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sldIdLst>
    <p:sldId id="256" r:id="rId2"/>
    <p:sldId id="258" r:id="rId3"/>
    <p:sldId id="259" r:id="rId4"/>
    <p:sldId id="260" r:id="rId5"/>
    <p:sldId id="261" r:id="rId6"/>
    <p:sldId id="262" r:id="rId7"/>
    <p:sldId id="271" r:id="rId8"/>
    <p:sldId id="263" r:id="rId9"/>
    <p:sldId id="264" r:id="rId10"/>
    <p:sldId id="265" r:id="rId11"/>
    <p:sldId id="266" r:id="rId12"/>
    <p:sldId id="267" r:id="rId13"/>
    <p:sldId id="268" r:id="rId14"/>
    <p:sldId id="269" r:id="rId15"/>
    <p:sldId id="270" r:id="rId16"/>
    <p:sldId id="272" r:id="rId17"/>
    <p:sldId id="273"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7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99AE6CC-1AB3-7342-B152-B126BAFA49F1}" type="datetimeFigureOut">
              <a:rPr lang="en-US" smtClean="0"/>
              <a:t>9/13/17</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0420ECD-234B-194B-87F3-B3CD0BE5DAB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AE6CC-1AB3-7342-B152-B126BAFA49F1}" type="datetimeFigureOut">
              <a:rPr lang="en-US" smtClean="0"/>
              <a:t>9/13/17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20ECD-234B-194B-87F3-B3CD0BE5DA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AE6CC-1AB3-7342-B152-B126BAFA49F1}" type="datetimeFigureOut">
              <a:rPr lang="en-US" smtClean="0"/>
              <a:t>9/13/17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20ECD-234B-194B-87F3-B3CD0BE5DAB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AE6CC-1AB3-7342-B152-B126BAFA49F1}" type="datetimeFigureOut">
              <a:rPr lang="en-US" smtClean="0"/>
              <a:t>9/13/17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20ECD-234B-194B-87F3-B3CD0BE5DAB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AE6CC-1AB3-7342-B152-B126BAFA49F1}" type="datetimeFigureOut">
              <a:rPr lang="en-US" smtClean="0"/>
              <a:t>9/13/17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20ECD-234B-194B-87F3-B3CD0BE5DAB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99AE6CC-1AB3-7342-B152-B126BAFA49F1}" type="datetimeFigureOut">
              <a:rPr lang="en-US" smtClean="0"/>
              <a:t>9/13/17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20ECD-234B-194B-87F3-B3CD0BE5DAB8}"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99AE6CC-1AB3-7342-B152-B126BAFA49F1}" type="datetimeFigureOut">
              <a:rPr lang="en-US" smtClean="0"/>
              <a:t>9/13/17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420ECD-234B-194B-87F3-B3CD0BE5DAB8}"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9AE6CC-1AB3-7342-B152-B126BAFA49F1}" type="datetimeFigureOut">
              <a:rPr lang="en-US" smtClean="0"/>
              <a:t>9/13/17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420ECD-234B-194B-87F3-B3CD0BE5DA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9AE6CC-1AB3-7342-B152-B126BAFA49F1}" type="datetimeFigureOut">
              <a:rPr lang="en-US" smtClean="0"/>
              <a:t>9/13/17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420ECD-234B-194B-87F3-B3CD0BE5DA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F99AE6CC-1AB3-7342-B152-B126BAFA49F1}" type="datetimeFigureOut">
              <a:rPr lang="en-US" smtClean="0"/>
              <a:t>9/13/17</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D0420ECD-234B-194B-87F3-B3CD0BE5DAB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F99AE6CC-1AB3-7342-B152-B126BAFA49F1}" type="datetimeFigureOut">
              <a:rPr lang="en-US" smtClean="0"/>
              <a:t>9/13/17</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D0420ECD-234B-194B-87F3-B3CD0BE5DAB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F99AE6CC-1AB3-7342-B152-B126BAFA49F1}" type="datetimeFigureOut">
              <a:rPr lang="en-US" smtClean="0"/>
              <a:t>9/13/17</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0420ECD-234B-194B-87F3-B3CD0BE5DAB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latin typeface="Palatino"/>
                <a:cs typeface="Palatino"/>
              </a:rPr>
              <a:t>Theatre Arts</a:t>
            </a:r>
            <a:endParaRPr lang="en-US" sz="5400" dirty="0">
              <a:latin typeface="Palatino"/>
              <a:cs typeface="Palatino"/>
            </a:endParaRPr>
          </a:p>
        </p:txBody>
      </p:sp>
      <p:sp>
        <p:nvSpPr>
          <p:cNvPr id="3" name="Subtitle 2"/>
          <p:cNvSpPr>
            <a:spLocks noGrp="1"/>
          </p:cNvSpPr>
          <p:nvPr>
            <p:ph type="subTitle" idx="1"/>
          </p:nvPr>
        </p:nvSpPr>
        <p:spPr/>
        <p:txBody>
          <a:bodyPr>
            <a:normAutofit/>
          </a:bodyPr>
          <a:lstStyle/>
          <a:p>
            <a:r>
              <a:rPr lang="en-US" sz="2800" dirty="0" smtClean="0">
                <a:solidFill>
                  <a:srgbClr val="0000FF"/>
                </a:solidFill>
                <a:latin typeface="Palatino"/>
                <a:cs typeface="Palatino"/>
              </a:rPr>
              <a:t>Vocabulary List #5</a:t>
            </a:r>
            <a:endParaRPr lang="en-US" sz="2800" dirty="0">
              <a:solidFill>
                <a:srgbClr val="0000FF"/>
              </a:solidFill>
              <a:latin typeface="Palatino"/>
              <a:cs typeface="Palatino"/>
            </a:endParaRPr>
          </a:p>
        </p:txBody>
      </p:sp>
    </p:spTree>
    <p:extLst>
      <p:ext uri="{BB962C8B-B14F-4D97-AF65-F5344CB8AC3E}">
        <p14:creationId xmlns:p14="http://schemas.microsoft.com/office/powerpoint/2010/main" val="9661747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80">
                                          <p:stCondLst>
                                            <p:cond delay="0"/>
                                          </p:stCondLst>
                                        </p:cTn>
                                        <p:tgtEl>
                                          <p:spTgt spid="3">
                                            <p:txEl>
                                              <p:pRg st="0" end="0"/>
                                            </p:txEl>
                                          </p:spTgt>
                                        </p:tgtEl>
                                      </p:cBhvr>
                                    </p:animEffect>
                                    <p:anim calcmode="lin" valueType="num">
                                      <p:cBhvr>
                                        <p:cTn id="17"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xEl>
                                              <p:pRg st="0" end="0"/>
                                            </p:txEl>
                                          </p:spTgt>
                                        </p:tgtEl>
                                      </p:cBhvr>
                                      <p:to x="100000" y="60000"/>
                                    </p:animScale>
                                    <p:animScale>
                                      <p:cBhvr>
                                        <p:cTn id="23" dur="166" decel="50000">
                                          <p:stCondLst>
                                            <p:cond delay="676"/>
                                          </p:stCondLst>
                                        </p:cTn>
                                        <p:tgtEl>
                                          <p:spTgt spid="3">
                                            <p:txEl>
                                              <p:pRg st="0" end="0"/>
                                            </p:txEl>
                                          </p:spTgt>
                                        </p:tgtEl>
                                      </p:cBhvr>
                                      <p:to x="100000" y="100000"/>
                                    </p:animScale>
                                    <p:animScale>
                                      <p:cBhvr>
                                        <p:cTn id="24" dur="26">
                                          <p:stCondLst>
                                            <p:cond delay="1312"/>
                                          </p:stCondLst>
                                        </p:cTn>
                                        <p:tgtEl>
                                          <p:spTgt spid="3">
                                            <p:txEl>
                                              <p:pRg st="0" end="0"/>
                                            </p:txEl>
                                          </p:spTgt>
                                        </p:tgtEl>
                                      </p:cBhvr>
                                      <p:to x="100000" y="80000"/>
                                    </p:animScale>
                                    <p:animScale>
                                      <p:cBhvr>
                                        <p:cTn id="25" dur="166" decel="50000">
                                          <p:stCondLst>
                                            <p:cond delay="1338"/>
                                          </p:stCondLst>
                                        </p:cTn>
                                        <p:tgtEl>
                                          <p:spTgt spid="3">
                                            <p:txEl>
                                              <p:pRg st="0" end="0"/>
                                            </p:txEl>
                                          </p:spTgt>
                                        </p:tgtEl>
                                      </p:cBhvr>
                                      <p:to x="100000" y="100000"/>
                                    </p:animScale>
                                    <p:animScale>
                                      <p:cBhvr>
                                        <p:cTn id="26" dur="26">
                                          <p:stCondLst>
                                            <p:cond delay="1642"/>
                                          </p:stCondLst>
                                        </p:cTn>
                                        <p:tgtEl>
                                          <p:spTgt spid="3">
                                            <p:txEl>
                                              <p:pRg st="0" end="0"/>
                                            </p:txEl>
                                          </p:spTgt>
                                        </p:tgtEl>
                                      </p:cBhvr>
                                      <p:to x="100000" y="90000"/>
                                    </p:animScale>
                                    <p:animScale>
                                      <p:cBhvr>
                                        <p:cTn id="27" dur="166" decel="50000">
                                          <p:stCondLst>
                                            <p:cond delay="1668"/>
                                          </p:stCondLst>
                                        </p:cTn>
                                        <p:tgtEl>
                                          <p:spTgt spid="3">
                                            <p:txEl>
                                              <p:pRg st="0" end="0"/>
                                            </p:txEl>
                                          </p:spTgt>
                                        </p:tgtEl>
                                      </p:cBhvr>
                                      <p:to x="100000" y="100000"/>
                                    </p:animScale>
                                    <p:animScale>
                                      <p:cBhvr>
                                        <p:cTn id="28" dur="26">
                                          <p:stCondLst>
                                            <p:cond delay="1808"/>
                                          </p:stCondLst>
                                        </p:cTn>
                                        <p:tgtEl>
                                          <p:spTgt spid="3">
                                            <p:txEl>
                                              <p:pRg st="0" end="0"/>
                                            </p:txEl>
                                          </p:spTgt>
                                        </p:tgtEl>
                                      </p:cBhvr>
                                      <p:to x="100000" y="95000"/>
                                    </p:animScale>
                                    <p:animScale>
                                      <p:cBhvr>
                                        <p:cTn id="29"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a:cs typeface="Palatino"/>
              </a:rPr>
              <a:t>Elizabethan Theatre</a:t>
            </a:r>
            <a:endParaRPr lang="en-US" dirty="0">
              <a:latin typeface="Palatino"/>
              <a:cs typeface="Palatino"/>
            </a:endParaRPr>
          </a:p>
        </p:txBody>
      </p:sp>
      <p:pic>
        <p:nvPicPr>
          <p:cNvPr id="4" name="Content Placeholder 3" descr="4732029_orig.jpg"/>
          <p:cNvPicPr>
            <a:picLocks noGrp="1" noChangeAspect="1"/>
          </p:cNvPicPr>
          <p:nvPr>
            <p:ph idx="1"/>
          </p:nvPr>
        </p:nvPicPr>
        <p:blipFill>
          <a:blip r:embed="rId2">
            <a:extLst>
              <a:ext uri="{28A0092B-C50C-407E-A947-70E740481C1C}">
                <a14:useLocalDpi xmlns:a14="http://schemas.microsoft.com/office/drawing/2010/main" val="0"/>
              </a:ext>
            </a:extLst>
          </a:blip>
          <a:srcRect t="5817" b="5817"/>
          <a:stretch>
            <a:fillRect/>
          </a:stretch>
        </p:blipFill>
        <p:spPr/>
      </p:pic>
    </p:spTree>
    <p:extLst>
      <p:ext uri="{BB962C8B-B14F-4D97-AF65-F5344CB8AC3E}">
        <p14:creationId xmlns:p14="http://schemas.microsoft.com/office/powerpoint/2010/main" val="275584766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a:cs typeface="Palatino"/>
              </a:rPr>
              <a:t>Mime</a:t>
            </a:r>
            <a:endParaRPr lang="en-US" dirty="0">
              <a:latin typeface="Palatino"/>
              <a:cs typeface="Palatino"/>
            </a:endParaRPr>
          </a:p>
        </p:txBody>
      </p:sp>
      <p:pic>
        <p:nvPicPr>
          <p:cNvPr id="4" name="Content Placeholder 3" descr="Mimes-at-the-Circus-Engagement-Shoot-by-Brosnan-Photographic-48.jpg"/>
          <p:cNvPicPr>
            <a:picLocks noGrp="1" noChangeAspect="1"/>
          </p:cNvPicPr>
          <p:nvPr>
            <p:ph idx="1"/>
          </p:nvPr>
        </p:nvPicPr>
        <p:blipFill>
          <a:blip r:embed="rId2">
            <a:extLst>
              <a:ext uri="{28A0092B-C50C-407E-A947-70E740481C1C}">
                <a14:useLocalDpi xmlns:a14="http://schemas.microsoft.com/office/drawing/2010/main" val="0"/>
              </a:ext>
            </a:extLst>
          </a:blip>
          <a:srcRect t="10285" b="10285"/>
          <a:stretch>
            <a:fillRect/>
          </a:stretch>
        </p:blipFill>
        <p:spPr/>
      </p:pic>
    </p:spTree>
    <p:extLst>
      <p:ext uri="{BB962C8B-B14F-4D97-AF65-F5344CB8AC3E}">
        <p14:creationId xmlns:p14="http://schemas.microsoft.com/office/powerpoint/2010/main" val="118836279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a:cs typeface="Palatino"/>
              </a:rPr>
              <a:t>Minstrel Show</a:t>
            </a:r>
            <a:endParaRPr lang="en-US" dirty="0">
              <a:latin typeface="Palatino"/>
              <a:cs typeface="Palatino"/>
            </a:endParaRPr>
          </a:p>
        </p:txBody>
      </p:sp>
      <p:pic>
        <p:nvPicPr>
          <p:cNvPr id="4" name="Content Placeholder 3" descr="The-Black-and-White-Minstrel-Show.png.jpeg"/>
          <p:cNvPicPr>
            <a:picLocks noGrp="1" noChangeAspect="1"/>
          </p:cNvPicPr>
          <p:nvPr>
            <p:ph idx="1"/>
          </p:nvPr>
        </p:nvPicPr>
        <p:blipFill>
          <a:blip r:embed="rId2">
            <a:extLst>
              <a:ext uri="{28A0092B-C50C-407E-A947-70E740481C1C}">
                <a14:useLocalDpi xmlns:a14="http://schemas.microsoft.com/office/drawing/2010/main" val="0"/>
              </a:ext>
            </a:extLst>
          </a:blip>
          <a:srcRect l="4866" r="4866"/>
          <a:stretch>
            <a:fillRect/>
          </a:stretch>
        </p:blipFill>
        <p:spPr/>
      </p:pic>
    </p:spTree>
    <p:extLst>
      <p:ext uri="{BB962C8B-B14F-4D97-AF65-F5344CB8AC3E}">
        <p14:creationId xmlns:p14="http://schemas.microsoft.com/office/powerpoint/2010/main" val="90852491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xmlns:p14="http://schemas.microsoft.com/office/powerpoint/2010/mai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a:cs typeface="Palatino"/>
              </a:rPr>
              <a:t>Greek Theatre</a:t>
            </a:r>
            <a:endParaRPr lang="en-US" dirty="0">
              <a:latin typeface="Palatino"/>
              <a:cs typeface="Palatino"/>
            </a:endParaRPr>
          </a:p>
        </p:txBody>
      </p:sp>
      <p:pic>
        <p:nvPicPr>
          <p:cNvPr id="6" name="Content Placeholder 5" descr="europe-2012-007.jpg"/>
          <p:cNvPicPr>
            <a:picLocks noGrp="1" noChangeAspect="1"/>
          </p:cNvPicPr>
          <p:nvPr>
            <p:ph idx="1"/>
          </p:nvPr>
        </p:nvPicPr>
        <p:blipFill>
          <a:blip r:embed="rId2">
            <a:extLst>
              <a:ext uri="{28A0092B-C50C-407E-A947-70E740481C1C}">
                <a14:useLocalDpi xmlns:a14="http://schemas.microsoft.com/office/drawing/2010/main" val="0"/>
              </a:ext>
            </a:extLst>
          </a:blip>
          <a:srcRect l="1685" r="1685"/>
          <a:stretch>
            <a:fillRect/>
          </a:stretch>
        </p:blipFill>
        <p:spPr/>
      </p:pic>
    </p:spTree>
    <p:extLst>
      <p:ext uri="{BB962C8B-B14F-4D97-AF65-F5344CB8AC3E}">
        <p14:creationId xmlns:p14="http://schemas.microsoft.com/office/powerpoint/2010/main" val="332342862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0" fill="hold"/>
                                        <p:tgtEl>
                                          <p:spTgt spid="2"/>
                                        </p:tgtEl>
                                        <p:attrNameLst>
                                          <p:attrName>ppt_w</p:attrName>
                                        </p:attrNameLst>
                                      </p:cBhvr>
                                      <p:tavLst>
                                        <p:tav tm="0" fmla="#ppt_w*sin(2.5*pi*$)">
                                          <p:val>
                                            <p:fltVal val="0"/>
                                          </p:val>
                                        </p:tav>
                                        <p:tav tm="100000">
                                          <p:val>
                                            <p:fltVal val="1"/>
                                          </p:val>
                                        </p:tav>
                                      </p:tavLst>
                                    </p:anim>
                                    <p:anim calcmode="lin" valueType="num">
                                      <p:cBhvr>
                                        <p:cTn id="14"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a:cs typeface="Palatino"/>
              </a:rPr>
              <a:t>Epic Theatre</a:t>
            </a:r>
            <a:endParaRPr lang="en-US" dirty="0">
              <a:latin typeface="Palatino"/>
              <a:cs typeface="Palatino"/>
            </a:endParaRPr>
          </a:p>
        </p:txBody>
      </p:sp>
      <p:pic>
        <p:nvPicPr>
          <p:cNvPr id="4" name="Content Placeholder 3" descr="2d6c5e6a04aaf54b3a52f4c141c49cbb.jpg.png"/>
          <p:cNvPicPr>
            <a:picLocks noGrp="1" noChangeAspect="1"/>
          </p:cNvPicPr>
          <p:nvPr>
            <p:ph idx="1"/>
          </p:nvPr>
        </p:nvPicPr>
        <p:blipFill>
          <a:blip r:embed="rId2">
            <a:extLst>
              <a:ext uri="{28A0092B-C50C-407E-A947-70E740481C1C}">
                <a14:useLocalDpi xmlns:a14="http://schemas.microsoft.com/office/drawing/2010/main" val="0"/>
              </a:ext>
            </a:extLst>
          </a:blip>
          <a:srcRect t="7720" b="7720"/>
          <a:stretch>
            <a:fillRect/>
          </a:stretch>
        </p:blipFill>
        <p:spPr/>
      </p:pic>
    </p:spTree>
    <p:extLst>
      <p:ext uri="{BB962C8B-B14F-4D97-AF65-F5344CB8AC3E}">
        <p14:creationId xmlns:p14="http://schemas.microsoft.com/office/powerpoint/2010/main" val="86118725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a:cs typeface="Palatino"/>
              </a:rPr>
              <a:t>Commedia </a:t>
            </a:r>
            <a:r>
              <a:rPr lang="en-US" dirty="0" err="1" smtClean="0">
                <a:latin typeface="Palatino"/>
                <a:cs typeface="Palatino"/>
              </a:rPr>
              <a:t>dell’Arte</a:t>
            </a:r>
            <a:endParaRPr lang="en-US" dirty="0">
              <a:latin typeface="Palatino"/>
              <a:cs typeface="Palatino"/>
            </a:endParaRPr>
          </a:p>
        </p:txBody>
      </p:sp>
      <p:pic>
        <p:nvPicPr>
          <p:cNvPr id="4" name="Content Placeholder 3" descr="Zanni-gruppo.jpg"/>
          <p:cNvPicPr>
            <a:picLocks noGrp="1" noChangeAspect="1"/>
          </p:cNvPicPr>
          <p:nvPr>
            <p:ph idx="1"/>
          </p:nvPr>
        </p:nvPicPr>
        <p:blipFill>
          <a:blip r:embed="rId2">
            <a:extLst>
              <a:ext uri="{28A0092B-C50C-407E-A947-70E740481C1C}">
                <a14:useLocalDpi xmlns:a14="http://schemas.microsoft.com/office/drawing/2010/main" val="0"/>
              </a:ext>
            </a:extLst>
          </a:blip>
          <a:srcRect t="7235" b="7235"/>
          <a:stretch>
            <a:fillRect/>
          </a:stretch>
        </p:blipFill>
        <p:spPr/>
      </p:pic>
    </p:spTree>
    <p:extLst>
      <p:ext uri="{BB962C8B-B14F-4D97-AF65-F5344CB8AC3E}">
        <p14:creationId xmlns:p14="http://schemas.microsoft.com/office/powerpoint/2010/main" val="186423493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800" decel="100000"/>
                                        <p:tgtEl>
                                          <p:spTgt spid="2"/>
                                        </p:tgtEl>
                                      </p:cBhvr>
                                    </p:animEffect>
                                    <p:anim calcmode="lin" valueType="num">
                                      <p:cBhvr>
                                        <p:cTn id="18" dur="800" decel="100000" fill="hold"/>
                                        <p:tgtEl>
                                          <p:spTgt spid="2"/>
                                        </p:tgtEl>
                                        <p:attrNameLst>
                                          <p:attrName>style.rotation</p:attrName>
                                        </p:attrNameLst>
                                      </p:cBhvr>
                                      <p:tavLst>
                                        <p:tav tm="0">
                                          <p:val>
                                            <p:fltVal val="-90"/>
                                          </p:val>
                                        </p:tav>
                                        <p:tav tm="100000">
                                          <p:val>
                                            <p:fltVal val="0"/>
                                          </p:val>
                                        </p:tav>
                                      </p:tavLst>
                                    </p:anim>
                                    <p:anim calcmode="lin" valueType="num">
                                      <p:cBhvr>
                                        <p:cTn id="19" dur="800" decel="100000" fill="hold"/>
                                        <p:tgtEl>
                                          <p:spTgt spid="2"/>
                                        </p:tgtEl>
                                        <p:attrNameLst>
                                          <p:attrName>ppt_x</p:attrName>
                                        </p:attrNameLst>
                                      </p:cBhvr>
                                      <p:tavLst>
                                        <p:tav tm="0">
                                          <p:val>
                                            <p:strVal val="#ppt_x+0.4"/>
                                          </p:val>
                                        </p:tav>
                                        <p:tav tm="100000">
                                          <p:val>
                                            <p:strVal val="#ppt_x-0.05"/>
                                          </p:val>
                                        </p:tav>
                                      </p:tavLst>
                                    </p:anim>
                                    <p:anim calcmode="lin" valueType="num">
                                      <p:cBhvr>
                                        <p:cTn id="20" dur="800" decel="100000" fill="hold"/>
                                        <p:tgtEl>
                                          <p:spTgt spid="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a:cs typeface="Palatino"/>
              </a:rPr>
              <a:t>Farce</a:t>
            </a:r>
            <a:endParaRPr lang="en-US" dirty="0">
              <a:latin typeface="Palatino"/>
              <a:cs typeface="Palatino"/>
            </a:endParaRPr>
          </a:p>
        </p:txBody>
      </p:sp>
      <p:pic>
        <p:nvPicPr>
          <p:cNvPr id="4" name="Content Placeholder 3" descr="unnecessary-farce-bed.jpg"/>
          <p:cNvPicPr>
            <a:picLocks noGrp="1" noChangeAspect="1"/>
          </p:cNvPicPr>
          <p:nvPr>
            <p:ph idx="1"/>
          </p:nvPr>
        </p:nvPicPr>
        <p:blipFill>
          <a:blip r:embed="rId2">
            <a:extLst>
              <a:ext uri="{28A0092B-C50C-407E-A947-70E740481C1C}">
                <a14:useLocalDpi xmlns:a14="http://schemas.microsoft.com/office/drawing/2010/main" val="0"/>
              </a:ext>
            </a:extLst>
          </a:blip>
          <a:srcRect l="1624" r="1624"/>
          <a:stretch>
            <a:fillRect/>
          </a:stretch>
        </p:blipFill>
        <p:spPr/>
      </p:pic>
    </p:spTree>
    <p:extLst>
      <p:ext uri="{BB962C8B-B14F-4D97-AF65-F5344CB8AC3E}">
        <p14:creationId xmlns:p14="http://schemas.microsoft.com/office/powerpoint/2010/main" val="31485116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Catharsis</a:t>
            </a:r>
            <a:endParaRPr lang="en-US" dirty="0"/>
          </a:p>
        </p:txBody>
      </p:sp>
      <p:sp>
        <p:nvSpPr>
          <p:cNvPr id="3" name="Content Placeholder 2"/>
          <p:cNvSpPr>
            <a:spLocks noGrp="1"/>
          </p:cNvSpPr>
          <p:nvPr>
            <p:ph sz="quarter" idx="13"/>
          </p:nvPr>
        </p:nvSpPr>
        <p:spPr>
          <a:xfrm>
            <a:off x="918034" y="2020067"/>
            <a:ext cx="3580814" cy="4053834"/>
          </a:xfrm>
        </p:spPr>
        <p:txBody>
          <a:bodyPr>
            <a:normAutofit lnSpcReduction="10000"/>
          </a:bodyPr>
          <a:lstStyle/>
          <a:p>
            <a:pPr>
              <a:buFont typeface="Wingdings" charset="2"/>
              <a:buChar char="²"/>
            </a:pPr>
            <a:r>
              <a:rPr lang="en-US" dirty="0" smtClean="0">
                <a:latin typeface="Palatino"/>
                <a:cs typeface="Palatino"/>
              </a:rPr>
              <a:t>The process of releasing, and thereby providing relief from strong or repressed emotions.</a:t>
            </a:r>
          </a:p>
          <a:p>
            <a:pPr>
              <a:buFont typeface="Wingdings" charset="2"/>
              <a:buChar char="²"/>
            </a:pPr>
            <a:r>
              <a:rPr lang="en-US" dirty="0">
                <a:latin typeface="Palatino"/>
                <a:cs typeface="Palatino"/>
              </a:rPr>
              <a:t>The purging of the emotions or relieving of emotional tensions, </a:t>
            </a:r>
            <a:r>
              <a:rPr lang="en-US" dirty="0" smtClean="0">
                <a:latin typeface="Palatino"/>
                <a:cs typeface="Palatino"/>
              </a:rPr>
              <a:t>especially </a:t>
            </a:r>
            <a:r>
              <a:rPr lang="en-US" dirty="0">
                <a:latin typeface="Palatino"/>
                <a:cs typeface="Palatino"/>
              </a:rPr>
              <a:t>through certain kinds of art, as tragedy or music.</a:t>
            </a:r>
            <a:r>
              <a:rPr lang="en-US" dirty="0">
                <a:latin typeface="Palatino"/>
                <a:cs typeface="Palatino"/>
              </a:rPr>
              <a:t> </a:t>
            </a:r>
            <a:endParaRPr lang="en-US" dirty="0" smtClean="0">
              <a:latin typeface="Palatino"/>
              <a:cs typeface="Palatino"/>
            </a:endParaRPr>
          </a:p>
        </p:txBody>
      </p:sp>
      <p:pic>
        <p:nvPicPr>
          <p:cNvPr id="5" name="Content Placeholder 4" descr="why-the-gnostic-is-the-ultimately-outsider-2.png"/>
          <p:cNvPicPr>
            <a:picLocks noGrp="1" noChangeAspect="1"/>
          </p:cNvPicPr>
          <p:nvPr>
            <p:ph sz="quarter" idx="14"/>
          </p:nvPr>
        </p:nvPicPr>
        <p:blipFill>
          <a:blip r:embed="rId2">
            <a:extLst>
              <a:ext uri="{28A0092B-C50C-407E-A947-70E740481C1C}">
                <a14:useLocalDpi xmlns:a14="http://schemas.microsoft.com/office/drawing/2010/main" val="0"/>
              </a:ext>
            </a:extLst>
          </a:blip>
          <a:srcRect l="24108" r="24108"/>
          <a:stretch>
            <a:fillRect/>
          </a:stretch>
        </p:blipFill>
        <p:spPr>
          <a:xfrm>
            <a:off x="4663440" y="2119313"/>
            <a:ext cx="3568264" cy="3954588"/>
          </a:xfrm>
        </p:spPr>
      </p:pic>
    </p:spTree>
    <p:extLst>
      <p:ext uri="{BB962C8B-B14F-4D97-AF65-F5344CB8AC3E}">
        <p14:creationId xmlns:p14="http://schemas.microsoft.com/office/powerpoint/2010/main" val="33250500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2"/>
                                        </p:tgtEl>
                                        <p:attrNameLst>
                                          <p:attrName>style.visibility</p:attrName>
                                        </p:attrNameLst>
                                      </p:cBhvr>
                                      <p:to>
                                        <p:strVal val="visible"/>
                                      </p:to>
                                    </p:set>
                                    <p:anim by="(-#ppt_w*2)" calcmode="lin" valueType="num">
                                      <p:cBhvr rctx="PPT">
                                        <p:cTn id="41" dur="500" autoRev="1" fill="hold">
                                          <p:stCondLst>
                                            <p:cond delay="0"/>
                                          </p:stCondLst>
                                        </p:cTn>
                                        <p:tgtEl>
                                          <p:spTgt spid="2"/>
                                        </p:tgtEl>
                                        <p:attrNameLst>
                                          <p:attrName>ppt_w</p:attrName>
                                        </p:attrNameLst>
                                      </p:cBhvr>
                                    </p:anim>
                                    <p:anim by="(#ppt_w*0.50)" calcmode="lin" valueType="num">
                                      <p:cBhvr>
                                        <p:cTn id="42" dur="500" decel="50000" autoRev="1" fill="hold">
                                          <p:stCondLst>
                                            <p:cond delay="0"/>
                                          </p:stCondLst>
                                        </p:cTn>
                                        <p:tgtEl>
                                          <p:spTgt spid="2"/>
                                        </p:tgtEl>
                                        <p:attrNameLst>
                                          <p:attrName>ppt_x</p:attrName>
                                        </p:attrNameLst>
                                      </p:cBhvr>
                                    </p:anim>
                                    <p:anim from="(-#ppt_h/2)" to="(#ppt_y)" calcmode="lin" valueType="num">
                                      <p:cBhvr>
                                        <p:cTn id="43" dur="1000" fill="hold">
                                          <p:stCondLst>
                                            <p:cond delay="0"/>
                                          </p:stCondLst>
                                        </p:cTn>
                                        <p:tgtEl>
                                          <p:spTgt spid="2"/>
                                        </p:tgtEl>
                                        <p:attrNameLst>
                                          <p:attrName>ppt_y</p:attrName>
                                        </p:attrNameLst>
                                      </p:cBhvr>
                                    </p:anim>
                                    <p:animRot by="21600000">
                                      <p:cBhvr>
                                        <p:cTn id="44"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041" y="817582"/>
            <a:ext cx="6989228" cy="1202485"/>
          </a:xfrm>
        </p:spPr>
        <p:txBody>
          <a:bodyPr/>
          <a:lstStyle/>
          <a:p>
            <a:r>
              <a:rPr lang="en-US" dirty="0"/>
              <a:t>Dénouement</a:t>
            </a:r>
          </a:p>
        </p:txBody>
      </p:sp>
      <p:pic>
        <p:nvPicPr>
          <p:cNvPr id="4" name="Content Placeholder 3" descr="DramaticArc.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746" b="-279"/>
          <a:stretch/>
        </p:blipFill>
        <p:spPr>
          <a:xfrm>
            <a:off x="2686634" y="1881839"/>
            <a:ext cx="5534292" cy="4345058"/>
          </a:xfrm>
        </p:spPr>
      </p:pic>
      <p:sp>
        <p:nvSpPr>
          <p:cNvPr id="5" name="TextBox 4"/>
          <p:cNvSpPr txBox="1"/>
          <p:nvPr/>
        </p:nvSpPr>
        <p:spPr>
          <a:xfrm>
            <a:off x="841531" y="1331056"/>
            <a:ext cx="1845103" cy="4706417"/>
          </a:xfrm>
          <a:prstGeom prst="rect">
            <a:avLst/>
          </a:prstGeom>
          <a:noFill/>
        </p:spPr>
        <p:txBody>
          <a:bodyPr wrap="square" rtlCol="0">
            <a:spAutoFit/>
          </a:bodyPr>
          <a:lstStyle/>
          <a:p>
            <a:pPr algn="ctr">
              <a:lnSpc>
                <a:spcPts val="3000"/>
              </a:lnSpc>
            </a:pPr>
            <a:r>
              <a:rPr lang="en-US" sz="2400" dirty="0" smtClean="0">
                <a:latin typeface="Palatino"/>
                <a:cs typeface="Palatino"/>
              </a:rPr>
              <a:t>The final part of a story in which the strands of a plot are drawn together and matters are explained or resolved.</a:t>
            </a:r>
            <a:endParaRPr lang="en-US" sz="2400" dirty="0">
              <a:latin typeface="Palatino"/>
              <a:cs typeface="Palatino"/>
            </a:endParaRPr>
          </a:p>
        </p:txBody>
      </p:sp>
    </p:spTree>
    <p:extLst>
      <p:ext uri="{BB962C8B-B14F-4D97-AF65-F5344CB8AC3E}">
        <p14:creationId xmlns:p14="http://schemas.microsoft.com/office/powerpoint/2010/main" val="421073856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9374"/>
            <a:ext cx="8229600" cy="695185"/>
          </a:xfrm>
        </p:spPr>
        <p:txBody>
          <a:bodyPr>
            <a:normAutofit/>
          </a:bodyPr>
          <a:lstStyle/>
          <a:p>
            <a:r>
              <a:rPr lang="en-US" sz="3200" dirty="0" smtClean="0">
                <a:latin typeface="Palatino"/>
                <a:cs typeface="Palatino"/>
              </a:rPr>
              <a:t>September 11 – 15, 2017</a:t>
            </a:r>
            <a:endParaRPr lang="en-US" sz="3200" dirty="0">
              <a:latin typeface="Palatino"/>
              <a:cs typeface="Palatino"/>
            </a:endParaRPr>
          </a:p>
        </p:txBody>
      </p:sp>
      <p:sp>
        <p:nvSpPr>
          <p:cNvPr id="3" name="Content Placeholder 2"/>
          <p:cNvSpPr>
            <a:spLocks noGrp="1"/>
          </p:cNvSpPr>
          <p:nvPr>
            <p:ph idx="1"/>
          </p:nvPr>
        </p:nvSpPr>
        <p:spPr>
          <a:xfrm>
            <a:off x="680412" y="1407554"/>
            <a:ext cx="7832315" cy="4926978"/>
          </a:xfrm>
        </p:spPr>
        <p:txBody>
          <a:bodyPr>
            <a:normAutofit/>
          </a:bodyPr>
          <a:lstStyle/>
          <a:p>
            <a:pPr>
              <a:spcBef>
                <a:spcPts val="1200"/>
              </a:spcBef>
            </a:pPr>
            <a:r>
              <a:rPr lang="en-US" sz="2800" b="1" dirty="0">
                <a:latin typeface="Palatino"/>
                <a:cs typeface="Palatino"/>
              </a:rPr>
              <a:t>catharsis</a:t>
            </a:r>
            <a:r>
              <a:rPr lang="en-US" sz="2800" dirty="0">
                <a:latin typeface="Palatino"/>
                <a:cs typeface="Palatino"/>
              </a:rPr>
              <a:t>	</a:t>
            </a:r>
            <a:r>
              <a:rPr lang="en-US" sz="2800" i="1" dirty="0">
                <a:latin typeface="Palatino"/>
                <a:cs typeface="Palatino"/>
              </a:rPr>
              <a:t>The purification or purgation of the emotions (as pity and fear) caused in a tragedy.</a:t>
            </a:r>
            <a:endParaRPr lang="en-US" sz="2800" dirty="0">
              <a:latin typeface="Palatino"/>
              <a:cs typeface="Palatino"/>
            </a:endParaRPr>
          </a:p>
          <a:p>
            <a:pPr>
              <a:spcBef>
                <a:spcPts val="1200"/>
              </a:spcBef>
            </a:pPr>
            <a:r>
              <a:rPr lang="en-US" sz="2800" b="1" dirty="0">
                <a:latin typeface="Palatino"/>
                <a:cs typeface="Palatino"/>
              </a:rPr>
              <a:t>commedia </a:t>
            </a:r>
            <a:r>
              <a:rPr lang="en-US" sz="2800" b="1" dirty="0" err="1">
                <a:latin typeface="Palatino"/>
                <a:cs typeface="Palatino"/>
              </a:rPr>
              <a:t>dell'arte</a:t>
            </a:r>
            <a:r>
              <a:rPr lang="en-US" sz="2800" dirty="0">
                <a:latin typeface="Palatino"/>
                <a:cs typeface="Palatino"/>
              </a:rPr>
              <a:t>	</a:t>
            </a:r>
            <a:r>
              <a:rPr lang="en-US" sz="2800" i="1" dirty="0">
                <a:latin typeface="Palatino"/>
                <a:cs typeface="Palatino"/>
              </a:rPr>
              <a:t>A professional form of theatrical improvisation, developed in Italy in the 1500s, featuring stock characters and standardized plots.</a:t>
            </a:r>
            <a:endParaRPr lang="en-US" sz="2800" dirty="0">
              <a:latin typeface="Palatino"/>
              <a:cs typeface="Palatino"/>
            </a:endParaRPr>
          </a:p>
          <a:p>
            <a:pPr>
              <a:spcBef>
                <a:spcPts val="1200"/>
              </a:spcBef>
            </a:pPr>
            <a:r>
              <a:rPr lang="en-US" sz="2800" b="1" dirty="0">
                <a:latin typeface="Palatino"/>
                <a:cs typeface="Palatino"/>
              </a:rPr>
              <a:t>creative drama</a:t>
            </a:r>
            <a:r>
              <a:rPr lang="en-US" sz="2800" dirty="0">
                <a:latin typeface="Palatino"/>
                <a:cs typeface="Palatino"/>
              </a:rPr>
              <a:t>	</a:t>
            </a:r>
            <a:r>
              <a:rPr lang="en-US" sz="2800" i="1" dirty="0">
                <a:latin typeface="Palatino"/>
                <a:cs typeface="Palatino"/>
              </a:rPr>
              <a:t>An improvisational, process-centered form of theatre in which participants are guided by a leader to imagine, enact, and reflect on human experiences</a:t>
            </a:r>
            <a:r>
              <a:rPr lang="en-US" sz="2800" i="1" dirty="0" smtClean="0">
                <a:latin typeface="Palatino"/>
                <a:cs typeface="Palatino"/>
              </a:rPr>
              <a:t>.</a:t>
            </a:r>
            <a:endParaRPr lang="en-US" sz="2800" dirty="0">
              <a:latin typeface="Palatino"/>
              <a:cs typeface="Palatino"/>
            </a:endParaRPr>
          </a:p>
        </p:txBody>
      </p:sp>
    </p:spTree>
    <p:extLst>
      <p:ext uri="{BB962C8B-B14F-4D97-AF65-F5344CB8AC3E}">
        <p14:creationId xmlns:p14="http://schemas.microsoft.com/office/powerpoint/2010/main" val="8549936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3782"/>
            <a:ext cx="8229600" cy="816675"/>
          </a:xfrm>
        </p:spPr>
        <p:txBody>
          <a:bodyPr>
            <a:normAutofit/>
          </a:bodyPr>
          <a:lstStyle/>
          <a:p>
            <a:r>
              <a:rPr lang="en-US" sz="3200" dirty="0">
                <a:latin typeface="Palatino"/>
                <a:cs typeface="Palatino"/>
              </a:rPr>
              <a:t>September 11 – 15, 2017</a:t>
            </a:r>
          </a:p>
        </p:txBody>
      </p:sp>
      <p:sp>
        <p:nvSpPr>
          <p:cNvPr id="3" name="Content Placeholder 2"/>
          <p:cNvSpPr>
            <a:spLocks noGrp="1"/>
          </p:cNvSpPr>
          <p:nvPr>
            <p:ph idx="1"/>
          </p:nvPr>
        </p:nvSpPr>
        <p:spPr>
          <a:xfrm>
            <a:off x="695534" y="1300458"/>
            <a:ext cx="7726472" cy="4973602"/>
          </a:xfrm>
        </p:spPr>
        <p:txBody>
          <a:bodyPr>
            <a:normAutofit/>
          </a:bodyPr>
          <a:lstStyle/>
          <a:p>
            <a:pPr>
              <a:spcBef>
                <a:spcPts val="1800"/>
              </a:spcBef>
              <a:spcAft>
                <a:spcPts val="1200"/>
              </a:spcAft>
            </a:pPr>
            <a:r>
              <a:rPr lang="en-US" sz="2800" b="1" dirty="0">
                <a:latin typeface="Palatino"/>
                <a:cs typeface="Palatino"/>
              </a:rPr>
              <a:t>crisis</a:t>
            </a:r>
            <a:r>
              <a:rPr lang="en-US" sz="2800" dirty="0">
                <a:latin typeface="Palatino"/>
                <a:cs typeface="Palatino"/>
              </a:rPr>
              <a:t>	</a:t>
            </a:r>
            <a:r>
              <a:rPr lang="en-US" sz="2800" i="1" dirty="0">
                <a:latin typeface="Palatino"/>
                <a:cs typeface="Palatino"/>
              </a:rPr>
              <a:t>A decisive point in the plot of a play on which the outcome of the remaining actions depends.</a:t>
            </a:r>
            <a:endParaRPr lang="en-US" sz="2800" dirty="0">
              <a:latin typeface="Palatino"/>
              <a:cs typeface="Palatino"/>
            </a:endParaRPr>
          </a:p>
          <a:p>
            <a:pPr>
              <a:spcBef>
                <a:spcPts val="1800"/>
              </a:spcBef>
              <a:spcAft>
                <a:spcPts val="1200"/>
              </a:spcAft>
            </a:pPr>
            <a:r>
              <a:rPr lang="en-US" sz="2800" b="1" dirty="0" err="1">
                <a:latin typeface="Palatino"/>
                <a:cs typeface="Palatino"/>
              </a:rPr>
              <a:t>denoument</a:t>
            </a:r>
            <a:r>
              <a:rPr lang="en-US" sz="2800" b="1" dirty="0">
                <a:latin typeface="Palatino"/>
                <a:cs typeface="Palatino"/>
              </a:rPr>
              <a:t> design</a:t>
            </a:r>
            <a:r>
              <a:rPr lang="en-US" sz="2800" dirty="0">
                <a:latin typeface="Palatino"/>
                <a:cs typeface="Palatino"/>
              </a:rPr>
              <a:t>	</a:t>
            </a:r>
            <a:r>
              <a:rPr lang="en-US" sz="2800" i="1" dirty="0">
                <a:latin typeface="Palatino"/>
                <a:cs typeface="Palatino"/>
              </a:rPr>
              <a:t>The final resolution of the conflict in a plot.</a:t>
            </a:r>
            <a:endParaRPr lang="en-US" sz="2800" dirty="0">
              <a:latin typeface="Palatino"/>
              <a:cs typeface="Palatino"/>
            </a:endParaRPr>
          </a:p>
          <a:p>
            <a:pPr>
              <a:spcBef>
                <a:spcPts val="1800"/>
              </a:spcBef>
              <a:spcAft>
                <a:spcPts val="1200"/>
              </a:spcAft>
            </a:pPr>
            <a:r>
              <a:rPr lang="en-US" sz="2800" b="1" dirty="0">
                <a:latin typeface="Palatino"/>
                <a:cs typeface="Palatino"/>
              </a:rPr>
              <a:t>Elizabethan theatre</a:t>
            </a:r>
            <a:r>
              <a:rPr lang="en-US" sz="2800" dirty="0">
                <a:latin typeface="Palatino"/>
                <a:cs typeface="Palatino"/>
              </a:rPr>
              <a:t>	</a:t>
            </a:r>
            <a:r>
              <a:rPr lang="en-US" sz="2800" i="1" dirty="0">
                <a:latin typeface="Palatino"/>
                <a:cs typeface="Palatino"/>
              </a:rPr>
              <a:t>The theatre of England during the reign of Queen Elizabeth I and often extended to the close of the theatres in 1640</a:t>
            </a:r>
            <a:r>
              <a:rPr lang="en-US" sz="2800" i="1" dirty="0" smtClean="0">
                <a:latin typeface="Palatino"/>
                <a:cs typeface="Palatino"/>
              </a:rPr>
              <a:t>.</a:t>
            </a:r>
            <a:endParaRPr lang="en-US" sz="2800" dirty="0">
              <a:latin typeface="Palatino"/>
              <a:cs typeface="Palatino"/>
            </a:endParaRPr>
          </a:p>
        </p:txBody>
      </p:sp>
    </p:spTree>
    <p:extLst>
      <p:ext uri="{BB962C8B-B14F-4D97-AF65-F5344CB8AC3E}">
        <p14:creationId xmlns:p14="http://schemas.microsoft.com/office/powerpoint/2010/main" val="3892632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30"/>
            <a:ext cx="8229600" cy="634530"/>
          </a:xfrm>
        </p:spPr>
        <p:txBody>
          <a:bodyPr>
            <a:normAutofit/>
          </a:bodyPr>
          <a:lstStyle/>
          <a:p>
            <a:r>
              <a:rPr lang="en-US" sz="3200" dirty="0">
                <a:latin typeface="Palatino"/>
                <a:cs typeface="Palatino"/>
              </a:rPr>
              <a:t>September 11 – 15, 2017</a:t>
            </a:r>
          </a:p>
        </p:txBody>
      </p:sp>
      <p:sp>
        <p:nvSpPr>
          <p:cNvPr id="3" name="Content Placeholder 2"/>
          <p:cNvSpPr>
            <a:spLocks noGrp="1"/>
          </p:cNvSpPr>
          <p:nvPr>
            <p:ph idx="1"/>
          </p:nvPr>
        </p:nvSpPr>
        <p:spPr>
          <a:xfrm>
            <a:off x="740894" y="1346356"/>
            <a:ext cx="7741593" cy="4927703"/>
          </a:xfrm>
        </p:spPr>
        <p:txBody>
          <a:bodyPr>
            <a:noAutofit/>
          </a:bodyPr>
          <a:lstStyle/>
          <a:p>
            <a:pPr>
              <a:spcBef>
                <a:spcPts val="1200"/>
              </a:spcBef>
              <a:spcAft>
                <a:spcPts val="600"/>
              </a:spcAft>
            </a:pPr>
            <a:r>
              <a:rPr lang="en-US" sz="2500" b="1" dirty="0">
                <a:latin typeface="Palatino"/>
                <a:cs typeface="Palatino"/>
              </a:rPr>
              <a:t>epic theatre</a:t>
            </a:r>
            <a:r>
              <a:rPr lang="en-US" sz="2500" dirty="0">
                <a:latin typeface="Palatino"/>
                <a:cs typeface="Palatino"/>
              </a:rPr>
              <a:t>	</a:t>
            </a:r>
            <a:r>
              <a:rPr lang="en-US" sz="2500" i="1" dirty="0">
                <a:latin typeface="Palatino"/>
                <a:cs typeface="Palatino"/>
              </a:rPr>
              <a:t>Theatrical movement of the early 1920s and 1930s characterized by the use of such artificial devices as cartoons, posters, and film sequences distancing the audience from theatrical illusion and allowing focus on the play's message.</a:t>
            </a:r>
            <a:endParaRPr lang="en-US" sz="2500" dirty="0">
              <a:latin typeface="Palatino"/>
              <a:cs typeface="Palatino"/>
            </a:endParaRPr>
          </a:p>
          <a:p>
            <a:pPr>
              <a:spcBef>
                <a:spcPts val="1200"/>
              </a:spcBef>
              <a:spcAft>
                <a:spcPts val="600"/>
              </a:spcAft>
            </a:pPr>
            <a:r>
              <a:rPr lang="en-US" sz="2500" b="1" dirty="0">
                <a:latin typeface="Palatino"/>
                <a:cs typeface="Palatino"/>
              </a:rPr>
              <a:t>farce</a:t>
            </a:r>
            <a:r>
              <a:rPr lang="en-US" sz="2500" dirty="0">
                <a:latin typeface="Palatino"/>
                <a:cs typeface="Palatino"/>
              </a:rPr>
              <a:t>	</a:t>
            </a:r>
            <a:r>
              <a:rPr lang="en-US" sz="2500" dirty="0" smtClean="0">
                <a:latin typeface="Palatino"/>
                <a:cs typeface="Palatino"/>
              </a:rPr>
              <a:t>	</a:t>
            </a:r>
            <a:r>
              <a:rPr lang="en-US" sz="2500" i="1" dirty="0" smtClean="0">
                <a:latin typeface="Palatino"/>
                <a:cs typeface="Palatino"/>
              </a:rPr>
              <a:t>A </a:t>
            </a:r>
            <a:r>
              <a:rPr lang="en-US" sz="2500" i="1" dirty="0">
                <a:latin typeface="Palatino"/>
                <a:cs typeface="Palatino"/>
              </a:rPr>
              <a:t>comedy with exaggerated characterizations, abundant physical or visual humor, and, often, an improbable plot.</a:t>
            </a:r>
            <a:endParaRPr lang="en-US" sz="2500" dirty="0">
              <a:latin typeface="Palatino"/>
              <a:cs typeface="Palatino"/>
            </a:endParaRPr>
          </a:p>
          <a:p>
            <a:pPr>
              <a:spcBef>
                <a:spcPts val="1200"/>
              </a:spcBef>
              <a:spcAft>
                <a:spcPts val="600"/>
              </a:spcAft>
            </a:pPr>
            <a:r>
              <a:rPr lang="en-US" sz="2500" b="1" dirty="0">
                <a:latin typeface="Palatino"/>
                <a:cs typeface="Palatino"/>
              </a:rPr>
              <a:t>formal theatre</a:t>
            </a:r>
            <a:r>
              <a:rPr lang="en-US" sz="2500" dirty="0">
                <a:latin typeface="Palatino"/>
                <a:cs typeface="Palatino"/>
              </a:rPr>
              <a:t>	</a:t>
            </a:r>
            <a:r>
              <a:rPr lang="en-US" sz="2500" i="1" dirty="0">
                <a:latin typeface="Palatino"/>
                <a:cs typeface="Palatino"/>
              </a:rPr>
              <a:t>Theatre that focuses on public performance in front of an audience and in which the final production is most important</a:t>
            </a:r>
            <a:r>
              <a:rPr lang="en-US" sz="2500" i="1" dirty="0" smtClean="0">
                <a:latin typeface="Palatino"/>
                <a:cs typeface="Palatino"/>
              </a:rPr>
              <a:t>.</a:t>
            </a:r>
            <a:endParaRPr lang="en-US" sz="2500" dirty="0">
              <a:latin typeface="Palatino"/>
              <a:cs typeface="Palatino"/>
            </a:endParaRPr>
          </a:p>
        </p:txBody>
      </p:sp>
    </p:spTree>
    <p:extLst>
      <p:ext uri="{BB962C8B-B14F-4D97-AF65-F5344CB8AC3E}">
        <p14:creationId xmlns:p14="http://schemas.microsoft.com/office/powerpoint/2010/main" val="3070164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34966"/>
            <a:ext cx="6965245" cy="665491"/>
          </a:xfrm>
        </p:spPr>
        <p:txBody>
          <a:bodyPr>
            <a:normAutofit/>
          </a:bodyPr>
          <a:lstStyle/>
          <a:p>
            <a:r>
              <a:rPr lang="en-US" sz="3200" dirty="0">
                <a:latin typeface="Palatino"/>
                <a:cs typeface="Palatino"/>
              </a:rPr>
              <a:t>September 11 – 15, 2017</a:t>
            </a:r>
            <a:endParaRPr lang="en-US" sz="3200" dirty="0"/>
          </a:p>
        </p:txBody>
      </p:sp>
      <p:sp>
        <p:nvSpPr>
          <p:cNvPr id="3" name="Content Placeholder 2"/>
          <p:cNvSpPr>
            <a:spLocks noGrp="1"/>
          </p:cNvSpPr>
          <p:nvPr>
            <p:ph idx="1"/>
          </p:nvPr>
        </p:nvSpPr>
        <p:spPr>
          <a:xfrm>
            <a:off x="756015" y="1438153"/>
            <a:ext cx="7650869" cy="4851024"/>
          </a:xfrm>
        </p:spPr>
        <p:txBody>
          <a:bodyPr>
            <a:noAutofit/>
          </a:bodyPr>
          <a:lstStyle/>
          <a:p>
            <a:pPr>
              <a:spcBef>
                <a:spcPts val="1200"/>
              </a:spcBef>
              <a:spcAft>
                <a:spcPts val="1200"/>
              </a:spcAft>
            </a:pPr>
            <a:r>
              <a:rPr lang="en-US" sz="2500" b="1" dirty="0">
                <a:latin typeface="Palatino"/>
                <a:cs typeface="Palatino"/>
              </a:rPr>
              <a:t>Greek theatre</a:t>
            </a:r>
            <a:r>
              <a:rPr lang="en-US" sz="2500" dirty="0">
                <a:latin typeface="Palatino"/>
                <a:cs typeface="Palatino"/>
              </a:rPr>
              <a:t>	</a:t>
            </a:r>
            <a:r>
              <a:rPr lang="en-US" sz="2500" i="1" dirty="0">
                <a:latin typeface="Palatino"/>
                <a:cs typeface="Palatino"/>
              </a:rPr>
              <a:t>Theatrical events in honor of the god Dionysus that occurred in Ancient Greece and included play competitions and a chorus of masked actors.</a:t>
            </a:r>
            <a:endParaRPr lang="en-US" sz="2500" dirty="0">
              <a:latin typeface="Palatino"/>
              <a:cs typeface="Palatino"/>
            </a:endParaRPr>
          </a:p>
          <a:p>
            <a:pPr>
              <a:spcBef>
                <a:spcPts val="1200"/>
              </a:spcBef>
              <a:spcAft>
                <a:spcPts val="1200"/>
              </a:spcAft>
            </a:pPr>
            <a:r>
              <a:rPr lang="en-US" sz="2500" b="1" dirty="0">
                <a:latin typeface="Palatino"/>
                <a:cs typeface="Palatino"/>
              </a:rPr>
              <a:t>informal theatre</a:t>
            </a:r>
            <a:r>
              <a:rPr lang="en-US" sz="2500" dirty="0">
                <a:latin typeface="Palatino"/>
                <a:cs typeface="Palatino"/>
              </a:rPr>
              <a:t>	</a:t>
            </a:r>
            <a:r>
              <a:rPr lang="en-US" sz="2500" i="1" dirty="0">
                <a:latin typeface="Palatino"/>
                <a:cs typeface="Palatino"/>
              </a:rPr>
              <a:t>A theatrical performance that focuses on small presentations, such as one taking place in a classroom setting. Usually, it is not intended for public view.</a:t>
            </a:r>
            <a:endParaRPr lang="en-US" sz="2500" dirty="0">
              <a:latin typeface="Palatino"/>
              <a:cs typeface="Palatino"/>
            </a:endParaRPr>
          </a:p>
          <a:p>
            <a:pPr>
              <a:spcBef>
                <a:spcPts val="1200"/>
              </a:spcBef>
              <a:spcAft>
                <a:spcPts val="1200"/>
              </a:spcAft>
            </a:pPr>
            <a:r>
              <a:rPr lang="en-US" sz="2500" b="1" dirty="0">
                <a:latin typeface="Palatino"/>
                <a:cs typeface="Palatino"/>
              </a:rPr>
              <a:t>Kabuki</a:t>
            </a:r>
            <a:r>
              <a:rPr lang="en-US" sz="2500" dirty="0">
                <a:latin typeface="Palatino"/>
                <a:cs typeface="Palatino"/>
              </a:rPr>
              <a:t>	</a:t>
            </a:r>
            <a:r>
              <a:rPr lang="en-US" sz="2500" i="1" dirty="0">
                <a:latin typeface="Palatino"/>
                <a:cs typeface="Palatino"/>
              </a:rPr>
              <a:t>One of the traditional forms of Japanese theatre, originating in the 1600s and combining stylized acting, costumes, makeup, and musical accompaniment</a:t>
            </a:r>
            <a:r>
              <a:rPr lang="en-US" sz="2500" i="1" dirty="0" smtClean="0">
                <a:latin typeface="Palatino"/>
                <a:cs typeface="Palatino"/>
              </a:rPr>
              <a:t>.</a:t>
            </a:r>
            <a:endParaRPr lang="en-US" sz="2500" dirty="0">
              <a:latin typeface="Palatino"/>
              <a:cs typeface="Palatino"/>
            </a:endParaRPr>
          </a:p>
        </p:txBody>
      </p:sp>
    </p:spTree>
    <p:extLst>
      <p:ext uri="{BB962C8B-B14F-4D97-AF65-F5344CB8AC3E}">
        <p14:creationId xmlns:p14="http://schemas.microsoft.com/office/powerpoint/2010/main" val="7889605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4729"/>
            <a:ext cx="6965245" cy="665129"/>
          </a:xfrm>
        </p:spPr>
        <p:txBody>
          <a:bodyPr>
            <a:normAutofit/>
          </a:bodyPr>
          <a:lstStyle/>
          <a:p>
            <a:r>
              <a:rPr lang="en-US" sz="3200" dirty="0">
                <a:latin typeface="Palatino"/>
                <a:cs typeface="Palatino"/>
              </a:rPr>
              <a:t>September 11 – 15, 2017</a:t>
            </a:r>
            <a:endParaRPr lang="en-US" sz="3200" dirty="0"/>
          </a:p>
        </p:txBody>
      </p:sp>
      <p:sp>
        <p:nvSpPr>
          <p:cNvPr id="3" name="Content Placeholder 2"/>
          <p:cNvSpPr>
            <a:spLocks noGrp="1"/>
          </p:cNvSpPr>
          <p:nvPr>
            <p:ph idx="1"/>
          </p:nvPr>
        </p:nvSpPr>
        <p:spPr>
          <a:xfrm>
            <a:off x="740896" y="1269858"/>
            <a:ext cx="7681110" cy="5019319"/>
          </a:xfrm>
        </p:spPr>
        <p:txBody>
          <a:bodyPr>
            <a:noAutofit/>
          </a:bodyPr>
          <a:lstStyle/>
          <a:p>
            <a:pPr>
              <a:spcBef>
                <a:spcPts val="600"/>
              </a:spcBef>
              <a:spcAft>
                <a:spcPts val="600"/>
              </a:spcAft>
            </a:pPr>
            <a:r>
              <a:rPr lang="en-US" b="1" dirty="0">
                <a:latin typeface="Palatino"/>
                <a:cs typeface="Palatino"/>
              </a:rPr>
              <a:t>melodrama</a:t>
            </a:r>
            <a:r>
              <a:rPr lang="en-US" dirty="0">
                <a:latin typeface="Palatino"/>
                <a:cs typeface="Palatino"/>
              </a:rPr>
              <a:t>	</a:t>
            </a:r>
            <a:r>
              <a:rPr lang="en-US" dirty="0" smtClean="0">
                <a:latin typeface="Palatino"/>
                <a:cs typeface="Palatino"/>
              </a:rPr>
              <a:t>	</a:t>
            </a:r>
            <a:r>
              <a:rPr lang="en-US" i="1" dirty="0" smtClean="0">
                <a:latin typeface="Palatino"/>
                <a:cs typeface="Palatino"/>
              </a:rPr>
              <a:t>A </a:t>
            </a:r>
            <a:r>
              <a:rPr lang="en-US" i="1" dirty="0">
                <a:latin typeface="Palatino"/>
                <a:cs typeface="Palatino"/>
              </a:rPr>
              <a:t>dramatic form popular in the 1800s and characterized by an emphasis on plot and physical action (versus characterization), cliff-hanging events, heart-tugging emotional appeals, the celebration of virtue, and a strongly moralistic tone.</a:t>
            </a:r>
            <a:endParaRPr lang="en-US" dirty="0">
              <a:latin typeface="Palatino"/>
              <a:cs typeface="Palatino"/>
            </a:endParaRPr>
          </a:p>
          <a:p>
            <a:pPr>
              <a:spcBef>
                <a:spcPts val="600"/>
              </a:spcBef>
              <a:spcAft>
                <a:spcPts val="600"/>
              </a:spcAft>
            </a:pPr>
            <a:r>
              <a:rPr lang="en-US" b="1" dirty="0">
                <a:latin typeface="Palatino"/>
                <a:cs typeface="Palatino"/>
              </a:rPr>
              <a:t>mime</a:t>
            </a:r>
            <a:r>
              <a:rPr lang="en-US" dirty="0">
                <a:latin typeface="Palatino"/>
                <a:cs typeface="Palatino"/>
              </a:rPr>
              <a:t>	</a:t>
            </a:r>
            <a:r>
              <a:rPr lang="en-US" i="1" dirty="0">
                <a:latin typeface="Palatino"/>
                <a:cs typeface="Palatino"/>
              </a:rPr>
              <a:t>An ancient art form based on pantomime in which conventionalized gestures are used to express ideas rather than represent actions; also, a performer of mime.</a:t>
            </a:r>
            <a:endParaRPr lang="en-US" dirty="0">
              <a:latin typeface="Palatino"/>
              <a:cs typeface="Palatino"/>
            </a:endParaRPr>
          </a:p>
          <a:p>
            <a:pPr>
              <a:spcBef>
                <a:spcPts val="600"/>
              </a:spcBef>
              <a:spcAft>
                <a:spcPts val="600"/>
              </a:spcAft>
            </a:pPr>
            <a:r>
              <a:rPr lang="en-US" b="1" dirty="0">
                <a:latin typeface="Palatino"/>
                <a:cs typeface="Palatino"/>
              </a:rPr>
              <a:t>minstrel show</a:t>
            </a:r>
            <a:r>
              <a:rPr lang="en-US" dirty="0">
                <a:latin typeface="Palatino"/>
                <a:cs typeface="Palatino"/>
              </a:rPr>
              <a:t>	</a:t>
            </a:r>
            <a:r>
              <a:rPr lang="en-US" i="1" dirty="0">
                <a:latin typeface="Palatino"/>
                <a:cs typeface="Palatino"/>
              </a:rPr>
              <a:t>Musical theatre that usually consisted of performances of traditional African-American music and dance provided by white actors in blackface and characterized by exploitive racial stereotypes</a:t>
            </a:r>
            <a:r>
              <a:rPr lang="en-US" i="1" dirty="0" smtClean="0">
                <a:latin typeface="Palatino"/>
                <a:cs typeface="Palatino"/>
              </a:rPr>
              <a:t>.</a:t>
            </a:r>
            <a:endParaRPr lang="en-US" dirty="0">
              <a:latin typeface="Palatino"/>
              <a:cs typeface="Palatino"/>
            </a:endParaRPr>
          </a:p>
        </p:txBody>
      </p:sp>
    </p:spTree>
    <p:extLst>
      <p:ext uri="{BB962C8B-B14F-4D97-AF65-F5344CB8AC3E}">
        <p14:creationId xmlns:p14="http://schemas.microsoft.com/office/powerpoint/2010/main" val="38640202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a:cs typeface="Palatino"/>
              </a:rPr>
              <a:t>Creative Drama</a:t>
            </a:r>
            <a:endParaRPr lang="en-US" dirty="0">
              <a:latin typeface="Palatino"/>
              <a:cs typeface="Palatino"/>
            </a:endParaRPr>
          </a:p>
        </p:txBody>
      </p:sp>
      <p:pic>
        <p:nvPicPr>
          <p:cNvPr id="4" name="Content Placeholder 3" descr="SS-Kennedy.jpg"/>
          <p:cNvPicPr>
            <a:picLocks noGrp="1" noChangeAspect="1"/>
          </p:cNvPicPr>
          <p:nvPr>
            <p:ph idx="1"/>
          </p:nvPr>
        </p:nvPicPr>
        <p:blipFill>
          <a:blip r:embed="rId2">
            <a:extLst>
              <a:ext uri="{28A0092B-C50C-407E-A947-70E740481C1C}">
                <a14:useLocalDpi xmlns:a14="http://schemas.microsoft.com/office/drawing/2010/main" val="0"/>
              </a:ext>
            </a:extLst>
          </a:blip>
          <a:srcRect t="6294" b="6294"/>
          <a:stretch>
            <a:fillRect/>
          </a:stretch>
        </p:blipFill>
        <p:spPr/>
      </p:pic>
    </p:spTree>
    <p:extLst>
      <p:ext uri="{BB962C8B-B14F-4D97-AF65-F5344CB8AC3E}">
        <p14:creationId xmlns:p14="http://schemas.microsoft.com/office/powerpoint/2010/main" val="3620543814"/>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a:cs typeface="Palatino"/>
              </a:rPr>
              <a:t>Kabuki</a:t>
            </a:r>
            <a:endParaRPr lang="en-US" dirty="0">
              <a:latin typeface="Palatino"/>
              <a:cs typeface="Palatino"/>
            </a:endParaRPr>
          </a:p>
        </p:txBody>
      </p:sp>
      <p:pic>
        <p:nvPicPr>
          <p:cNvPr id="4" name="Content Placeholder 3" descr="c-yoshikawa-kabuki-kid-a-20160905-e1473159677157.jpg"/>
          <p:cNvPicPr>
            <a:picLocks noGrp="1" noChangeAspect="1"/>
          </p:cNvPicPr>
          <p:nvPr>
            <p:ph idx="1"/>
          </p:nvPr>
        </p:nvPicPr>
        <p:blipFill>
          <a:blip r:embed="rId2">
            <a:extLst>
              <a:ext uri="{28A0092B-C50C-407E-A947-70E740481C1C}">
                <a14:useLocalDpi xmlns:a14="http://schemas.microsoft.com/office/drawing/2010/main" val="0"/>
              </a:ext>
            </a:extLst>
          </a:blip>
          <a:srcRect t="3572" b="3572"/>
          <a:stretch>
            <a:fillRect/>
          </a:stretch>
        </p:blipFill>
        <p:spPr/>
      </p:pic>
    </p:spTree>
    <p:extLst>
      <p:ext uri="{BB962C8B-B14F-4D97-AF65-F5344CB8AC3E}">
        <p14:creationId xmlns:p14="http://schemas.microsoft.com/office/powerpoint/2010/main" val="96189737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 calcmode="lin" valueType="num">
                                      <p:cBhvr>
                                        <p:cTn id="17" dur="500" fill="hold"/>
                                        <p:tgtEl>
                                          <p:spTgt spid="2"/>
                                        </p:tgtEl>
                                        <p:attrNameLst>
                                          <p:attrName>style.rotation</p:attrName>
                                        </p:attrNameLst>
                                      </p:cBhvr>
                                      <p:tavLst>
                                        <p:tav tm="0">
                                          <p:val>
                                            <p:fltVal val="360"/>
                                          </p:val>
                                        </p:tav>
                                        <p:tav tm="100000">
                                          <p:val>
                                            <p:fltVal val="0"/>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a:cs typeface="Palatino"/>
              </a:rPr>
              <a:t>Melodrama</a:t>
            </a:r>
            <a:endParaRPr lang="en-US" dirty="0">
              <a:latin typeface="Palatino"/>
              <a:cs typeface="Palatino"/>
            </a:endParaRPr>
          </a:p>
        </p:txBody>
      </p:sp>
      <p:pic>
        <p:nvPicPr>
          <p:cNvPr id="4" name="Content Placeholder 3" descr="CRI_113382-620x350.jpg"/>
          <p:cNvPicPr>
            <a:picLocks noGrp="1" noChangeAspect="1"/>
          </p:cNvPicPr>
          <p:nvPr>
            <p:ph idx="1"/>
          </p:nvPr>
        </p:nvPicPr>
        <p:blipFill>
          <a:blip r:embed="rId2">
            <a:extLst>
              <a:ext uri="{28A0092B-C50C-407E-A947-70E740481C1C}">
                <a14:useLocalDpi xmlns:a14="http://schemas.microsoft.com/office/drawing/2010/main" val="0"/>
              </a:ext>
            </a:extLst>
          </a:blip>
          <a:srcRect l="1469" r="1469"/>
          <a:stretch>
            <a:fillRect/>
          </a:stretch>
        </p:blipFill>
        <p:spPr/>
      </p:pic>
    </p:spTree>
    <p:extLst>
      <p:ext uri="{BB962C8B-B14F-4D97-AF65-F5344CB8AC3E}">
        <p14:creationId xmlns:p14="http://schemas.microsoft.com/office/powerpoint/2010/main" val="27418008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492</TotalTime>
  <Words>122</Words>
  <Application>Microsoft Macintosh PowerPoint</Application>
  <PresentationFormat>On-screen Show (4:3)</PresentationFormat>
  <Paragraphs>37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Pushpin</vt:lpstr>
      <vt:lpstr>Theatre Arts</vt:lpstr>
      <vt:lpstr>September 11 – 15, 2017</vt:lpstr>
      <vt:lpstr>September 11 – 15, 2017</vt:lpstr>
      <vt:lpstr>September 11 – 15, 2017</vt:lpstr>
      <vt:lpstr>September 11 – 15, 2017</vt:lpstr>
      <vt:lpstr>September 11 – 15, 2017</vt:lpstr>
      <vt:lpstr>Creative Drama</vt:lpstr>
      <vt:lpstr>Kabuki</vt:lpstr>
      <vt:lpstr>Melodrama</vt:lpstr>
      <vt:lpstr>Elizabethan Theatre</vt:lpstr>
      <vt:lpstr>Mime</vt:lpstr>
      <vt:lpstr>Minstrel Show</vt:lpstr>
      <vt:lpstr>Greek Theatre</vt:lpstr>
      <vt:lpstr>Epic Theatre</vt:lpstr>
      <vt:lpstr>Commedia dell’Arte</vt:lpstr>
      <vt:lpstr>Farce</vt:lpstr>
      <vt:lpstr>Catharsis</vt:lpstr>
      <vt:lpstr>Dénouement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Theatre Arts</dc:title>
  <dc:creator>Tara Thiesmeyer</dc:creator>
  <cp:lastModifiedBy>Tara Thiesmeyer</cp:lastModifiedBy>
  <cp:revision>54</cp:revision>
  <dcterms:created xsi:type="dcterms:W3CDTF">2017-08-14T05:32:11Z</dcterms:created>
  <dcterms:modified xsi:type="dcterms:W3CDTF">2017-09-14T06:05:12Z</dcterms:modified>
</cp:coreProperties>
</file>