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90" r:id="rId4"/>
    <p:sldId id="258" r:id="rId5"/>
    <p:sldId id="289" r:id="rId6"/>
    <p:sldId id="287" r:id="rId7"/>
    <p:sldId id="294" r:id="rId8"/>
    <p:sldId id="286" r:id="rId9"/>
    <p:sldId id="285" r:id="rId10"/>
    <p:sldId id="259" r:id="rId11"/>
    <p:sldId id="263" r:id="rId12"/>
    <p:sldId id="292" r:id="rId13"/>
    <p:sldId id="284" r:id="rId14"/>
    <p:sldId id="293" r:id="rId15"/>
    <p:sldId id="283" r:id="rId16"/>
    <p:sldId id="288" r:id="rId17"/>
    <p:sldId id="282" r:id="rId18"/>
    <p:sldId id="273" r:id="rId19"/>
    <p:sldId id="281" r:id="rId20"/>
    <p:sldId id="268" r:id="rId21"/>
    <p:sldId id="295" r:id="rId22"/>
    <p:sldId id="280" r:id="rId23"/>
    <p:sldId id="267" r:id="rId24"/>
    <p:sldId id="291" r:id="rId25"/>
    <p:sldId id="264" r:id="rId26"/>
    <p:sldId id="269" r:id="rId27"/>
    <p:sldId id="279" r:id="rId28"/>
    <p:sldId id="265" r:id="rId29"/>
    <p:sldId id="266" r:id="rId30"/>
    <p:sldId id="270" r:id="rId31"/>
    <p:sldId id="278" r:id="rId32"/>
    <p:sldId id="271" r:id="rId33"/>
    <p:sldId id="296" r:id="rId34"/>
    <p:sldId id="277" r:id="rId35"/>
    <p:sldId id="272" r:id="rId36"/>
    <p:sldId id="276" r:id="rId37"/>
    <p:sldId id="274" r:id="rId38"/>
    <p:sldId id="275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3" d="100"/>
          <a:sy n="83" d="100"/>
        </p:scale>
        <p:origin x="-1792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algn="r" eaLnBrk="1" latinLnBrk="0" hangingPunct="1"/>
            <a:fld id="{54AB02A5-4FE5-49D9-9E24-09F23B90C450}" type="datetimeFigureOut">
              <a:rPr lang="en-US" smtClean="0"/>
              <a:t>11/26/17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Palatino"/>
                <a:cs typeface="Palatino"/>
              </a:rPr>
              <a:t>Français</a:t>
            </a:r>
            <a:r>
              <a:rPr lang="en-US" dirty="0" smtClean="0">
                <a:latin typeface="Palatino"/>
                <a:cs typeface="Palatino"/>
              </a:rPr>
              <a:t> 3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Palatino"/>
                <a:cs typeface="Palatino"/>
              </a:rPr>
              <a:t>le </a:t>
            </a:r>
            <a:r>
              <a:rPr lang="en-US" dirty="0" err="1" smtClean="0">
                <a:latin typeface="Palatino"/>
                <a:cs typeface="Palatino"/>
              </a:rPr>
              <a:t>mois</a:t>
            </a:r>
            <a:r>
              <a:rPr lang="en-US" dirty="0" smtClean="0">
                <a:latin typeface="Palatino"/>
                <a:cs typeface="Palatino"/>
              </a:rPr>
              <a:t> de </a:t>
            </a:r>
            <a:r>
              <a:rPr lang="en-US" dirty="0" err="1" smtClean="0">
                <a:latin typeface="Palatino"/>
                <a:cs typeface="Palatino"/>
              </a:rPr>
              <a:t>novembre</a:t>
            </a:r>
            <a:endParaRPr lang="en-US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61739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07" y="0"/>
            <a:ext cx="8751923" cy="108626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quatorze</a:t>
            </a:r>
            <a:r>
              <a:rPr lang="en-US" sz="2400" dirty="0">
                <a:cs typeface="Palatino Linotype"/>
              </a:rPr>
              <a:t>:  6/11 – 9/11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 smtClean="0">
                <a:cs typeface="Palatino Linotype"/>
              </a:rPr>
              <a:t>mardi</a:t>
            </a:r>
            <a:r>
              <a:rPr lang="en-US" sz="2400" dirty="0" smtClean="0">
                <a:cs typeface="Palatino Linotype"/>
              </a:rPr>
              <a:t>, </a:t>
            </a:r>
            <a:r>
              <a:rPr lang="en-US" sz="2400" dirty="0">
                <a:cs typeface="Palatino Linotype"/>
              </a:rPr>
              <a:t>le </a:t>
            </a:r>
            <a:r>
              <a:rPr lang="en-US" sz="2400" dirty="0" err="1" smtClean="0">
                <a:cs typeface="Palatino Linotype"/>
              </a:rPr>
              <a:t>sept</a:t>
            </a:r>
            <a:r>
              <a:rPr lang="en-US" sz="2400" dirty="0" smtClean="0">
                <a:cs typeface="Palatino Linotype"/>
              </a:rPr>
              <a:t> </a:t>
            </a:r>
            <a:r>
              <a:rPr lang="en-US" sz="2400" dirty="0" err="1" smtClean="0">
                <a:cs typeface="Palatino Linotype"/>
              </a:rPr>
              <a:t>novembre</a:t>
            </a:r>
            <a:r>
              <a:rPr lang="en-US" sz="2400" dirty="0" smtClean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36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315757"/>
            <a:ext cx="4302630" cy="5370124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dirty="0">
                <a:solidFill>
                  <a:schemeClr val="tx1"/>
                </a:solidFill>
                <a:latin typeface="Palatino Linotype"/>
                <a:cs typeface="Palatino Linotype"/>
              </a:rPr>
              <a:t>une œuvre	       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work 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dirty="0">
                <a:solidFill>
                  <a:schemeClr val="tx1"/>
                </a:solidFill>
                <a:latin typeface="Palatino Linotype"/>
                <a:cs typeface="Palatino Linotype"/>
              </a:rPr>
              <a:t>un(e) patron/patronne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boss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dirty="0">
                <a:solidFill>
                  <a:schemeClr val="tx1"/>
                </a:solidFill>
                <a:latin typeface="Palatino Linotype"/>
                <a:cs typeface="Palatino Linotype"/>
              </a:rPr>
              <a:t>l’informatique    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computer 		         science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dirty="0">
                <a:solidFill>
                  <a:schemeClr val="tx1"/>
                </a:solidFill>
                <a:latin typeface="Palatino Linotype"/>
                <a:cs typeface="Palatino Linotype"/>
              </a:rPr>
              <a:t>un ordinateur     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computer 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dirty="0">
                <a:solidFill>
                  <a:schemeClr val="tx1"/>
                </a:solidFill>
                <a:latin typeface="Palatino Linotype"/>
                <a:cs typeface="Palatino Linotype"/>
              </a:rPr>
              <a:t>la facture 	         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the bill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dirty="0">
                <a:solidFill>
                  <a:schemeClr val="tx1"/>
                </a:solidFill>
                <a:latin typeface="Palatino Linotype"/>
                <a:cs typeface="Palatino Linotype"/>
              </a:rPr>
              <a:t>l’usine 	        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factory 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dirty="0">
                <a:solidFill>
                  <a:schemeClr val="tx1"/>
                </a:solidFill>
                <a:latin typeface="Palatino Linotype"/>
                <a:cs typeface="Palatino Linotype"/>
              </a:rPr>
              <a:t>travailler 	        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to work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dirty="0">
                <a:solidFill>
                  <a:schemeClr val="tx1"/>
                </a:solidFill>
                <a:latin typeface="Palatino Linotype"/>
                <a:cs typeface="Palatino Linotype"/>
              </a:rPr>
              <a:t>renvoyer 	       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dismiss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98907" y="1315757"/>
            <a:ext cx="4330060" cy="5370124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rgbClr val="0000FF"/>
                </a:solidFill>
                <a:latin typeface="+mn-lt"/>
                <a:cs typeface="Palatino"/>
              </a:rPr>
              <a:t>“</a:t>
            </a:r>
            <a:r>
              <a:rPr lang="en-US" b="1" i="1" dirty="0">
                <a:solidFill>
                  <a:srgbClr val="0000FF"/>
                </a:solidFill>
                <a:latin typeface="+mn-lt"/>
                <a:cs typeface="Palatino"/>
              </a:rPr>
              <a:t>Les mots du </a:t>
            </a:r>
            <a:r>
              <a:rPr lang="en-US" b="1" i="1" dirty="0" smtClean="0">
                <a:solidFill>
                  <a:srgbClr val="0000FF"/>
                </a:solidFill>
                <a:latin typeface="+mn-lt"/>
                <a:cs typeface="Palatino"/>
              </a:rPr>
              <a:t>jour</a:t>
            </a:r>
            <a:r>
              <a:rPr lang="en-US" b="1" dirty="0" smtClean="0">
                <a:solidFill>
                  <a:srgbClr val="0000FF"/>
                </a:solidFill>
                <a:latin typeface="+mn-lt"/>
                <a:cs typeface="Palatino"/>
              </a:rPr>
              <a:t>”</a:t>
            </a:r>
            <a:endParaRPr lang="en-US" b="1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chemeClr val="tx1"/>
                </a:solidFill>
                <a:latin typeface="+mn-lt"/>
                <a:cs typeface="Palatino"/>
              </a:rPr>
              <a:t>le monde du travail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the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		       working world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chemeClr val="tx1"/>
                </a:solidFill>
                <a:latin typeface="+mn-lt"/>
                <a:cs typeface="Palatino"/>
              </a:rPr>
              <a:t>le chômage 	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unemployment 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chemeClr val="tx1"/>
                </a:solidFill>
                <a:latin typeface="+mn-lt"/>
                <a:cs typeface="Palatino"/>
              </a:rPr>
              <a:t>un(e) chômeur/chômeuse 		</a:t>
            </a:r>
            <a:r>
              <a:rPr lang="fr-FR" dirty="0" smtClean="0">
                <a:solidFill>
                  <a:schemeClr val="tx1"/>
                </a:solidFill>
                <a:latin typeface="+mn-lt"/>
                <a:cs typeface="Palatino"/>
              </a:rPr>
              <a:t>	 	       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unemployed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person 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chemeClr val="tx1"/>
                </a:solidFill>
                <a:latin typeface="+mn-lt"/>
                <a:cs typeface="Palatino"/>
              </a:rPr>
              <a:t>un médecin 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doctor 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chemeClr val="tx1"/>
                </a:solidFill>
                <a:latin typeface="+mn-lt"/>
                <a:cs typeface="Palatino"/>
              </a:rPr>
              <a:t>un infirmier/une infirmière 		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nurse 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chemeClr val="tx1"/>
                </a:solidFill>
                <a:latin typeface="+mn-lt"/>
                <a:cs typeface="Palatino"/>
              </a:rPr>
              <a:t>un chanteur/une chanteuse 			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singer 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chemeClr val="tx1"/>
                </a:solidFill>
                <a:latin typeface="+mn-lt"/>
                <a:cs typeface="Palatino"/>
              </a:rPr>
              <a:t>un acteur/une actrice </a:t>
            </a:r>
            <a:r>
              <a:rPr lang="en-US" i="1" dirty="0">
                <a:solidFill>
                  <a:srgbClr val="0000FF"/>
                </a:solidFill>
                <a:latin typeface="+mn-lt"/>
                <a:cs typeface="Palatino"/>
              </a:rPr>
              <a:t>actor/			</a:t>
            </a:r>
            <a:r>
              <a:rPr lang="en-US" i="1" dirty="0" smtClean="0">
                <a:solidFill>
                  <a:srgbClr val="0000FF"/>
                </a:solidFill>
                <a:latin typeface="+mn-lt"/>
                <a:cs typeface="Palatino"/>
              </a:rPr>
              <a:t>actress</a:t>
            </a:r>
            <a:endParaRPr lang="en-US" dirty="0">
              <a:solidFill>
                <a:srgbClr val="0000FF"/>
              </a:solidFill>
              <a:latin typeface="+mn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43142077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2488"/>
            <a:ext cx="8229600" cy="1600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quatorze</a:t>
            </a:r>
            <a:r>
              <a:rPr lang="en-US" sz="2400" dirty="0">
                <a:cs typeface="Palatino Linotype"/>
              </a:rPr>
              <a:t>:  6/11 – 9/11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mardi</a:t>
            </a:r>
            <a:r>
              <a:rPr lang="en-US" sz="2400" dirty="0">
                <a:cs typeface="Palatino Linotype"/>
              </a:rPr>
              <a:t>, le </a:t>
            </a:r>
            <a:r>
              <a:rPr lang="en-US" sz="2400" dirty="0" err="1">
                <a:cs typeface="Palatino Linotype"/>
              </a:rPr>
              <a:t>sept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novembre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36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75410" y="1600200"/>
            <a:ext cx="4220390" cy="5039485"/>
          </a:xfrm>
        </p:spPr>
        <p:txBody>
          <a:bodyPr>
            <a:noAutofit/>
          </a:bodyPr>
          <a:lstStyle/>
          <a:p>
            <a:endParaRPr lang="en-US" sz="3200" dirty="0" smtClean="0"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789077" y="1600200"/>
            <a:ext cx="4054649" cy="5039485"/>
          </a:xfrm>
        </p:spPr>
        <p:txBody>
          <a:bodyPr>
            <a:normAutofit/>
          </a:bodyPr>
          <a:lstStyle/>
          <a:p>
            <a:pPr marL="82296" indent="0">
              <a:spcBef>
                <a:spcPts val="0"/>
              </a:spcBef>
              <a:buNone/>
            </a:pPr>
            <a:endParaRPr lang="en-US" dirty="0" smtClean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79480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17" y="198894"/>
            <a:ext cx="8787915" cy="104036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quatorze</a:t>
            </a:r>
            <a:r>
              <a:rPr lang="en-US" sz="2400" dirty="0">
                <a:cs typeface="Palatino Linotype"/>
              </a:rPr>
              <a:t>:  6/11 – 9/11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 smtClean="0">
                <a:cs typeface="Palatino Linotype"/>
              </a:rPr>
              <a:t>mercredi</a:t>
            </a:r>
            <a:r>
              <a:rPr lang="en-US" sz="2400" dirty="0" smtClean="0">
                <a:cs typeface="Palatino Linotype"/>
              </a:rPr>
              <a:t>, </a:t>
            </a:r>
            <a:r>
              <a:rPr lang="en-US" sz="2400" dirty="0">
                <a:cs typeface="Palatino Linotype"/>
              </a:rPr>
              <a:t>le </a:t>
            </a:r>
            <a:r>
              <a:rPr lang="en-US" sz="2400" dirty="0" err="1" smtClean="0">
                <a:cs typeface="Palatino Linotype"/>
              </a:rPr>
              <a:t>huit</a:t>
            </a:r>
            <a:r>
              <a:rPr lang="en-US" sz="2400" dirty="0" smtClean="0">
                <a:cs typeface="Palatino Linotype"/>
              </a:rPr>
              <a:t> </a:t>
            </a:r>
            <a:r>
              <a:rPr lang="en-US" sz="2400" dirty="0" err="1" smtClean="0">
                <a:cs typeface="Palatino Linotype"/>
              </a:rPr>
              <a:t>novembre</a:t>
            </a:r>
            <a:r>
              <a:rPr lang="en-US" sz="2400" dirty="0" smtClean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224118" y="1453452"/>
            <a:ext cx="4213046" cy="51953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200" b="1" dirty="0" smtClean="0">
                <a:solidFill>
                  <a:srgbClr val="0000FF"/>
                </a:solidFill>
                <a:latin typeface="Palatino"/>
                <a:cs typeface="Palatino"/>
              </a:rPr>
              <a:t>“</a:t>
            </a:r>
            <a:r>
              <a:rPr lang="en-US" sz="2200" b="1" i="1" dirty="0">
                <a:solidFill>
                  <a:srgbClr val="0000FF"/>
                </a:solidFill>
                <a:latin typeface="Palatino"/>
                <a:cs typeface="Palatino"/>
              </a:rPr>
              <a:t>Les mots du </a:t>
            </a:r>
            <a:r>
              <a:rPr lang="en-US" sz="2200" b="1" i="1" dirty="0" smtClean="0">
                <a:solidFill>
                  <a:srgbClr val="0000FF"/>
                </a:solidFill>
                <a:latin typeface="Palatino"/>
                <a:cs typeface="Palatino"/>
              </a:rPr>
              <a:t>jour</a:t>
            </a:r>
            <a:r>
              <a:rPr lang="en-US" sz="2200" b="1" dirty="0" smtClean="0">
                <a:solidFill>
                  <a:srgbClr val="0000FF"/>
                </a:solidFill>
                <a:latin typeface="Palatino"/>
                <a:cs typeface="Palatino"/>
              </a:rPr>
              <a:t>”</a:t>
            </a:r>
            <a:endParaRPr lang="en-US" sz="2200" b="1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200" dirty="0" err="1">
                <a:solidFill>
                  <a:schemeClr val="tx1"/>
                </a:solidFill>
                <a:latin typeface="Palatino"/>
                <a:cs typeface="Palatino"/>
              </a:rPr>
              <a:t>l’autoroute</a:t>
            </a:r>
            <a:r>
              <a:rPr lang="en-US" sz="2200" dirty="0">
                <a:solidFill>
                  <a:schemeClr val="tx1"/>
                </a:solidFill>
                <a:latin typeface="Palatino"/>
                <a:cs typeface="Palatino"/>
              </a:rPr>
              <a:t> (f) </a:t>
            </a:r>
            <a:r>
              <a:rPr lang="en-US" sz="2200" dirty="0" err="1" smtClean="0">
                <a:solidFill>
                  <a:schemeClr val="tx1"/>
                </a:solidFill>
                <a:latin typeface="Palatino"/>
                <a:cs typeface="Palatino"/>
              </a:rPr>
              <a:t>électronique</a:t>
            </a:r>
            <a:r>
              <a:rPr lang="en-US" sz="2200" dirty="0" smtClean="0">
                <a:solidFill>
                  <a:schemeClr val="tx1"/>
                </a:solidFill>
                <a:latin typeface="Palatino"/>
                <a:cs typeface="Palatino"/>
              </a:rPr>
              <a:t>           	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information superhighway</a:t>
            </a:r>
            <a:endParaRPr lang="en-US" sz="2200" i="1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200" dirty="0">
                <a:solidFill>
                  <a:schemeClr val="tx1"/>
                </a:solidFill>
                <a:latin typeface="Palatino"/>
                <a:cs typeface="Palatino"/>
              </a:rPr>
              <a:t>la base de données	</a:t>
            </a:r>
            <a:r>
              <a:rPr lang="fr-FR" sz="2200" i="1" dirty="0" err="1">
                <a:solidFill>
                  <a:srgbClr val="0000FF"/>
                </a:solidFill>
                <a:latin typeface="Palatino"/>
                <a:cs typeface="Palatino"/>
              </a:rPr>
              <a:t>database</a:t>
            </a:r>
            <a:endParaRPr lang="en-US" sz="2200" i="1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200" dirty="0">
                <a:solidFill>
                  <a:schemeClr val="tx1"/>
                </a:solidFill>
                <a:latin typeface="Palatino"/>
                <a:cs typeface="Palatino"/>
              </a:rPr>
              <a:t>la souris		</a:t>
            </a:r>
            <a:r>
              <a:rPr lang="fr-FR" sz="2200" i="1" dirty="0">
                <a:solidFill>
                  <a:srgbClr val="0000FF"/>
                </a:solidFill>
                <a:latin typeface="Palatino"/>
                <a:cs typeface="Palatino"/>
              </a:rPr>
              <a:t>mouse</a:t>
            </a:r>
            <a:endParaRPr lang="en-US" sz="2200" i="1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200" dirty="0">
                <a:solidFill>
                  <a:schemeClr val="tx1"/>
                </a:solidFill>
                <a:latin typeface="Palatino"/>
                <a:cs typeface="Palatino"/>
              </a:rPr>
              <a:t>le correcteur orthographique 		</a:t>
            </a:r>
            <a:r>
              <a:rPr lang="fr-FR" sz="2200" dirty="0" smtClean="0">
                <a:solidFill>
                  <a:schemeClr val="tx1"/>
                </a:solidFill>
                <a:latin typeface="Palatino"/>
                <a:cs typeface="Palatino"/>
              </a:rPr>
              <a:t>  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spellchecker</a:t>
            </a:r>
            <a:endParaRPr lang="en-US" sz="2200" i="1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200" dirty="0">
                <a:solidFill>
                  <a:schemeClr val="tx1"/>
                </a:solidFill>
                <a:latin typeface="Palatino"/>
                <a:cs typeface="Palatino"/>
              </a:rPr>
              <a:t>l’écran (m)		</a:t>
            </a:r>
            <a:r>
              <a:rPr lang="fr-FR" sz="2200" i="1" dirty="0" err="1">
                <a:solidFill>
                  <a:srgbClr val="0000FF"/>
                </a:solidFill>
                <a:latin typeface="Palatino"/>
                <a:cs typeface="Palatino"/>
              </a:rPr>
              <a:t>screen</a:t>
            </a:r>
            <a:endParaRPr lang="en-US" sz="2200" i="1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200" dirty="0">
                <a:solidFill>
                  <a:schemeClr val="tx1"/>
                </a:solidFill>
                <a:latin typeface="Palatino"/>
                <a:cs typeface="Palatino"/>
              </a:rPr>
              <a:t>l’icône (f)		</a:t>
            </a:r>
            <a:r>
              <a:rPr lang="fr-FR" sz="2200" i="1" dirty="0" err="1">
                <a:solidFill>
                  <a:srgbClr val="0000FF"/>
                </a:solidFill>
                <a:latin typeface="Palatino"/>
                <a:cs typeface="Palatino"/>
              </a:rPr>
              <a:t>icon</a:t>
            </a:r>
            <a:endParaRPr lang="en-US" sz="2200" i="1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200" dirty="0">
                <a:solidFill>
                  <a:schemeClr val="tx1"/>
                </a:solidFill>
                <a:latin typeface="Palatino"/>
                <a:cs typeface="Palatino"/>
              </a:rPr>
              <a:t>l’imprimante (f)	</a:t>
            </a:r>
            <a:r>
              <a:rPr lang="fr-FR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printer</a:t>
            </a:r>
            <a:endParaRPr lang="en-US" sz="22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0169" y="1600201"/>
            <a:ext cx="4284889" cy="504862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200" dirty="0">
                <a:solidFill>
                  <a:schemeClr val="tx1"/>
                </a:solidFill>
                <a:latin typeface="Palatino"/>
                <a:cs typeface="Palatino"/>
              </a:rPr>
              <a:t>l’informatique (f)	</a:t>
            </a:r>
            <a:r>
              <a:rPr lang="fr-FR" sz="2200" i="1" dirty="0">
                <a:solidFill>
                  <a:srgbClr val="0000FF"/>
                </a:solidFill>
                <a:latin typeface="Palatino"/>
                <a:cs typeface="Palatino"/>
              </a:rPr>
              <a:t>computer 			science</a:t>
            </a:r>
            <a:endParaRPr lang="en-US" sz="2200" i="1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200" dirty="0">
                <a:solidFill>
                  <a:schemeClr val="tx1"/>
                </a:solidFill>
                <a:latin typeface="Palatino"/>
                <a:cs typeface="Palatino"/>
              </a:rPr>
              <a:t>le logiciel		</a:t>
            </a:r>
            <a:r>
              <a:rPr lang="fr-FR" sz="2200" i="1" dirty="0">
                <a:solidFill>
                  <a:srgbClr val="0000FF"/>
                </a:solidFill>
                <a:latin typeface="Palatino"/>
                <a:cs typeface="Palatino"/>
              </a:rPr>
              <a:t>software</a:t>
            </a:r>
            <a:endParaRPr lang="en-US" sz="2200" i="1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200" dirty="0">
                <a:solidFill>
                  <a:schemeClr val="tx1"/>
                </a:solidFill>
                <a:latin typeface="Palatino"/>
                <a:cs typeface="Palatino"/>
              </a:rPr>
              <a:t>la mémoire vive	</a:t>
            </a:r>
            <a:r>
              <a:rPr lang="fr-FR" sz="2200" i="1" dirty="0">
                <a:solidFill>
                  <a:srgbClr val="0000FF"/>
                </a:solidFill>
                <a:latin typeface="Palatino"/>
                <a:cs typeface="Palatino"/>
              </a:rPr>
              <a:t>computer 		</a:t>
            </a:r>
            <a:r>
              <a:rPr lang="fr-FR" sz="2200" i="1" dirty="0" err="1">
                <a:solidFill>
                  <a:srgbClr val="0000FF"/>
                </a:solidFill>
                <a:latin typeface="Palatino"/>
                <a:cs typeface="Palatino"/>
              </a:rPr>
              <a:t>memory</a:t>
            </a:r>
            <a:r>
              <a:rPr lang="fr-FR" sz="2200" i="1" dirty="0">
                <a:solidFill>
                  <a:srgbClr val="0000FF"/>
                </a:solidFill>
                <a:latin typeface="Palatino"/>
                <a:cs typeface="Palatino"/>
              </a:rPr>
              <a:t> (RAM)</a:t>
            </a:r>
            <a:endParaRPr lang="en-US" sz="2200" i="1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200" dirty="0">
                <a:solidFill>
                  <a:schemeClr val="tx1"/>
                </a:solidFill>
                <a:latin typeface="Palatino"/>
                <a:cs typeface="Palatino"/>
              </a:rPr>
              <a:t>l’ordinateur (m)	</a:t>
            </a:r>
            <a:r>
              <a:rPr lang="fr-FR" sz="2200" i="1" dirty="0">
                <a:solidFill>
                  <a:srgbClr val="0000FF"/>
                </a:solidFill>
                <a:latin typeface="Palatino"/>
                <a:cs typeface="Palatino"/>
              </a:rPr>
              <a:t>computer</a:t>
            </a:r>
            <a:endParaRPr lang="en-US" sz="2200" i="1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200" dirty="0">
                <a:solidFill>
                  <a:schemeClr val="tx1"/>
                </a:solidFill>
                <a:latin typeface="Palatino"/>
                <a:cs typeface="Palatino"/>
              </a:rPr>
              <a:t>le télécopieur      </a:t>
            </a:r>
            <a:r>
              <a:rPr lang="fr-FR" sz="2200" i="1" dirty="0">
                <a:solidFill>
                  <a:srgbClr val="0000FF"/>
                </a:solidFill>
                <a:latin typeface="Palatino"/>
                <a:cs typeface="Palatino"/>
              </a:rPr>
              <a:t>fax machine</a:t>
            </a:r>
            <a:endParaRPr lang="en-US" sz="2200" i="1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200" dirty="0">
                <a:solidFill>
                  <a:schemeClr val="tx1"/>
                </a:solidFill>
                <a:latin typeface="Palatino"/>
                <a:cs typeface="Palatino"/>
              </a:rPr>
              <a:t>le traitement de texte    </a:t>
            </a:r>
            <a:r>
              <a:rPr lang="fr-FR" sz="2200" i="1" dirty="0" err="1">
                <a:solidFill>
                  <a:srgbClr val="0000FF"/>
                </a:solidFill>
                <a:latin typeface="Palatino"/>
                <a:cs typeface="Palatino"/>
              </a:rPr>
              <a:t>word</a:t>
            </a:r>
            <a:r>
              <a:rPr lang="fr-FR" sz="2200" i="1" dirty="0">
                <a:solidFill>
                  <a:srgbClr val="0000FF"/>
                </a:solidFill>
                <a:latin typeface="Palatino"/>
                <a:cs typeface="Palatino"/>
              </a:rPr>
              <a:t> 		           </a:t>
            </a:r>
            <a:r>
              <a:rPr lang="fr-FR" sz="2200" i="1" dirty="0" err="1">
                <a:solidFill>
                  <a:srgbClr val="0000FF"/>
                </a:solidFill>
                <a:latin typeface="Palatino"/>
                <a:cs typeface="Palatino"/>
              </a:rPr>
              <a:t>processing</a:t>
            </a:r>
            <a:endParaRPr lang="en-US" sz="2200" i="1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solidFill>
                  <a:schemeClr val="tx1"/>
                </a:solidFill>
                <a:latin typeface="Palatino"/>
                <a:cs typeface="Palatino"/>
              </a:rPr>
              <a:t>le clavier	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keyboard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solidFill>
                  <a:schemeClr val="tx1"/>
                </a:solidFill>
                <a:latin typeface="Palatino"/>
                <a:cs typeface="Palatino"/>
              </a:rPr>
              <a:t>le </a:t>
            </a:r>
            <a:r>
              <a:rPr lang="en-US" sz="2200" dirty="0" err="1">
                <a:solidFill>
                  <a:schemeClr val="tx1"/>
                </a:solidFill>
                <a:latin typeface="Palatino"/>
                <a:cs typeface="Palatino"/>
              </a:rPr>
              <a:t>curseur</a:t>
            </a:r>
            <a:r>
              <a:rPr lang="en-US" sz="2200" dirty="0">
                <a:solidFill>
                  <a:schemeClr val="tx1"/>
                </a:solidFill>
                <a:latin typeface="Palatino"/>
                <a:cs typeface="Palatino"/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cursor</a:t>
            </a:r>
            <a:endParaRPr lang="en-US" sz="22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44727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07" y="0"/>
            <a:ext cx="8706021" cy="12086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quatorze</a:t>
            </a:r>
            <a:r>
              <a:rPr lang="en-US" sz="2400" dirty="0">
                <a:cs typeface="Palatino Linotype"/>
              </a:rPr>
              <a:t>:  6/11 – 9/11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mercredi</a:t>
            </a:r>
            <a:r>
              <a:rPr lang="en-US" sz="2400" dirty="0">
                <a:cs typeface="Palatino Linotype"/>
              </a:rPr>
              <a:t>, le </a:t>
            </a:r>
            <a:r>
              <a:rPr lang="en-US" sz="2400" dirty="0" err="1">
                <a:cs typeface="Palatino Linotype"/>
              </a:rPr>
              <a:t>huit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novembre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72028" cy="49938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14207" y="1600200"/>
            <a:ext cx="4193201" cy="499388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31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306" y="0"/>
            <a:ext cx="8828426" cy="125455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quatorze</a:t>
            </a:r>
            <a:r>
              <a:rPr lang="en-US" sz="2400" dirty="0">
                <a:cs typeface="Palatino Linotype"/>
              </a:rPr>
              <a:t>:  6/11 – 9/11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 smtClean="0">
                <a:cs typeface="Palatino Linotype"/>
              </a:rPr>
              <a:t>jeudi</a:t>
            </a:r>
            <a:r>
              <a:rPr lang="en-US" sz="2400" dirty="0" smtClean="0">
                <a:cs typeface="Palatino Linotype"/>
              </a:rPr>
              <a:t>, </a:t>
            </a:r>
            <a:r>
              <a:rPr lang="en-US" sz="2400" dirty="0">
                <a:cs typeface="Palatino Linotype"/>
              </a:rPr>
              <a:t>le </a:t>
            </a:r>
            <a:r>
              <a:rPr lang="en-US" sz="2400" dirty="0" err="1" smtClean="0">
                <a:cs typeface="Palatino Linotype"/>
              </a:rPr>
              <a:t>neuf</a:t>
            </a:r>
            <a:r>
              <a:rPr lang="en-US" sz="2400" dirty="0" smtClean="0">
                <a:cs typeface="Palatino Linotype"/>
              </a:rPr>
              <a:t> </a:t>
            </a:r>
            <a:r>
              <a:rPr lang="en-US" sz="2400" dirty="0" err="1" smtClean="0">
                <a:cs typeface="Palatino Linotype"/>
              </a:rPr>
              <a:t>novembre</a:t>
            </a:r>
            <a:r>
              <a:rPr lang="en-US" sz="2400" dirty="0" smtClean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283881" y="1468752"/>
            <a:ext cx="4347885" cy="51651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0000FF"/>
                </a:solidFill>
                <a:latin typeface="Palatino"/>
                <a:cs typeface="Palatino"/>
              </a:rPr>
              <a:t>“</a:t>
            </a:r>
            <a:r>
              <a:rPr lang="en-US" b="1" i="1" dirty="0">
                <a:solidFill>
                  <a:srgbClr val="0000FF"/>
                </a:solidFill>
                <a:latin typeface="Palatino"/>
                <a:cs typeface="Palatino"/>
              </a:rPr>
              <a:t>Les mots du </a:t>
            </a:r>
            <a:r>
              <a:rPr lang="en-US" b="1" i="1" dirty="0" smtClean="0">
                <a:solidFill>
                  <a:srgbClr val="0000FF"/>
                </a:solidFill>
                <a:latin typeface="Palatino"/>
                <a:cs typeface="Palatino"/>
              </a:rPr>
              <a:t>jour</a:t>
            </a:r>
            <a:r>
              <a:rPr lang="en-US" b="1" dirty="0" smtClean="0">
                <a:solidFill>
                  <a:srgbClr val="0000FF"/>
                </a:solidFill>
                <a:latin typeface="Palatino"/>
                <a:cs typeface="Palatino"/>
              </a:rPr>
              <a:t>”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le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disque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dur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 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hard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drive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le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fichier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		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file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la cartouche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d’encre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    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ink 		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    cartridge</a:t>
            </a:r>
            <a:endParaRPr lang="en-US" i="1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la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corbeille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 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recycle </a:t>
            </a:r>
            <a:r>
              <a:rPr lang="en-US" i="1" dirty="0">
                <a:solidFill>
                  <a:srgbClr val="0000FF"/>
                </a:solidFill>
                <a:latin typeface="Palatino"/>
                <a:cs typeface="Palatino"/>
              </a:rPr>
              <a:t>bin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les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données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data</a:t>
            </a:r>
            <a:endParaRPr lang="en-US" i="1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le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graveur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de 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DVD 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DVD 			writer</a:t>
            </a:r>
            <a:endParaRPr lang="en-US" i="1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le haut </a:t>
            </a:r>
            <a:r>
              <a:rPr lang="en-US" dirty="0" err="1" smtClean="0">
                <a:solidFill>
                  <a:schemeClr val="tx1"/>
                </a:solidFill>
                <a:latin typeface="Palatino"/>
                <a:cs typeface="Palatino"/>
              </a:rPr>
              <a:t>débit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 	</a:t>
            </a:r>
            <a:r>
              <a:rPr lang="en-US" i="1" dirty="0" smtClean="0">
                <a:solidFill>
                  <a:srgbClr val="0000FF"/>
                </a:solidFill>
                <a:latin typeface="Palatino"/>
                <a:cs typeface="Palatino"/>
              </a:rPr>
              <a:t>broadband</a:t>
            </a:r>
            <a:endParaRPr lang="en-US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1766" y="1600200"/>
            <a:ext cx="4228352" cy="5033681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  <a:latin typeface="Palatino"/>
                <a:cs typeface="Palatino"/>
              </a:rPr>
              <a:t>la </a:t>
            </a:r>
            <a:r>
              <a:rPr lang="en-US" sz="2400" dirty="0" err="1">
                <a:solidFill>
                  <a:schemeClr val="tx1"/>
                </a:solidFill>
                <a:latin typeface="Palatino"/>
                <a:cs typeface="Palatino"/>
              </a:rPr>
              <a:t>fenêtre</a:t>
            </a:r>
            <a:r>
              <a:rPr lang="en-US" sz="2400" dirty="0">
                <a:solidFill>
                  <a:schemeClr val="tx1"/>
                </a:solidFill>
                <a:latin typeface="Palatino"/>
                <a:cs typeface="Palatino"/>
              </a:rPr>
              <a:t>		</a:t>
            </a:r>
            <a:r>
              <a:rPr lang="en-US" sz="2400" i="1" dirty="0">
                <a:solidFill>
                  <a:srgbClr val="0000FF"/>
                </a:solidFill>
                <a:latin typeface="Palatino"/>
                <a:cs typeface="Palatino"/>
              </a:rPr>
              <a:t>window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  <a:latin typeface="Palatino"/>
                <a:cs typeface="Palatino"/>
              </a:rPr>
              <a:t>la </a:t>
            </a:r>
            <a:r>
              <a:rPr lang="en-US" sz="2400" dirty="0" err="1">
                <a:solidFill>
                  <a:schemeClr val="tx1"/>
                </a:solidFill>
                <a:latin typeface="Palatino"/>
                <a:cs typeface="Palatino"/>
              </a:rPr>
              <a:t>fonction</a:t>
            </a:r>
            <a:r>
              <a:rPr lang="en-US" sz="2400" dirty="0">
                <a:solidFill>
                  <a:schemeClr val="tx1"/>
                </a:solidFill>
                <a:latin typeface="Palatino"/>
                <a:cs typeface="Palatino"/>
              </a:rPr>
              <a:t>		</a:t>
            </a:r>
            <a:r>
              <a:rPr lang="en-US" sz="2400" i="1" dirty="0">
                <a:solidFill>
                  <a:srgbClr val="0000FF"/>
                </a:solidFill>
                <a:latin typeface="Palatino"/>
                <a:cs typeface="Palatino"/>
              </a:rPr>
              <a:t>function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  <a:latin typeface="Palatino"/>
                <a:cs typeface="Palatino"/>
              </a:rPr>
              <a:t>la </a:t>
            </a:r>
            <a:r>
              <a:rPr lang="en-US" sz="2400" dirty="0" err="1">
                <a:solidFill>
                  <a:schemeClr val="tx1"/>
                </a:solidFill>
                <a:latin typeface="Palatino"/>
                <a:cs typeface="Palatino"/>
              </a:rPr>
              <a:t>manette</a:t>
            </a:r>
            <a:r>
              <a:rPr lang="en-US" sz="2400" dirty="0">
                <a:solidFill>
                  <a:schemeClr val="tx1"/>
                </a:solidFill>
                <a:latin typeface="Palatino"/>
                <a:cs typeface="Palatino"/>
              </a:rPr>
              <a:t>		</a:t>
            </a:r>
            <a:r>
              <a:rPr lang="en-US" sz="2400" i="1" dirty="0">
                <a:solidFill>
                  <a:srgbClr val="0000FF"/>
                </a:solidFill>
                <a:latin typeface="Palatino"/>
                <a:cs typeface="Palatino"/>
              </a:rPr>
              <a:t>joystick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  <a:latin typeface="Palatino"/>
                <a:cs typeface="Palatino"/>
              </a:rPr>
              <a:t>le </a:t>
            </a:r>
            <a:r>
              <a:rPr lang="en-US" sz="2400" dirty="0" err="1">
                <a:solidFill>
                  <a:schemeClr val="tx1"/>
                </a:solidFill>
                <a:latin typeface="Palatino"/>
                <a:cs typeface="Palatino"/>
              </a:rPr>
              <a:t>jeu</a:t>
            </a:r>
            <a:r>
              <a:rPr lang="en-US" sz="2400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"/>
                <a:cs typeface="Palatino"/>
              </a:rPr>
              <a:t>vidéo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computer </a:t>
            </a:r>
            <a:r>
              <a:rPr lang="en-US" sz="2400" i="1" dirty="0">
                <a:solidFill>
                  <a:srgbClr val="0000FF"/>
                </a:solidFill>
                <a:latin typeface="Palatino"/>
                <a:cs typeface="Palatino"/>
              </a:rPr>
              <a:t>game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  <a:latin typeface="Palatino"/>
                <a:cs typeface="Palatino"/>
              </a:rPr>
              <a:t>le </a:t>
            </a:r>
            <a:r>
              <a:rPr lang="en-US" sz="2400" dirty="0" err="1">
                <a:solidFill>
                  <a:schemeClr val="tx1"/>
                </a:solidFill>
                <a:latin typeface="Palatino"/>
                <a:cs typeface="Palatino"/>
              </a:rPr>
              <a:t>lecteur</a:t>
            </a:r>
            <a:r>
              <a:rPr lang="en-US" sz="2400" dirty="0">
                <a:solidFill>
                  <a:schemeClr val="tx1"/>
                </a:solidFill>
                <a:latin typeface="Palatino"/>
                <a:cs typeface="Palatino"/>
              </a:rPr>
              <a:t> de </a:t>
            </a:r>
            <a:r>
              <a:rPr lang="en-US" sz="2400" dirty="0" err="1">
                <a:solidFill>
                  <a:schemeClr val="tx1"/>
                </a:solidFill>
                <a:latin typeface="Palatino"/>
                <a:cs typeface="Palatino"/>
              </a:rPr>
              <a:t>disquettes</a:t>
            </a:r>
            <a:r>
              <a:rPr lang="en-US" sz="2400" dirty="0">
                <a:solidFill>
                  <a:schemeClr val="tx1"/>
                </a:solidFill>
                <a:latin typeface="Palatino"/>
                <a:cs typeface="Palatino"/>
              </a:rPr>
              <a:t>     </a:t>
            </a:r>
            <a:r>
              <a:rPr lang="en-US" sz="2400" dirty="0" smtClean="0">
                <a:solidFill>
                  <a:schemeClr val="tx1"/>
                </a:solidFill>
                <a:latin typeface="Palatino"/>
                <a:cs typeface="Palatino"/>
              </a:rPr>
              <a:t>	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disk </a:t>
            </a:r>
            <a:r>
              <a:rPr lang="en-US" sz="2400" i="1" dirty="0">
                <a:solidFill>
                  <a:srgbClr val="0000FF"/>
                </a:solidFill>
                <a:latin typeface="Palatino"/>
                <a:cs typeface="Palatino"/>
              </a:rPr>
              <a:t>drive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  <a:latin typeface="Palatino"/>
                <a:cs typeface="Palatino"/>
              </a:rPr>
              <a:t>le </a:t>
            </a:r>
            <a:r>
              <a:rPr lang="en-US" sz="2400" dirty="0" err="1">
                <a:solidFill>
                  <a:schemeClr val="tx1"/>
                </a:solidFill>
                <a:latin typeface="Palatino"/>
                <a:cs typeface="Palatino"/>
              </a:rPr>
              <a:t>matériel</a:t>
            </a:r>
            <a:r>
              <a:rPr lang="en-US" sz="2400" dirty="0">
                <a:solidFill>
                  <a:schemeClr val="tx1"/>
                </a:solidFill>
                <a:latin typeface="Palatino"/>
                <a:cs typeface="Palatino"/>
              </a:rPr>
              <a:t>		</a:t>
            </a:r>
            <a:r>
              <a:rPr lang="en-US" sz="2400" i="1" dirty="0">
                <a:solidFill>
                  <a:srgbClr val="0000FF"/>
                </a:solidFill>
                <a:latin typeface="Palatino"/>
                <a:cs typeface="Palatino"/>
              </a:rPr>
              <a:t>hardware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  <a:latin typeface="Palatino"/>
                <a:cs typeface="Palatino"/>
              </a:rPr>
              <a:t>le </a:t>
            </a:r>
            <a:r>
              <a:rPr lang="en-US" sz="2400" dirty="0" err="1">
                <a:solidFill>
                  <a:schemeClr val="tx1"/>
                </a:solidFill>
                <a:latin typeface="Palatino"/>
                <a:cs typeface="Palatino"/>
              </a:rPr>
              <a:t>moniteur</a:t>
            </a:r>
            <a:r>
              <a:rPr lang="en-US" sz="2400" dirty="0">
                <a:solidFill>
                  <a:schemeClr val="tx1"/>
                </a:solidFill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monitor</a:t>
            </a:r>
            <a:endParaRPr lang="en-US" sz="2400" i="1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  <a:latin typeface="Palatino"/>
                <a:cs typeface="Palatino"/>
              </a:rPr>
              <a:t>le </a:t>
            </a:r>
            <a:r>
              <a:rPr lang="en-US" sz="2400" dirty="0" err="1">
                <a:solidFill>
                  <a:schemeClr val="tx1"/>
                </a:solidFill>
                <a:latin typeface="Palatino"/>
                <a:cs typeface="Palatino"/>
              </a:rPr>
              <a:t>navigateur</a:t>
            </a:r>
            <a:r>
              <a:rPr lang="en-US" sz="2400" dirty="0">
                <a:solidFill>
                  <a:schemeClr val="tx1"/>
                </a:solidFill>
                <a:latin typeface="Palatino"/>
                <a:cs typeface="Palatino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browser</a:t>
            </a:r>
            <a:endParaRPr lang="en-US" sz="24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37986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07" y="0"/>
            <a:ext cx="8767223" cy="126985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quatorze</a:t>
            </a:r>
            <a:r>
              <a:rPr lang="en-US" sz="2400" dirty="0">
                <a:cs typeface="Palatino Linotype"/>
              </a:rPr>
              <a:t>:  6/11 – 9/11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jeudi</a:t>
            </a:r>
            <a:r>
              <a:rPr lang="en-US" sz="2400" dirty="0">
                <a:cs typeface="Palatino Linotype"/>
              </a:rPr>
              <a:t>, le </a:t>
            </a:r>
            <a:r>
              <a:rPr lang="en-US" sz="2400" dirty="0" err="1">
                <a:cs typeface="Palatino Linotype"/>
              </a:rPr>
              <a:t>neuf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novembre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255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199"/>
            <a:ext cx="4041648" cy="482558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02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07" y="0"/>
            <a:ext cx="8813125" cy="136165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 smtClean="0">
                <a:cs typeface="Palatino Linotype"/>
              </a:rPr>
              <a:t>quinze</a:t>
            </a:r>
            <a:r>
              <a:rPr lang="en-US" sz="2400" dirty="0" smtClean="0">
                <a:cs typeface="Palatino Linotype"/>
              </a:rPr>
              <a:t>:  13/11 </a:t>
            </a:r>
            <a:r>
              <a:rPr lang="en-US" sz="2400" dirty="0">
                <a:cs typeface="Palatino Linotype"/>
              </a:rPr>
              <a:t>– </a:t>
            </a:r>
            <a:r>
              <a:rPr lang="en-US" sz="2400" dirty="0" smtClean="0">
                <a:cs typeface="Palatino Linotype"/>
              </a:rPr>
              <a:t>17/</a:t>
            </a:r>
            <a:r>
              <a:rPr lang="en-US" sz="2400" dirty="0">
                <a:cs typeface="Palatino Linotype"/>
              </a:rPr>
              <a:t>11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 smtClean="0">
                <a:cs typeface="Palatino Linotype"/>
              </a:rPr>
              <a:t>lundi</a:t>
            </a:r>
            <a:r>
              <a:rPr lang="en-US" sz="2400" dirty="0" smtClean="0">
                <a:cs typeface="Palatino Linotype"/>
              </a:rPr>
              <a:t>, </a:t>
            </a:r>
            <a:r>
              <a:rPr lang="en-US" sz="2400" dirty="0">
                <a:cs typeface="Palatino Linotype"/>
              </a:rPr>
              <a:t>le </a:t>
            </a:r>
            <a:r>
              <a:rPr lang="en-US" sz="2400" dirty="0" err="1" smtClean="0">
                <a:cs typeface="Palatino Linotype"/>
              </a:rPr>
              <a:t>treize</a:t>
            </a:r>
            <a:r>
              <a:rPr lang="en-US" sz="2400" dirty="0" smtClean="0">
                <a:cs typeface="Palatino Linotype"/>
              </a:rPr>
              <a:t> </a:t>
            </a:r>
            <a:r>
              <a:rPr lang="en-US" sz="2400" dirty="0" err="1" smtClean="0">
                <a:cs typeface="Palatino Linotype"/>
              </a:rPr>
              <a:t>novembre</a:t>
            </a:r>
            <a:r>
              <a:rPr lang="en-US" sz="2400" dirty="0" smtClean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8532" cy="508568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taper	</a:t>
            </a:r>
            <a:r>
              <a:rPr lang="en-US" dirty="0" smtClean="0">
                <a:latin typeface="Palatino Linotype"/>
                <a:cs typeface="Palatino Linotype"/>
              </a:rPr>
              <a:t>           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to key/type</a:t>
            </a:r>
            <a:endParaRPr lang="en-US" i="1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copier</a:t>
            </a:r>
            <a:r>
              <a:rPr lang="en-US" dirty="0">
                <a:latin typeface="Palatino Linotype"/>
                <a:cs typeface="Palatino Linotype"/>
              </a:rPr>
              <a:t>		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to copy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effacer</a:t>
            </a:r>
            <a:r>
              <a:rPr lang="en-US" dirty="0">
                <a:latin typeface="Palatino Linotype"/>
                <a:cs typeface="Palatino Linotype"/>
              </a:rPr>
              <a:t>		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to delete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sauvegarder</a:t>
            </a:r>
            <a:r>
              <a:rPr lang="en-US" dirty="0"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to 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save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imprimer</a:t>
            </a:r>
            <a:r>
              <a:rPr lang="en-US" dirty="0">
                <a:latin typeface="Palatino Linotype"/>
                <a:cs typeface="Palatino Linotype"/>
              </a:rPr>
              <a:t>		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to print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formater</a:t>
            </a:r>
            <a:r>
              <a:rPr lang="en-US" dirty="0">
                <a:latin typeface="Palatino Linotype"/>
                <a:cs typeface="Palatino Linotype"/>
              </a:rPr>
              <a:t>		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to format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surfer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sur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internet    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to surf 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		          the internet</a:t>
            </a:r>
            <a:endParaRPr lang="en-US" i="1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télécharger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fichier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   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to 		    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download 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a 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file</a:t>
            </a:r>
            <a:endParaRPr lang="en-US" i="1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83607" y="1600199"/>
            <a:ext cx="4223801" cy="5085681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Écrivez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“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Semaine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15” 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et la date.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0000FF"/>
                </a:solidFill>
                <a:latin typeface="Palatino Linotype"/>
                <a:cs typeface="Palatino Linotype"/>
              </a:rPr>
              <a:t>“</a:t>
            </a:r>
            <a:r>
              <a:rPr lang="en-US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</a:t>
            </a:r>
            <a:r>
              <a:rPr lang="en-US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jour</a:t>
            </a:r>
            <a:r>
              <a:rPr lang="en-US" b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”</a:t>
            </a:r>
            <a:endParaRPr lang="en-US" b="1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la page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d’accueil</a:t>
            </a:r>
            <a:r>
              <a:rPr lang="en-US" dirty="0" smtClean="0">
                <a:latin typeface="Palatino Linotype"/>
                <a:cs typeface="Palatino Linotype"/>
              </a:rPr>
              <a:t>    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home 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page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sauvegarde</a:t>
            </a:r>
            <a:r>
              <a:rPr lang="en-US" dirty="0">
                <a:latin typeface="Palatino Linotype"/>
                <a:cs typeface="Palatino Linotype"/>
              </a:rPr>
              <a:t>	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back-up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la Toile</a:t>
            </a:r>
            <a:r>
              <a:rPr lang="en-US" dirty="0">
                <a:latin typeface="Palatino Linotype"/>
                <a:cs typeface="Palatino Linotype"/>
              </a:rPr>
              <a:t>		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the Web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pirate</a:t>
            </a:r>
            <a:r>
              <a:rPr lang="en-US" dirty="0">
                <a:latin typeface="Palatino Linotype"/>
                <a:cs typeface="Palatino Linotype"/>
              </a:rPr>
              <a:t>		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hacker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réseau</a:t>
            </a:r>
            <a:r>
              <a:rPr lang="en-US" dirty="0">
                <a:latin typeface="Palatino Linotype"/>
                <a:cs typeface="Palatino Linotype"/>
              </a:rPr>
              <a:t>		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network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touche</a:t>
            </a:r>
            <a:r>
              <a:rPr lang="en-US" dirty="0">
                <a:latin typeface="Palatino Linotype"/>
                <a:cs typeface="Palatino Linotype"/>
              </a:rPr>
              <a:t>		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key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système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d’exploitation</a:t>
            </a:r>
            <a:r>
              <a:rPr lang="en-US" dirty="0" smtClean="0">
                <a:latin typeface="Palatino Linotype"/>
                <a:cs typeface="Palatino Linotype"/>
              </a:rPr>
              <a:t> </a:t>
            </a:r>
            <a:r>
              <a:rPr lang="en-US" dirty="0">
                <a:latin typeface="Palatino Linotype"/>
                <a:cs typeface="Palatino Linotype"/>
              </a:rPr>
              <a:t>		 </a:t>
            </a:r>
            <a:r>
              <a:rPr lang="en-US" dirty="0" smtClean="0">
                <a:latin typeface="Palatino Linotype"/>
                <a:cs typeface="Palatino Linotype"/>
              </a:rPr>
              <a:t>               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operating system</a:t>
            </a:r>
            <a:endParaRPr lang="en-US" i="1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41293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08" y="0"/>
            <a:ext cx="8721322" cy="123925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quinze</a:t>
            </a:r>
            <a:r>
              <a:rPr lang="en-US" sz="2400" dirty="0">
                <a:cs typeface="Palatino Linotype"/>
              </a:rPr>
              <a:t>:  13/11 – 17/11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lundi</a:t>
            </a:r>
            <a:r>
              <a:rPr lang="en-US" sz="2400" dirty="0">
                <a:cs typeface="Palatino Linotype"/>
              </a:rPr>
              <a:t>, le </a:t>
            </a:r>
            <a:r>
              <a:rPr lang="en-US" sz="2400" dirty="0" err="1">
                <a:cs typeface="Palatino Linotype"/>
              </a:rPr>
              <a:t>treize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novembre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14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8714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49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07" y="0"/>
            <a:ext cx="8767224" cy="125455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quinze</a:t>
            </a:r>
            <a:r>
              <a:rPr lang="en-US" sz="2400" dirty="0">
                <a:cs typeface="Palatino Linotype"/>
              </a:rPr>
              <a:t>:  13/11 – 17/11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 smtClean="0">
                <a:cs typeface="Palatino Linotype"/>
              </a:rPr>
              <a:t>mardi</a:t>
            </a:r>
            <a:r>
              <a:rPr lang="en-US" sz="2400" dirty="0" smtClean="0">
                <a:cs typeface="Palatino Linotype"/>
              </a:rPr>
              <a:t>, </a:t>
            </a:r>
            <a:r>
              <a:rPr lang="en-US" sz="2400" dirty="0">
                <a:cs typeface="Palatino Linotype"/>
              </a:rPr>
              <a:t>le </a:t>
            </a:r>
            <a:r>
              <a:rPr lang="en-US" sz="2400" dirty="0" err="1" smtClean="0">
                <a:cs typeface="Palatino Linotype"/>
              </a:rPr>
              <a:t>quatorze</a:t>
            </a:r>
            <a:r>
              <a:rPr lang="en-US" sz="2400" dirty="0" smtClean="0">
                <a:cs typeface="Palatino Linotype"/>
              </a:rPr>
              <a:t> </a:t>
            </a:r>
            <a:r>
              <a:rPr lang="en-US" sz="2400" dirty="0" err="1" smtClean="0">
                <a:cs typeface="Palatino Linotype"/>
              </a:rPr>
              <a:t>novembre</a:t>
            </a:r>
            <a:r>
              <a:rPr lang="en-US" sz="2400" dirty="0" smtClean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28967" y="1600200"/>
            <a:ext cx="4437163" cy="491738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9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cependant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	   </a:t>
            </a:r>
            <a:r>
              <a:rPr lang="en-US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	     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however</a:t>
            </a:r>
          </a:p>
          <a:p>
            <a:pPr>
              <a:spcBef>
                <a:spcPts val="600"/>
              </a:spcBef>
              <a:spcAft>
                <a:spcPts val="9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certes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	           </a:t>
            </a:r>
            <a:r>
              <a:rPr lang="en-US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    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to 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be sure</a:t>
            </a:r>
          </a:p>
          <a:p>
            <a:pPr>
              <a:spcBef>
                <a:spcPts val="600"/>
              </a:spcBef>
              <a:spcAft>
                <a:spcPts val="9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déjà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			</a:t>
            </a:r>
            <a:r>
              <a:rPr lang="en-US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    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already</a:t>
            </a:r>
            <a:endParaRPr lang="en-US" i="1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9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deuxièmement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   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secondly</a:t>
            </a:r>
            <a:endParaRPr lang="en-US" i="1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9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enfin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		</a:t>
            </a:r>
            <a:r>
              <a:rPr lang="en-US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    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finally</a:t>
            </a:r>
            <a:endParaRPr lang="en-US" i="1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9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il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me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semble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que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    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it 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seems 			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     to 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me</a:t>
            </a:r>
          </a:p>
          <a:p>
            <a:pPr>
              <a:spcBef>
                <a:spcPts val="600"/>
              </a:spcBef>
              <a:spcAft>
                <a:spcPts val="9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jamais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		</a:t>
            </a:r>
            <a:r>
              <a:rPr lang="en-US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    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never</a:t>
            </a:r>
            <a:endParaRPr lang="en-US" i="1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9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crois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que</a:t>
            </a:r>
            <a:r>
              <a:rPr lang="en-US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          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I believe 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that</a:t>
            </a:r>
            <a:endParaRPr lang="en-US" i="1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98907" y="1600199"/>
            <a:ext cx="4208501" cy="502448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“</a:t>
            </a:r>
            <a:r>
              <a:rPr lang="en-US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</a:t>
            </a:r>
            <a:r>
              <a:rPr lang="en-US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jour</a:t>
            </a:r>
            <a:r>
              <a:rPr lang="en-US" b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”</a:t>
            </a:r>
            <a:endParaRPr lang="en-US" b="1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d’abord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first 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of all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d’ailleurs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besides</a:t>
            </a:r>
            <a:endParaRPr lang="en-US" i="1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ainsi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thus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alors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que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    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whereas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/while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d’après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     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according 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to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assez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bien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     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well 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enough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beaucoup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 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a 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lot, very 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much</a:t>
            </a:r>
            <a:endParaRPr lang="en-US" i="1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07234292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07" y="0"/>
            <a:ext cx="8782524" cy="126985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quinze</a:t>
            </a:r>
            <a:r>
              <a:rPr lang="en-US" sz="2400" dirty="0">
                <a:cs typeface="Palatino Linotype"/>
              </a:rPr>
              <a:t>:  13/11 – 17/11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mardi</a:t>
            </a:r>
            <a:r>
              <a:rPr lang="en-US" sz="2400" dirty="0">
                <a:cs typeface="Palatino Linotype"/>
              </a:rPr>
              <a:t>, le </a:t>
            </a:r>
            <a:r>
              <a:rPr lang="en-US" sz="2400" dirty="0" err="1">
                <a:cs typeface="Palatino Linotype"/>
              </a:rPr>
              <a:t>quatorze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novembre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28967" y="1600199"/>
            <a:ext cx="4452463" cy="5070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des </a:t>
            </a:r>
            <a:r>
              <a:rPr lang="en-US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exemples</a:t>
            </a:r>
            <a:r>
              <a:rPr lang="en-US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: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buNone/>
            </a:pPr>
            <a:r>
              <a:rPr lang="en-US" b="1" u="sng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décider</a:t>
            </a:r>
            <a:r>
              <a:rPr lang="en-US" b="1" u="sng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(to decide)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déciderai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  nous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déciderons</a:t>
            </a:r>
            <a:endParaRPr lang="en-US" dirty="0" smtClean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décideras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 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déciderez</a:t>
            </a:r>
            <a:endParaRPr lang="en-US" dirty="0" smtClean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il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décidera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 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ils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décideront</a:t>
            </a:r>
            <a:endParaRPr lang="en-US" dirty="0" smtClean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buNone/>
            </a:pPr>
            <a:r>
              <a:rPr lang="en-US" b="1" u="sng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choisir</a:t>
            </a:r>
            <a:r>
              <a:rPr lang="en-US" b="1" u="sng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(to choose)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choisirai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  nous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choisirons</a:t>
            </a:r>
            <a:endParaRPr lang="en-US" dirty="0" smtClean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choisiras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 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choisirez</a:t>
            </a:r>
            <a:endParaRPr lang="en-US" dirty="0" smtClean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il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choisira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 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ils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choisiront</a:t>
            </a:r>
            <a:endParaRPr lang="en-US" dirty="0">
              <a:solidFill>
                <a:schemeClr val="tx1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98907" y="1600198"/>
            <a:ext cx="4208501" cy="5070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Dans</a:t>
            </a:r>
            <a:r>
              <a:rPr lang="en-US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la section </a:t>
            </a:r>
            <a:r>
              <a:rPr lang="en-US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grammaire</a:t>
            </a:r>
            <a:r>
              <a:rPr lang="en-US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, </a:t>
            </a:r>
            <a:r>
              <a:rPr lang="en-US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écrivez</a:t>
            </a:r>
            <a:r>
              <a:rPr lang="en-US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ceci</a:t>
            </a:r>
            <a:r>
              <a:rPr lang="en-US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: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b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futur</a:t>
            </a:r>
            <a:r>
              <a:rPr lang="en-US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simple</a:t>
            </a:r>
          </a:p>
          <a:p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To create the future tense (as in “I will do</a:t>
            </a:r>
            <a:r>
              <a:rPr lang="mr-IN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…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”), use the infinitive of the verb and add the following endings: 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-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ai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, -as, -a, -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ons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,    -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ez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, -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ont.</a:t>
            </a:r>
            <a:endParaRPr lang="en-US" dirty="0" smtClean="0">
              <a:solidFill>
                <a:srgbClr val="FF0000"/>
              </a:solidFill>
              <a:latin typeface="Palatino Linotype"/>
              <a:cs typeface="Palatino Linotype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For </a:t>
            </a:r>
            <a:r>
              <a:rPr lang="mr-IN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–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re verbs, drop the “e” from the infinitive before adding the endings.</a:t>
            </a:r>
            <a:endParaRPr lang="en-US" dirty="0">
              <a:solidFill>
                <a:schemeClr val="tx1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82043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07" y="0"/>
            <a:ext cx="8782524" cy="1040366"/>
          </a:xfrm>
        </p:spPr>
        <p:txBody>
          <a:bodyPr/>
          <a:lstStyle/>
          <a:p>
            <a:pPr>
              <a:lnSpc>
                <a:spcPts val="3280"/>
              </a:lnSpc>
              <a:spcBef>
                <a:spcPts val="0"/>
              </a:spcBef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treize</a:t>
            </a:r>
            <a:r>
              <a:rPr lang="en-US" sz="2400" dirty="0">
                <a:cs typeface="Palatino Linotype"/>
              </a:rPr>
              <a:t>:  30/10 – 3/11</a:t>
            </a:r>
            <a:br>
              <a:rPr lang="en-US" sz="2400" dirty="0">
                <a:cs typeface="Palatino Linotype"/>
              </a:rPr>
            </a:br>
            <a:r>
              <a:rPr lang="en-US" sz="2300" dirty="0" smtClean="0">
                <a:cs typeface="Palatino Linotype"/>
              </a:rPr>
              <a:t>nous </a:t>
            </a:r>
            <a:r>
              <a:rPr lang="en-US" sz="2300" dirty="0" err="1">
                <a:cs typeface="Palatino Linotype"/>
              </a:rPr>
              <a:t>sommes</a:t>
            </a:r>
            <a:r>
              <a:rPr lang="en-US" sz="2300" dirty="0">
                <a:cs typeface="Palatino Linotype"/>
              </a:rPr>
              <a:t> </a:t>
            </a:r>
            <a:r>
              <a:rPr lang="en-US" sz="2300" b="1" dirty="0" err="1" smtClean="0">
                <a:cs typeface="Palatino Linotype"/>
              </a:rPr>
              <a:t>mercredi</a:t>
            </a:r>
            <a:r>
              <a:rPr lang="en-US" sz="2300" dirty="0" smtClean="0">
                <a:cs typeface="Palatino Linotype"/>
              </a:rPr>
              <a:t>, </a:t>
            </a:r>
            <a:r>
              <a:rPr lang="en-US" sz="2300" dirty="0">
                <a:cs typeface="Palatino Linotype"/>
              </a:rPr>
              <a:t>le </a:t>
            </a:r>
            <a:r>
              <a:rPr lang="en-US" sz="2300" dirty="0" smtClean="0">
                <a:cs typeface="Palatino Linotype"/>
              </a:rPr>
              <a:t>premier </a:t>
            </a:r>
            <a:r>
              <a:rPr lang="en-US" sz="2300" dirty="0" err="1" smtClean="0">
                <a:cs typeface="Palatino Linotype"/>
              </a:rPr>
              <a:t>novembre</a:t>
            </a:r>
            <a:r>
              <a:rPr lang="en-US" sz="2300" dirty="0" smtClean="0">
                <a:cs typeface="Palatino Linotype"/>
              </a:rPr>
              <a:t> </a:t>
            </a:r>
            <a:r>
              <a:rPr lang="en-US" sz="2300" dirty="0" err="1">
                <a:cs typeface="Palatino Linotype"/>
              </a:rPr>
              <a:t>deux</a:t>
            </a:r>
            <a:r>
              <a:rPr lang="en-US" sz="2300" dirty="0">
                <a:cs typeface="Palatino Linotype"/>
              </a:rPr>
              <a:t> mille dix-</a:t>
            </a:r>
            <a:r>
              <a:rPr lang="en-US" sz="2300" dirty="0" err="1">
                <a:cs typeface="Palatino Linotype"/>
              </a:rPr>
              <a:t>sept</a:t>
            </a:r>
            <a:endParaRPr lang="en-US" sz="23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13667" y="1162762"/>
            <a:ext cx="4467764" cy="552311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err="1">
                <a:solidFill>
                  <a:srgbClr val="000000"/>
                </a:solidFill>
                <a:latin typeface="Palatino Linotype"/>
                <a:cs typeface="Palatino Linotype"/>
              </a:rPr>
              <a:t>l'épine</a:t>
            </a:r>
            <a:r>
              <a:rPr lang="en-US" sz="20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piquant 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qui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apparaît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</a:t>
            </a:r>
            <a:r>
              <a:rPr lang="en-US" sz="20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sur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certains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végétaux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Palatino Linotype"/>
                <a:cs typeface="Palatino Linotype"/>
              </a:rPr>
              <a:t>les </a:t>
            </a:r>
            <a:r>
              <a:rPr lang="en-US" sz="2000" dirty="0" err="1">
                <a:solidFill>
                  <a:srgbClr val="000000"/>
                </a:solidFill>
                <a:latin typeface="Palatino Linotype"/>
                <a:cs typeface="Palatino Linotype"/>
              </a:rPr>
              <a:t>étoiles</a:t>
            </a:r>
            <a:r>
              <a:rPr lang="en-US" sz="20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tout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ce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qui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brille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dans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le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        </a:t>
            </a:r>
            <a:r>
              <a:rPr lang="en-US" sz="20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ciel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à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part le </a:t>
            </a:r>
            <a:r>
              <a:rPr lang="en-US" sz="20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soleil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et la </a:t>
            </a:r>
            <a:r>
              <a:rPr lang="en-US" sz="20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lune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sz="2000" dirty="0" err="1">
                <a:solidFill>
                  <a:srgbClr val="000000"/>
                </a:solidFill>
                <a:latin typeface="Palatino Linotype"/>
                <a:cs typeface="Palatino Linotype"/>
              </a:rPr>
              <a:t>feuille</a:t>
            </a:r>
            <a:r>
              <a:rPr lang="en-US" sz="20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partie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mince et plate 	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       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des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végétaux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,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souvent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verte</a:t>
            </a:r>
            <a:endParaRPr lang="en-US" sz="2000" i="1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Palatino Linotype"/>
                <a:cs typeface="Palatino Linotype"/>
              </a:rPr>
              <a:t>la fleur </a:t>
            </a:r>
            <a:r>
              <a:rPr lang="en-US" sz="2000" dirty="0" err="1">
                <a:solidFill>
                  <a:srgbClr val="000000"/>
                </a:solidFill>
                <a:latin typeface="Palatino Linotype"/>
                <a:cs typeface="Palatino Linotype"/>
              </a:rPr>
              <a:t>sauvage</a:t>
            </a:r>
            <a:r>
              <a:rPr lang="en-US" sz="2000" dirty="0">
                <a:solidFill>
                  <a:srgbClr val="000000"/>
                </a:solidFill>
                <a:latin typeface="Palatino Linotype"/>
                <a:cs typeface="Palatino Linotype"/>
              </a:rPr>
              <a:t>    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plante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avec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une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      </a:t>
            </a:r>
            <a:r>
              <a:rPr lang="en-US" sz="20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corolle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de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couleur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qui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pousse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</a:t>
            </a:r>
            <a:r>
              <a:rPr lang="en-US" sz="20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naturellement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sz="2000" dirty="0" err="1">
                <a:solidFill>
                  <a:srgbClr val="000000"/>
                </a:solidFill>
                <a:latin typeface="Palatino Linotype"/>
                <a:cs typeface="Palatino Linotype"/>
              </a:rPr>
              <a:t>fleuve</a:t>
            </a:r>
            <a:r>
              <a:rPr lang="en-US" sz="20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grand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cours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d'eau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qui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se </a:t>
            </a:r>
            <a:r>
              <a:rPr lang="en-US" sz="20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jette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dans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la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mer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sz="2000" dirty="0" err="1">
                <a:solidFill>
                  <a:srgbClr val="000000"/>
                </a:solidFill>
                <a:latin typeface="Palatino Linotype"/>
                <a:cs typeface="Palatino Linotype"/>
              </a:rPr>
              <a:t>forêt</a:t>
            </a:r>
            <a:r>
              <a:rPr lang="en-US" sz="20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</a:t>
            </a:r>
            <a:r>
              <a:rPr lang="en-US" sz="20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vaste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terrain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planté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d'arbres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l'herbe</a:t>
            </a:r>
            <a:r>
              <a:rPr lang="en-US" sz="20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	</a:t>
            </a:r>
            <a:r>
              <a:rPr lang="en-US" sz="20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plante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non-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ligneuse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qui 		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meure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tous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les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ans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Palatino Linotype"/>
                <a:cs typeface="Palatino Linotype"/>
              </a:rPr>
              <a:t>le lac	</a:t>
            </a:r>
            <a:r>
              <a:rPr lang="en-US" sz="20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étendue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naturelle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d'eau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</a:t>
            </a:r>
            <a:r>
              <a:rPr lang="en-US" sz="20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à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l'intérieur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dirty="0">
                <a:solidFill>
                  <a:srgbClr val="0000FF"/>
                </a:solidFill>
                <a:latin typeface="Palatino Linotype"/>
                <a:cs typeface="Palatino Linotype"/>
              </a:rPr>
              <a:t>des </a:t>
            </a:r>
            <a:r>
              <a:rPr lang="en-US" sz="20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terres</a:t>
            </a:r>
            <a:endParaRPr lang="en-US" sz="2000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98906" y="1162762"/>
            <a:ext cx="4559569" cy="552311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“</a:t>
            </a:r>
            <a:r>
              <a:rPr lang="en-US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</a:t>
            </a:r>
            <a:r>
              <a:rPr lang="en-US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jour</a:t>
            </a:r>
            <a:r>
              <a:rPr lang="en-US" b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”</a:t>
            </a:r>
            <a:endParaRPr lang="en-US" b="1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l'arbre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       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végétal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à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la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tige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ligneuse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formant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un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tronc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les bois	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lieu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planté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de bois, 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plus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petit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que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la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forêt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buisson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arbuste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ou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groupe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     </a:t>
            </a:r>
            <a:r>
              <a:rPr lang="en-US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d'arbustes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rameux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dès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la base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caillou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, la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pierre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matière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		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minérale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dure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et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solide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champ     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bande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de terrain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cultivé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ciel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</a:t>
            </a:r>
            <a:r>
              <a:rPr lang="en-US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	</a:t>
            </a:r>
            <a:r>
              <a:rPr lang="en-US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espace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situé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au-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dessus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		de la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terre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colline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relief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arrondi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de 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hauteur </a:t>
            </a:r>
            <a:r>
              <a:rPr lang="en-US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réduite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63800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07" y="0"/>
            <a:ext cx="8767223" cy="130045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quinze</a:t>
            </a:r>
            <a:r>
              <a:rPr lang="en-US" sz="2400" dirty="0">
                <a:cs typeface="Palatino Linotype"/>
              </a:rPr>
              <a:t>:  13/11 – 17/11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mardi</a:t>
            </a:r>
            <a:r>
              <a:rPr lang="en-US" sz="2400" dirty="0">
                <a:cs typeface="Palatino Linotype"/>
              </a:rPr>
              <a:t>, le </a:t>
            </a:r>
            <a:r>
              <a:rPr lang="en-US" sz="2400" dirty="0" err="1">
                <a:cs typeface="Palatino Linotype"/>
              </a:rPr>
              <a:t>quatorze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novembre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36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199"/>
            <a:ext cx="4302630" cy="502448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devoir (to must do)     </a:t>
            </a:r>
            <a:r>
              <a:rPr lang="en-US" b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devr</a:t>
            </a:r>
            <a:r>
              <a:rPr lang="en-US" b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être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(to be)		         </a:t>
            </a:r>
            <a:r>
              <a:rPr lang="en-US" b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ser</a:t>
            </a:r>
            <a:r>
              <a:rPr lang="en-US" b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faire (to do)	         </a:t>
            </a:r>
            <a:r>
              <a:rPr lang="en-US" b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fer</a:t>
            </a:r>
            <a:r>
              <a:rPr lang="en-US" b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falloir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(to have to)      </a:t>
            </a:r>
            <a:r>
              <a:rPr lang="en-US" b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faudr</a:t>
            </a:r>
            <a:r>
              <a:rPr lang="en-US" b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pouvoir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(to be able to)		 		      </a:t>
            </a:r>
            <a:r>
              <a:rPr lang="en-US" b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pourr</a:t>
            </a:r>
            <a:r>
              <a:rPr lang="en-US" b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savoir (to know)	      </a:t>
            </a:r>
            <a:r>
              <a:rPr lang="en-US" b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saur</a:t>
            </a:r>
            <a:r>
              <a:rPr lang="en-US" b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tenir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(to take)	     </a:t>
            </a:r>
            <a:r>
              <a:rPr lang="en-US" b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tiendr</a:t>
            </a:r>
            <a:r>
              <a:rPr lang="en-US" b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venir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(to come)	    </a:t>
            </a:r>
            <a:r>
              <a:rPr lang="en-US" b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viendr</a:t>
            </a:r>
            <a:r>
              <a:rPr lang="en-US" b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voir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(to see)	      </a:t>
            </a:r>
            <a:r>
              <a:rPr lang="en-US" b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verr</a:t>
            </a:r>
            <a:r>
              <a:rPr lang="en-US" b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vouloir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(to want)	     </a:t>
            </a:r>
            <a:r>
              <a:rPr lang="en-US" b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voudr</a:t>
            </a:r>
            <a:r>
              <a:rPr lang="en-US" b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-</a:t>
            </a:r>
            <a:endParaRPr lang="en-US" b="1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83607" y="1600199"/>
            <a:ext cx="4464593" cy="5024484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u="sng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répondre</a:t>
            </a:r>
            <a:r>
              <a:rPr lang="en-US" b="1" u="sng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(to respond)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répondrai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  nous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répondrons</a:t>
            </a:r>
            <a:endParaRPr lang="en-US" dirty="0" smtClean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tu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répondras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 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répondrez</a:t>
            </a:r>
            <a:endParaRPr lang="en-US" dirty="0" smtClean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il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répondra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 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ils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répondront</a:t>
            </a:r>
            <a:endParaRPr lang="en-US" dirty="0" smtClean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les </a:t>
            </a:r>
            <a:r>
              <a:rPr lang="en-US" b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radicaux</a:t>
            </a:r>
            <a:r>
              <a:rPr lang="en-US" b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irréguliers</a:t>
            </a:r>
            <a:r>
              <a:rPr lang="en-US" b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(irregular stems)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Please memorize the following stems: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aller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(to go)		</a:t>
            </a:r>
            <a:r>
              <a:rPr lang="en-US" b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ir</a:t>
            </a:r>
            <a:r>
              <a:rPr lang="en-US" b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avoir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(to have)		</a:t>
            </a:r>
            <a:r>
              <a:rPr lang="en-US" b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aur</a:t>
            </a:r>
            <a:r>
              <a:rPr lang="en-US" b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-</a:t>
            </a:r>
            <a:endParaRPr lang="en-US" b="1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5464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07" y="0"/>
            <a:ext cx="8767223" cy="11627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quinze</a:t>
            </a:r>
            <a:r>
              <a:rPr lang="en-US" sz="2400" dirty="0">
                <a:cs typeface="Palatino Linotype"/>
              </a:rPr>
              <a:t>:  13/11 – 17/11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mardi</a:t>
            </a:r>
            <a:r>
              <a:rPr lang="en-US" sz="2400" dirty="0">
                <a:cs typeface="Palatino Linotype"/>
              </a:rPr>
              <a:t>, le </a:t>
            </a:r>
            <a:r>
              <a:rPr lang="en-US" sz="2400" dirty="0" err="1">
                <a:cs typeface="Palatino Linotype"/>
              </a:rPr>
              <a:t>quatorze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novembre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051"/>
            <a:ext cx="8229600" cy="514063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charset="2"/>
              <a:buChar char="²"/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Il sera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déçu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de ne pas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voir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charset="2"/>
              <a:buChar char="²"/>
            </a:pP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He will be disappointed not to see you.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charset="2"/>
              <a:buChar char="²"/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L’étudiant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fera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un stage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à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Nantes.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charset="2"/>
              <a:buChar char="²"/>
            </a:pP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The student will do a session in Nantes.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charset="2"/>
              <a:buChar char="²"/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Tu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sauras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demain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si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tu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as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réussi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à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ton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examen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charset="2"/>
              <a:buChar char="²"/>
            </a:pP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You will know tomorrow if you passed your test.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charset="2"/>
              <a:buChar char="²"/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Nous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aurons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les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résultats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demain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charset="2"/>
              <a:buChar char="²"/>
            </a:pP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We will have the results tomorrow.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charset="2"/>
              <a:buChar char="²"/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professeur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ira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à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Paris en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juin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charset="2"/>
              <a:buChar char="²"/>
            </a:pP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The teacher will go to Paris in June.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04337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305" y="0"/>
            <a:ext cx="8797825" cy="123925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quinze</a:t>
            </a:r>
            <a:r>
              <a:rPr lang="en-US" sz="2400" dirty="0">
                <a:cs typeface="Palatino Linotype"/>
              </a:rPr>
              <a:t>:  13/11 – 17/11</a:t>
            </a:r>
            <a:br>
              <a:rPr lang="en-US" sz="2400" dirty="0">
                <a:cs typeface="Palatino Linotype"/>
              </a:rPr>
            </a:br>
            <a:r>
              <a:rPr lang="en-US" sz="2300" dirty="0">
                <a:cs typeface="Palatino Linotype"/>
              </a:rPr>
              <a:t>nous </a:t>
            </a:r>
            <a:r>
              <a:rPr lang="en-US" sz="2300" dirty="0" err="1">
                <a:cs typeface="Palatino Linotype"/>
              </a:rPr>
              <a:t>sommes</a:t>
            </a:r>
            <a:r>
              <a:rPr lang="en-US" sz="2300" dirty="0">
                <a:cs typeface="Palatino Linotype"/>
              </a:rPr>
              <a:t> </a:t>
            </a:r>
            <a:r>
              <a:rPr lang="en-US" sz="2300" b="1" dirty="0" err="1">
                <a:cs typeface="Palatino Linotype"/>
              </a:rPr>
              <a:t>mercredi</a:t>
            </a:r>
            <a:r>
              <a:rPr lang="en-US" sz="2300" dirty="0">
                <a:cs typeface="Palatino Linotype"/>
              </a:rPr>
              <a:t>, le </a:t>
            </a:r>
            <a:r>
              <a:rPr lang="en-US" sz="2300" dirty="0" err="1">
                <a:cs typeface="Palatino Linotype"/>
              </a:rPr>
              <a:t>quinze</a:t>
            </a:r>
            <a:r>
              <a:rPr lang="en-US" sz="2300" dirty="0">
                <a:cs typeface="Palatino Linotype"/>
              </a:rPr>
              <a:t> </a:t>
            </a:r>
            <a:r>
              <a:rPr lang="en-US" sz="2300" dirty="0" err="1">
                <a:cs typeface="Palatino Linotype"/>
              </a:rPr>
              <a:t>novembre</a:t>
            </a:r>
            <a:r>
              <a:rPr lang="en-US" sz="2300" dirty="0">
                <a:cs typeface="Palatino Linotype"/>
              </a:rPr>
              <a:t> </a:t>
            </a:r>
            <a:r>
              <a:rPr lang="en-US" sz="2300" dirty="0" err="1">
                <a:cs typeface="Palatino Linotype"/>
              </a:rPr>
              <a:t>deux</a:t>
            </a:r>
            <a:r>
              <a:rPr lang="en-US" sz="2300" dirty="0">
                <a:cs typeface="Palatino Linotype"/>
              </a:rPr>
              <a:t> mille dix-</a:t>
            </a:r>
            <a:r>
              <a:rPr lang="en-US" sz="2300" dirty="0" err="1">
                <a:cs typeface="Palatino Linotype"/>
              </a:rPr>
              <a:t>sept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17930" cy="505508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premièrement</a:t>
            </a:r>
            <a:r>
              <a:rPr lang="en-US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       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first 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of all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rapidement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/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vite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	     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quickly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selon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	          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according to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souvent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		       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often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toujours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		     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always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très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bien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		  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very well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trop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			  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too much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vraiment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		       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truly</a:t>
            </a:r>
            <a:endParaRPr lang="en-US" i="1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68305" y="1600200"/>
            <a:ext cx="4239103" cy="505508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“</a:t>
            </a:r>
            <a:r>
              <a:rPr lang="en-US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</a:t>
            </a:r>
            <a:r>
              <a:rPr lang="en-US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jour</a:t>
            </a:r>
            <a:r>
              <a:rPr lang="en-US" b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”</a:t>
            </a:r>
            <a:endParaRPr lang="en-US" b="1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pense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que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      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I think that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lentement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slowly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mal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		 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badly (not well)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par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contre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on the other hand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parfois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	          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sometimes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peu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	             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a little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peut-être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	             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maybe</a:t>
            </a:r>
            <a:endParaRPr lang="en-US" i="1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0655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193"/>
            <a:ext cx="8229600" cy="673178"/>
          </a:xfrm>
        </p:spPr>
        <p:txBody>
          <a:bodyPr/>
          <a:lstStyle/>
          <a:p>
            <a:r>
              <a:rPr lang="en-US" sz="4000" b="1" i="1" dirty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sz="4000" b="1" i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Marseillaise</a:t>
            </a:r>
            <a:endParaRPr lang="en-US" sz="40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66700" y="994468"/>
            <a:ext cx="3733800" cy="5569017"/>
          </a:xfrm>
        </p:spPr>
        <p:txBody>
          <a:bodyPr>
            <a:noAutofit/>
          </a:bodyPr>
          <a:lstStyle/>
          <a:p>
            <a:pPr marL="0" indent="0">
              <a:lnSpc>
                <a:spcPts val="2360"/>
              </a:lnSpc>
              <a:spcBef>
                <a:spcPts val="0"/>
              </a:spcBef>
              <a:buNone/>
            </a:pPr>
            <a:r>
              <a:rPr lang="en-US" sz="1800" i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Allons</a:t>
            </a:r>
            <a:r>
              <a:rPr lang="en-US" sz="1800" i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enfants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de la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Patrie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,</a:t>
            </a:r>
            <a:endParaRPr lang="en-US" sz="1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ts val="2360"/>
              </a:lnSpc>
              <a:spcBef>
                <a:spcPts val="0"/>
              </a:spcBef>
              <a:buNone/>
            </a:pP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Le jour de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gloire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est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arrivé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 !</a:t>
            </a:r>
            <a:endParaRPr lang="en-US" sz="1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ts val="2360"/>
              </a:lnSpc>
              <a:spcBef>
                <a:spcPts val="0"/>
              </a:spcBef>
              <a:buNone/>
            </a:pP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Contre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nous de la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tyrannie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,</a:t>
            </a:r>
            <a:endParaRPr lang="en-US" sz="1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ts val="2360"/>
              </a:lnSpc>
              <a:spcBef>
                <a:spcPts val="0"/>
              </a:spcBef>
              <a:buNone/>
            </a:pP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L'étendard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sanglant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est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levé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(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bis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)</a:t>
            </a:r>
            <a:endParaRPr lang="en-US" sz="1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ts val="2360"/>
              </a:lnSpc>
              <a:spcBef>
                <a:spcPts val="0"/>
              </a:spcBef>
              <a:buNone/>
            </a:pP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Entendez-vous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dans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les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campagnes</a:t>
            </a:r>
            <a:endParaRPr lang="en-US" sz="1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ts val="2360"/>
              </a:lnSpc>
              <a:spcBef>
                <a:spcPts val="0"/>
              </a:spcBef>
              <a:buNone/>
            </a:pP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Mugir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ces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féroces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soldats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 ?</a:t>
            </a:r>
            <a:endParaRPr lang="en-US" sz="1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ts val="2360"/>
              </a:lnSpc>
              <a:spcBef>
                <a:spcPts val="0"/>
              </a:spcBef>
              <a:buNone/>
            </a:pP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Ils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viennent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jusque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dans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vos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bras</a:t>
            </a:r>
            <a:endParaRPr lang="en-US" sz="1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ts val="2360"/>
              </a:lnSpc>
              <a:spcBef>
                <a:spcPts val="0"/>
              </a:spcBef>
              <a:buNone/>
            </a:pP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Égorger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vos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fils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,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vos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compagnes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 !</a:t>
            </a:r>
            <a:endParaRPr lang="en-US" sz="1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ts val="2360"/>
              </a:lnSpc>
              <a:spcBef>
                <a:spcPts val="0"/>
              </a:spcBef>
              <a:buNone/>
            </a:pPr>
            <a:r>
              <a:rPr lang="sk-SK" sz="1800" dirty="0">
                <a:solidFill>
                  <a:srgbClr val="000000"/>
                </a:solidFill>
                <a:latin typeface="Palatino Linotype"/>
                <a:cs typeface="Palatino Linotype"/>
              </a:rPr>
              <a:t> 		</a:t>
            </a:r>
          </a:p>
          <a:p>
            <a:pPr marL="0" indent="0">
              <a:lnSpc>
                <a:spcPts val="2360"/>
              </a:lnSpc>
              <a:spcBef>
                <a:spcPts val="0"/>
              </a:spcBef>
              <a:buNone/>
            </a:pPr>
            <a:r>
              <a:rPr lang="sk-SK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Aux armes, </a:t>
            </a:r>
            <a:r>
              <a:rPr lang="sk-SK" sz="1800" i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les citoyens</a:t>
            </a:r>
            <a:r>
              <a:rPr lang="sk-SK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,</a:t>
            </a:r>
            <a:endParaRPr lang="sk-SK" sz="1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ts val="2360"/>
              </a:lnSpc>
              <a:spcBef>
                <a:spcPts val="0"/>
              </a:spcBef>
              <a:buNone/>
            </a:pPr>
            <a:r>
              <a:rPr lang="sk-SK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Formez vos bataillons,</a:t>
            </a:r>
            <a:endParaRPr lang="sk-SK" sz="1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ts val="2360"/>
              </a:lnSpc>
              <a:spcBef>
                <a:spcPts val="0"/>
              </a:spcBef>
              <a:buNone/>
            </a:pPr>
            <a:r>
              <a:rPr lang="sk-SK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Marchons, marchons !</a:t>
            </a:r>
            <a:endParaRPr lang="sk-SK" sz="1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ts val="2360"/>
              </a:lnSpc>
              <a:spcBef>
                <a:spcPts val="0"/>
              </a:spcBef>
              <a:buNone/>
            </a:pPr>
            <a:r>
              <a:rPr lang="sk-SK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Qu'un sang impur</a:t>
            </a:r>
            <a:endParaRPr lang="sk-SK" sz="1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ts val="2360"/>
              </a:lnSpc>
              <a:spcBef>
                <a:spcPts val="0"/>
              </a:spcBef>
              <a:buNone/>
            </a:pPr>
            <a:r>
              <a:rPr lang="sk-SK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Abreuve nos sillons </a:t>
            </a:r>
            <a:r>
              <a:rPr lang="sk-SK" sz="1800" i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!</a:t>
            </a:r>
          </a:p>
          <a:p>
            <a:pPr marL="0" indent="0">
              <a:lnSpc>
                <a:spcPts val="2360"/>
              </a:lnSpc>
              <a:spcBef>
                <a:spcPts val="0"/>
              </a:spcBef>
              <a:buNone/>
            </a:pPr>
            <a:endParaRPr lang="sk-SK" sz="1800" i="1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ts val="2360"/>
              </a:lnSpc>
              <a:spcBef>
                <a:spcPts val="0"/>
              </a:spcBef>
              <a:buNone/>
            </a:pP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Amour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sacré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de la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Patrie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,</a:t>
            </a:r>
            <a:endParaRPr lang="en-US" sz="1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ts val="2360"/>
              </a:lnSpc>
              <a:spcBef>
                <a:spcPts val="0"/>
              </a:spcBef>
              <a:buNone/>
            </a:pP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Conduis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,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soutiens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nos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bras </a:t>
            </a:r>
            <a:r>
              <a:rPr lang="en-US" sz="1800" i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vengeurs</a:t>
            </a:r>
            <a:endParaRPr lang="sk-SK" sz="1800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267200" y="994468"/>
            <a:ext cx="4419600" cy="5569018"/>
          </a:xfrm>
        </p:spPr>
        <p:txBody>
          <a:bodyPr>
            <a:noAutofit/>
          </a:bodyPr>
          <a:lstStyle/>
          <a:p>
            <a:pPr marL="0" indent="0">
              <a:lnSpc>
                <a:spcPts val="2360"/>
              </a:lnSpc>
              <a:spcBef>
                <a:spcPts val="0"/>
              </a:spcBef>
              <a:buNone/>
            </a:pPr>
            <a:r>
              <a:rPr lang="en-US" sz="1800" i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Liberté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,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Liberté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chérie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,</a:t>
            </a:r>
            <a:endParaRPr lang="en-US" sz="1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ts val="2360"/>
              </a:lnSpc>
              <a:spcBef>
                <a:spcPts val="0"/>
              </a:spcBef>
              <a:buNone/>
            </a:pP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Combats avec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tes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défenseurs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 !</a:t>
            </a:r>
            <a:r>
              <a:rPr lang="en-US" sz="18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(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bis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)</a:t>
            </a:r>
            <a:endParaRPr lang="en-US" sz="1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ts val="2360"/>
              </a:lnSpc>
              <a:spcBef>
                <a:spcPts val="0"/>
              </a:spcBef>
              <a:buNone/>
            </a:pP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Sous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nos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drapeaux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que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la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victoire</a:t>
            </a:r>
            <a:endParaRPr lang="en-US" sz="1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ts val="2360"/>
              </a:lnSpc>
              <a:spcBef>
                <a:spcPts val="0"/>
              </a:spcBef>
              <a:buNone/>
            </a:pP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Accoure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à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tes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mâles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accents,</a:t>
            </a:r>
            <a:endParaRPr lang="en-US" sz="1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ts val="2360"/>
              </a:lnSpc>
              <a:spcBef>
                <a:spcPts val="0"/>
              </a:spcBef>
              <a:buNone/>
            </a:pP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Que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tes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ennemis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expirants</a:t>
            </a:r>
            <a:endParaRPr lang="en-US" sz="1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ts val="2360"/>
              </a:lnSpc>
              <a:spcBef>
                <a:spcPts val="0"/>
              </a:spcBef>
              <a:buNone/>
            </a:pP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Voient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ton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triomphe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et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notre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gloire</a:t>
            </a:r>
            <a:r>
              <a:rPr lang="en-US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 !</a:t>
            </a:r>
            <a:endParaRPr lang="en-US" sz="1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ts val="2360"/>
              </a:lnSpc>
              <a:spcBef>
                <a:spcPts val="0"/>
              </a:spcBef>
              <a:buNone/>
            </a:pPr>
            <a:endParaRPr lang="sk-SK" sz="1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ts val="2360"/>
              </a:lnSpc>
              <a:spcBef>
                <a:spcPts val="0"/>
              </a:spcBef>
              <a:buNone/>
            </a:pPr>
            <a:r>
              <a:rPr lang="sk-SK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Aux armes, </a:t>
            </a:r>
            <a:r>
              <a:rPr lang="sk-SK" sz="1800" i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les citoyens</a:t>
            </a:r>
            <a:r>
              <a:rPr lang="sk-SK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...</a:t>
            </a:r>
            <a:endParaRPr lang="sk-SK" sz="1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ts val="2360"/>
              </a:lnSpc>
              <a:spcBef>
                <a:spcPts val="0"/>
              </a:spcBef>
              <a:buNone/>
            </a:pPr>
            <a:r>
              <a:rPr lang="sk-SK" sz="1800" dirty="0">
                <a:solidFill>
                  <a:srgbClr val="000000"/>
                </a:solidFill>
                <a:latin typeface="Palatino Linotype"/>
                <a:cs typeface="Palatino Linotype"/>
              </a:rPr>
              <a:t> </a:t>
            </a:r>
          </a:p>
          <a:p>
            <a:pPr marL="0" indent="0">
              <a:lnSpc>
                <a:spcPts val="2360"/>
              </a:lnSpc>
              <a:spcBef>
                <a:spcPts val="0"/>
              </a:spcBef>
              <a:buNone/>
            </a:pPr>
            <a:r>
              <a:rPr lang="sk-SK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(Couplet des enfants)</a:t>
            </a:r>
            <a:endParaRPr lang="sk-SK" sz="1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ts val="2360"/>
              </a:lnSpc>
              <a:spcBef>
                <a:spcPts val="0"/>
              </a:spcBef>
              <a:buNone/>
            </a:pPr>
            <a:r>
              <a:rPr lang="sk-SK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Nous entrerons dans la carrière</a:t>
            </a:r>
            <a:endParaRPr lang="sk-SK" sz="1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ts val="2360"/>
              </a:lnSpc>
              <a:spcBef>
                <a:spcPts val="0"/>
              </a:spcBef>
              <a:buNone/>
            </a:pPr>
            <a:r>
              <a:rPr lang="sk-SK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Quand nos aînés n'y seront plus,</a:t>
            </a:r>
            <a:endParaRPr lang="sk-SK" sz="1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ts val="2360"/>
              </a:lnSpc>
              <a:spcBef>
                <a:spcPts val="0"/>
              </a:spcBef>
              <a:buNone/>
            </a:pPr>
            <a:r>
              <a:rPr lang="sk-SK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Nous y trouverons leur poussière</a:t>
            </a:r>
            <a:endParaRPr lang="sk-SK" sz="1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ts val="2360"/>
              </a:lnSpc>
              <a:spcBef>
                <a:spcPts val="0"/>
              </a:spcBef>
              <a:buNone/>
            </a:pPr>
            <a:r>
              <a:rPr lang="sk-SK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Et la trace de leurs vertus</a:t>
            </a:r>
            <a:r>
              <a:rPr lang="sk-SK" sz="18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sk-SK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(bis)</a:t>
            </a:r>
            <a:endParaRPr lang="sk-SK" sz="1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ts val="2360"/>
              </a:lnSpc>
              <a:spcBef>
                <a:spcPts val="0"/>
              </a:spcBef>
              <a:buNone/>
            </a:pPr>
            <a:r>
              <a:rPr lang="sk-SK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Bien moins jaloux de leur survivre</a:t>
            </a:r>
            <a:endParaRPr lang="sk-SK" sz="1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ts val="2360"/>
              </a:lnSpc>
              <a:spcBef>
                <a:spcPts val="0"/>
              </a:spcBef>
              <a:buNone/>
            </a:pPr>
            <a:r>
              <a:rPr lang="sk-SK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Que de partager leur cercueil,</a:t>
            </a:r>
            <a:endParaRPr lang="sk-SK" sz="1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ts val="2360"/>
              </a:lnSpc>
              <a:spcBef>
                <a:spcPts val="0"/>
              </a:spcBef>
              <a:buNone/>
            </a:pPr>
            <a:r>
              <a:rPr lang="sk-SK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Nous aurons le sublime orgueil</a:t>
            </a:r>
            <a:endParaRPr lang="sk-SK" sz="1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lnSpc>
                <a:spcPts val="2360"/>
              </a:lnSpc>
              <a:spcBef>
                <a:spcPts val="0"/>
              </a:spcBef>
              <a:buNone/>
            </a:pPr>
            <a:r>
              <a:rPr lang="sk-SK" sz="1800" i="1" dirty="0">
                <a:solidFill>
                  <a:srgbClr val="000000"/>
                </a:solidFill>
                <a:latin typeface="Palatino Linotype"/>
                <a:cs typeface="Palatino Linotype"/>
              </a:rPr>
              <a:t>De les venger ou de les suivre</a:t>
            </a:r>
            <a:endParaRPr lang="en-US" sz="1800" dirty="0"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61816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35" y="0"/>
            <a:ext cx="8817798" cy="11627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quinze</a:t>
            </a:r>
            <a:r>
              <a:rPr lang="en-US" sz="2400" dirty="0">
                <a:cs typeface="Palatino Linotype"/>
              </a:rPr>
              <a:t>:  13/11 – 17/11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jeudi</a:t>
            </a:r>
            <a:r>
              <a:rPr lang="en-US" sz="2400" dirty="0">
                <a:cs typeface="Palatino Linotype"/>
              </a:rPr>
              <a:t>, le seize </a:t>
            </a:r>
            <a:r>
              <a:rPr lang="en-US" sz="2400" dirty="0" err="1">
                <a:cs typeface="Palatino Linotype"/>
              </a:rPr>
              <a:t>novembre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4288118" y="1600200"/>
            <a:ext cx="4601882" cy="503368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dernier(</a:t>
            </a: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ère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)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last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casque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helmet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pourrait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could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faire </a:t>
            </a: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appel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à</a:t>
            </a:r>
            <a:r>
              <a:rPr lang="en-US" sz="2400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 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to call upon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garder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to keep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envahir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to invade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parfois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sometimes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sombre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dark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imprimerie</a:t>
            </a:r>
            <a:r>
              <a:rPr lang="en-US" sz="2400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printing 			press</a:t>
            </a:r>
            <a:endParaRPr lang="en-US" sz="2400" i="1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35" y="1600200"/>
            <a:ext cx="3944471" cy="5033682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“</a:t>
            </a:r>
            <a:r>
              <a:rPr lang="en-US" sz="24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</a:t>
            </a:r>
            <a:r>
              <a:rPr lang="en-US" sz="2400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jour</a:t>
            </a:r>
            <a:r>
              <a:rPr lang="en-US" sz="2400" b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”</a:t>
            </a:r>
            <a:endParaRPr lang="en-US" sz="2400" b="1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un </a:t>
            </a: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dieu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a god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un </a:t>
            </a: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évêque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bishop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</a:t>
            </a: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volonté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will (of)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devenir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to become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colline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hill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pouvoir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power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descendre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      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to descend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premier(</a:t>
            </a: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ère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)	</a:t>
            </a:r>
            <a:r>
              <a:rPr lang="en-US" sz="2400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first</a:t>
            </a:r>
          </a:p>
        </p:txBody>
      </p:sp>
    </p:spTree>
    <p:extLst>
      <p:ext uri="{BB962C8B-B14F-4D97-AF65-F5344CB8AC3E}">
        <p14:creationId xmlns:p14="http://schemas.microsoft.com/office/powerpoint/2010/main" val="74462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3105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quinze</a:t>
            </a:r>
            <a:r>
              <a:rPr lang="en-US" sz="2400" dirty="0">
                <a:cs typeface="Palatino Linotype"/>
              </a:rPr>
              <a:t>:  13/11 – 17/11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jeudi</a:t>
            </a:r>
            <a:r>
              <a:rPr lang="en-US" sz="2400" dirty="0">
                <a:cs typeface="Palatino Linotype"/>
              </a:rPr>
              <a:t>, le seize </a:t>
            </a:r>
            <a:r>
              <a:rPr lang="en-US" sz="2400" dirty="0" err="1">
                <a:cs typeface="Palatino Linotype"/>
              </a:rPr>
              <a:t>novembre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36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17500" y="1759442"/>
            <a:ext cx="3657600" cy="46816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>
                <a:solidFill>
                  <a:srgbClr val="000000"/>
                </a:solidFill>
                <a:latin typeface="Palatino Linotype"/>
                <a:cs typeface="Palatino Linotype"/>
              </a:rPr>
              <a:t>Dans</a:t>
            </a:r>
            <a:r>
              <a:rPr lang="en-US" sz="28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Palatino Linotype"/>
                <a:cs typeface="Palatino Linotype"/>
              </a:rPr>
              <a:t>vos</a:t>
            </a:r>
            <a:r>
              <a:rPr lang="en-US" sz="28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Palatino Linotype"/>
                <a:cs typeface="Palatino Linotype"/>
              </a:rPr>
              <a:t>journaux</a:t>
            </a:r>
            <a:r>
              <a:rPr lang="en-US" sz="2800" dirty="0">
                <a:solidFill>
                  <a:srgbClr val="000000"/>
                </a:solidFill>
                <a:latin typeface="Palatino Linotype"/>
                <a:cs typeface="Palatino Linotype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Palatino Linotype"/>
                <a:cs typeface="Palatino Linotype"/>
              </a:rPr>
              <a:t>conjugez</a:t>
            </a:r>
            <a:r>
              <a:rPr lang="en-US" sz="2800" dirty="0">
                <a:solidFill>
                  <a:srgbClr val="000000"/>
                </a:solidFill>
                <a:latin typeface="Palatino Linotype"/>
                <a:cs typeface="Palatino Linotype"/>
              </a:rPr>
              <a:t> les </a:t>
            </a:r>
            <a:r>
              <a:rPr lang="en-US" sz="2800" dirty="0" err="1">
                <a:solidFill>
                  <a:srgbClr val="000000"/>
                </a:solidFill>
                <a:latin typeface="Palatino Linotype"/>
                <a:cs typeface="Palatino Linotype"/>
              </a:rPr>
              <a:t>verbes</a:t>
            </a:r>
            <a:r>
              <a:rPr lang="en-US" sz="28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Palatino Linotype"/>
                <a:cs typeface="Palatino Linotype"/>
              </a:rPr>
              <a:t>suivants</a:t>
            </a:r>
            <a:r>
              <a:rPr lang="en-US" sz="28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au </a:t>
            </a:r>
            <a:r>
              <a:rPr lang="en-US" sz="28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futur</a:t>
            </a:r>
            <a:r>
              <a:rPr lang="en-US" sz="28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Palatino Linotype"/>
                <a:cs typeface="Palatino Linotype"/>
              </a:rPr>
              <a:t>simple</a:t>
            </a:r>
            <a:r>
              <a:rPr lang="en-US" sz="28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:</a:t>
            </a: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sz="28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parler</a:t>
            </a:r>
            <a:endParaRPr lang="en-US" sz="2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sz="2800" dirty="0" err="1">
                <a:solidFill>
                  <a:srgbClr val="000000"/>
                </a:solidFill>
                <a:latin typeface="Palatino Linotype"/>
                <a:cs typeface="Palatino Linotype"/>
              </a:rPr>
              <a:t>attendre</a:t>
            </a:r>
            <a:endParaRPr lang="en-US" sz="2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sz="2800" dirty="0" err="1">
                <a:solidFill>
                  <a:srgbClr val="000000"/>
                </a:solidFill>
                <a:latin typeface="Palatino Linotype"/>
                <a:cs typeface="Palatino Linotype"/>
              </a:rPr>
              <a:t>avoir</a:t>
            </a:r>
            <a:endParaRPr lang="en-US" sz="28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sz="28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être</a:t>
            </a:r>
            <a:endParaRPr lang="en-US" sz="2800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975101" y="1759442"/>
            <a:ext cx="4975730" cy="4806458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parlerai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nous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parlerons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tu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parleras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parlerez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il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parlera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ils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parleront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j’attendrai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nous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attendrons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tu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attendras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attendrez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il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attendra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ils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attendront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j’aurai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nous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aurons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tu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auras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aurez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il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aura	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ils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auront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serai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nous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serons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tu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seras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serez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il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sera	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ils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seront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75384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306" y="0"/>
            <a:ext cx="8828426" cy="12086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quinze</a:t>
            </a:r>
            <a:r>
              <a:rPr lang="en-US" sz="2400" dirty="0">
                <a:cs typeface="Palatino Linotype"/>
              </a:rPr>
              <a:t>:  13/11 – 17/11</a:t>
            </a:r>
            <a:br>
              <a:rPr lang="en-US" sz="2400" dirty="0">
                <a:cs typeface="Palatino Linotype"/>
              </a:rPr>
            </a:br>
            <a:r>
              <a:rPr lang="en-US" sz="2300" dirty="0">
                <a:cs typeface="Palatino Linotype"/>
              </a:rPr>
              <a:t>nous </a:t>
            </a:r>
            <a:r>
              <a:rPr lang="en-US" sz="2300" dirty="0" err="1">
                <a:cs typeface="Palatino Linotype"/>
              </a:rPr>
              <a:t>sommes</a:t>
            </a:r>
            <a:r>
              <a:rPr lang="en-US" sz="2300" dirty="0">
                <a:cs typeface="Palatino Linotype"/>
              </a:rPr>
              <a:t> </a:t>
            </a:r>
            <a:r>
              <a:rPr lang="en-US" sz="2300" b="1" dirty="0" err="1">
                <a:cs typeface="Palatino Linotype"/>
              </a:rPr>
              <a:t>vendredi</a:t>
            </a:r>
            <a:r>
              <a:rPr lang="en-US" sz="2300" dirty="0">
                <a:cs typeface="Palatino Linotype"/>
              </a:rPr>
              <a:t>, le dix-</a:t>
            </a:r>
            <a:r>
              <a:rPr lang="en-US" sz="2300" dirty="0" err="1">
                <a:cs typeface="Palatino Linotype"/>
              </a:rPr>
              <a:t>sept</a:t>
            </a:r>
            <a:r>
              <a:rPr lang="en-US" sz="2300" dirty="0">
                <a:cs typeface="Palatino Linotype"/>
              </a:rPr>
              <a:t> </a:t>
            </a:r>
            <a:r>
              <a:rPr lang="en-US" sz="2300" dirty="0" err="1">
                <a:cs typeface="Palatino Linotype"/>
              </a:rPr>
              <a:t>novembre</a:t>
            </a:r>
            <a:r>
              <a:rPr lang="en-US" sz="2300" dirty="0">
                <a:cs typeface="Palatino Linotype"/>
              </a:rPr>
              <a:t> </a:t>
            </a:r>
            <a:r>
              <a:rPr lang="en-US" sz="2300" dirty="0" err="1">
                <a:cs typeface="Palatino Linotype"/>
              </a:rPr>
              <a:t>deux</a:t>
            </a:r>
            <a:r>
              <a:rPr lang="en-US" sz="2300" dirty="0">
                <a:cs typeface="Palatino Linotype"/>
              </a:rPr>
              <a:t> mille dix-</a:t>
            </a:r>
            <a:r>
              <a:rPr lang="en-US" sz="2300" dirty="0" err="1">
                <a:cs typeface="Palatino Linotype"/>
              </a:rPr>
              <a:t>sept</a:t>
            </a:r>
            <a:endParaRPr lang="en-US" sz="23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468752"/>
            <a:ext cx="4348532" cy="5171230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Translate the following sentences into French.  (Use the 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passé </a:t>
            </a:r>
            <a:r>
              <a:rPr lang="en-US" dirty="0" err="1">
                <a:solidFill>
                  <a:srgbClr val="000090"/>
                </a:solidFill>
                <a:latin typeface="Palatino Linotype"/>
                <a:cs typeface="Palatino Linotype"/>
              </a:rPr>
              <a:t>composé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.)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He went out at eight o’clock.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He took out the dog.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She went up to her room.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She took up her suitcase.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I returned to school.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I returned the letter to the sender (</a:t>
            </a:r>
            <a:r>
              <a:rPr lang="en-US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l’expéditeur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).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He came back home early.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He put the car back into the garage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68306" y="1468752"/>
            <a:ext cx="4360661" cy="517123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“</a:t>
            </a:r>
            <a:r>
              <a:rPr lang="en-US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</a:t>
            </a:r>
            <a:r>
              <a:rPr lang="en-US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jour</a:t>
            </a:r>
            <a:r>
              <a:rPr lang="en-US" b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”</a:t>
            </a:r>
            <a:endParaRPr lang="en-US" b="1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drap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sheet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essuie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-mains	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hand 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          			towel</a:t>
            </a:r>
            <a:endParaRPr lang="en-US" i="1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le ménage	         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housework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la machine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à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laver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	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washing machine</a:t>
            </a:r>
            <a:endParaRPr lang="en-US" i="1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la serviette	      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towel; napkin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vaisselle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>
                <a:solidFill>
                  <a:srgbClr val="000090"/>
                </a:solidFill>
                <a:latin typeface="Palatino Linotype"/>
                <a:cs typeface="Palatino Linotype"/>
              </a:rPr>
              <a:t>dishes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lessive</a:t>
            </a: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laundry</a:t>
            </a:r>
            <a:endParaRPr lang="en-US" i="1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93849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07" y="1"/>
            <a:ext cx="8797824" cy="11474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quinze</a:t>
            </a:r>
            <a:r>
              <a:rPr lang="en-US" sz="2400" dirty="0">
                <a:cs typeface="Palatino Linotype"/>
              </a:rPr>
              <a:t>:  13/11 – 17/11</a:t>
            </a:r>
            <a:br>
              <a:rPr lang="en-US" sz="2400" dirty="0">
                <a:cs typeface="Palatino Linotype"/>
              </a:rPr>
            </a:br>
            <a:r>
              <a:rPr lang="en-US" sz="2300" dirty="0">
                <a:cs typeface="Palatino Linotype"/>
              </a:rPr>
              <a:t>nous </a:t>
            </a:r>
            <a:r>
              <a:rPr lang="en-US" sz="2300" dirty="0" err="1">
                <a:cs typeface="Palatino Linotype"/>
              </a:rPr>
              <a:t>sommes</a:t>
            </a:r>
            <a:r>
              <a:rPr lang="en-US" sz="2300" dirty="0">
                <a:cs typeface="Palatino Linotype"/>
              </a:rPr>
              <a:t> </a:t>
            </a:r>
            <a:r>
              <a:rPr lang="en-US" sz="2300" b="1" dirty="0" err="1">
                <a:cs typeface="Palatino Linotype"/>
              </a:rPr>
              <a:t>vendredi</a:t>
            </a:r>
            <a:r>
              <a:rPr lang="en-US" sz="2300" dirty="0">
                <a:cs typeface="Palatino Linotype"/>
              </a:rPr>
              <a:t>, le dix-</a:t>
            </a:r>
            <a:r>
              <a:rPr lang="en-US" sz="2300" dirty="0" err="1">
                <a:cs typeface="Palatino Linotype"/>
              </a:rPr>
              <a:t>sept</a:t>
            </a:r>
            <a:r>
              <a:rPr lang="en-US" sz="2300" dirty="0">
                <a:cs typeface="Palatino Linotype"/>
              </a:rPr>
              <a:t> </a:t>
            </a:r>
            <a:r>
              <a:rPr lang="en-US" sz="2300" dirty="0" err="1">
                <a:cs typeface="Palatino Linotype"/>
              </a:rPr>
              <a:t>novembre</a:t>
            </a:r>
            <a:r>
              <a:rPr lang="en-US" sz="2300" dirty="0">
                <a:cs typeface="Palatino Linotype"/>
              </a:rPr>
              <a:t> </a:t>
            </a:r>
            <a:r>
              <a:rPr lang="en-US" sz="2300" dirty="0" err="1">
                <a:cs typeface="Palatino Linotype"/>
              </a:rPr>
              <a:t>deux</a:t>
            </a:r>
            <a:r>
              <a:rPr lang="en-US" sz="2300" dirty="0">
                <a:cs typeface="Palatino Linotype"/>
              </a:rPr>
              <a:t> mille dix-</a:t>
            </a:r>
            <a:r>
              <a:rPr lang="en-US" sz="2300" dirty="0" err="1">
                <a:cs typeface="Palatino Linotype"/>
              </a:rPr>
              <a:t>sept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199" y="1407554"/>
            <a:ext cx="4333231" cy="523242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i="1" dirty="0">
                <a:solidFill>
                  <a:schemeClr val="tx1"/>
                </a:solidFill>
                <a:latin typeface="Palatino Linotype"/>
                <a:cs typeface="Palatino Linotype"/>
              </a:rPr>
              <a:t>Translate the following sentences            into French for homework.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I ate some salad.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We saw a good movie.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They finished the assignments.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She fell down in the garden.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Who said that?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They bought a house.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She closed the door.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You (form.) knew the answer.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They (f.) came last week.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90"/>
                </a:solidFill>
                <a:latin typeface="Palatino Linotype"/>
                <a:cs typeface="Palatino Linotype"/>
              </a:rPr>
              <a:t>You (inf.) understood the lesson</a:t>
            </a:r>
            <a:r>
              <a:rPr lang="en-US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.</a:t>
            </a:r>
            <a:endParaRPr lang="en-US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83607" y="1407554"/>
            <a:ext cx="4223801" cy="5232428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Il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est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sorti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à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huit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heures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Il a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sorti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le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chien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Elle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est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montée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dans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sa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chambre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Elle a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monté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sa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valise.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suis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retourné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à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l’école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J’ai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retourné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lettre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à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l’expéditeur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Il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est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rentré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chez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lui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de bonne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heure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Il a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rentré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voiture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au garage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25190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07" y="0"/>
            <a:ext cx="8751923" cy="125455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quinze</a:t>
            </a:r>
            <a:r>
              <a:rPr lang="en-US" sz="2400" dirty="0">
                <a:cs typeface="Palatino Linotype"/>
              </a:rPr>
              <a:t>:  13/11 – 17/11</a:t>
            </a:r>
            <a:br>
              <a:rPr lang="en-US" sz="2400" dirty="0">
                <a:cs typeface="Palatino Linotype"/>
              </a:rPr>
            </a:br>
            <a:r>
              <a:rPr lang="en-US" sz="2300" dirty="0">
                <a:cs typeface="Palatino Linotype"/>
              </a:rPr>
              <a:t>nous </a:t>
            </a:r>
            <a:r>
              <a:rPr lang="en-US" sz="2300" dirty="0" err="1">
                <a:cs typeface="Palatino Linotype"/>
              </a:rPr>
              <a:t>sommes</a:t>
            </a:r>
            <a:r>
              <a:rPr lang="en-US" sz="2300" dirty="0">
                <a:cs typeface="Palatino Linotype"/>
              </a:rPr>
              <a:t> </a:t>
            </a:r>
            <a:r>
              <a:rPr lang="en-US" sz="2300" b="1" dirty="0" err="1">
                <a:cs typeface="Palatino Linotype"/>
              </a:rPr>
              <a:t>vendredi</a:t>
            </a:r>
            <a:r>
              <a:rPr lang="en-US" sz="2300" dirty="0">
                <a:cs typeface="Palatino Linotype"/>
              </a:rPr>
              <a:t>, le dix-</a:t>
            </a:r>
            <a:r>
              <a:rPr lang="en-US" sz="2300" dirty="0" err="1">
                <a:cs typeface="Palatino Linotype"/>
              </a:rPr>
              <a:t>sept</a:t>
            </a:r>
            <a:r>
              <a:rPr lang="en-US" sz="2300" dirty="0">
                <a:cs typeface="Palatino Linotype"/>
              </a:rPr>
              <a:t> </a:t>
            </a:r>
            <a:r>
              <a:rPr lang="en-US" sz="2300" dirty="0" err="1">
                <a:cs typeface="Palatino Linotype"/>
              </a:rPr>
              <a:t>novembre</a:t>
            </a:r>
            <a:r>
              <a:rPr lang="en-US" sz="2300" dirty="0">
                <a:cs typeface="Palatino Linotype"/>
              </a:rPr>
              <a:t> </a:t>
            </a:r>
            <a:r>
              <a:rPr lang="en-US" sz="2300" dirty="0" err="1">
                <a:cs typeface="Palatino Linotype"/>
              </a:rPr>
              <a:t>deux</a:t>
            </a:r>
            <a:r>
              <a:rPr lang="en-US" sz="2300" dirty="0">
                <a:cs typeface="Palatino Linotype"/>
              </a:rPr>
              <a:t> mille dix-</a:t>
            </a:r>
            <a:r>
              <a:rPr lang="en-US" sz="2300" dirty="0" err="1">
                <a:cs typeface="Palatino Linotype"/>
              </a:rPr>
              <a:t>sept</a:t>
            </a:r>
            <a:endParaRPr lang="en-US" sz="23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536192"/>
            <a:ext cx="3276600" cy="4590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Dans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vos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journaux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conjugez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les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verbes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suivants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au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futur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simple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: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faire</a:t>
            </a:r>
          </a:p>
          <a:p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venir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voir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devoir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855742" y="1536191"/>
            <a:ext cx="5095088" cy="507319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ferai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nous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ferons</a:t>
            </a:r>
            <a:endParaRPr lang="en-US" sz="2200" dirty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feras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vous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ferez</a:t>
            </a:r>
            <a:endParaRPr lang="en-US" sz="2200" dirty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il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fera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ils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feront</a:t>
            </a:r>
            <a:endParaRPr lang="en-US" sz="2200" dirty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200" dirty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viendrai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nous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viendrons</a:t>
            </a:r>
            <a:endParaRPr lang="en-US" sz="2200" dirty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viendras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vous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viendrez</a:t>
            </a:r>
            <a:endParaRPr lang="en-US" sz="2200" dirty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il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viendra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ils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viendront</a:t>
            </a:r>
            <a:endParaRPr lang="en-US" sz="2200" dirty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200" dirty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verrai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nous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verrons</a:t>
            </a:r>
            <a:endParaRPr lang="en-US" sz="2200" dirty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verras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vous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verrez</a:t>
            </a:r>
            <a:endParaRPr lang="en-US" sz="2200" dirty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il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verra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ils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verront</a:t>
            </a:r>
            <a:endParaRPr lang="en-US" sz="2200" dirty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200" dirty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devrai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nous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devrons</a:t>
            </a:r>
            <a:endParaRPr lang="en-US" sz="2200" dirty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devras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vous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devrez</a:t>
            </a:r>
            <a:endParaRPr lang="en-US" sz="2200" dirty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il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devra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ils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devront</a:t>
            </a:r>
            <a:endParaRPr lang="en-US" sz="2200" dirty="0">
              <a:solidFill>
                <a:schemeClr val="tx1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73617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quinze</a:t>
            </a:r>
            <a:r>
              <a:rPr lang="en-US" sz="2400" dirty="0" smtClean="0">
                <a:latin typeface="Palatino"/>
                <a:cs typeface="Palatino"/>
              </a:rPr>
              <a:t>:  14/</a:t>
            </a:r>
            <a:r>
              <a:rPr lang="en-US" sz="2400" dirty="0">
                <a:latin typeface="Palatino"/>
                <a:cs typeface="Palatino"/>
              </a:rPr>
              <a:t>11 – </a:t>
            </a:r>
            <a:r>
              <a:rPr lang="en-US" sz="2400" dirty="0" smtClean="0">
                <a:latin typeface="Palatino"/>
                <a:cs typeface="Palatino"/>
              </a:rPr>
              <a:t>18/</a:t>
            </a:r>
            <a:r>
              <a:rPr lang="en-US" sz="2400" dirty="0">
                <a:latin typeface="Palatino"/>
                <a:cs typeface="Palatino"/>
              </a:rPr>
              <a:t>11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3600" dirty="0">
                <a:latin typeface="Palatino"/>
                <a:cs typeface="Palatino"/>
              </a:rPr>
              <a:t>le </a:t>
            </a:r>
            <a:r>
              <a:rPr lang="en-US" sz="3600" dirty="0" err="1" smtClean="0">
                <a:latin typeface="Palatino"/>
                <a:cs typeface="Palatino"/>
              </a:rPr>
              <a:t>quatorze</a:t>
            </a:r>
            <a:r>
              <a:rPr lang="en-US" sz="3600" dirty="0" smtClean="0">
                <a:latin typeface="Palatino"/>
                <a:cs typeface="Palatino"/>
              </a:rPr>
              <a:t> </a:t>
            </a:r>
            <a:r>
              <a:rPr lang="en-US" sz="3600" dirty="0" err="1" smtClean="0">
                <a:latin typeface="Palatino"/>
                <a:cs typeface="Palatino"/>
              </a:rPr>
              <a:t>novembre</a:t>
            </a:r>
            <a:r>
              <a:rPr lang="en-US" sz="3600" dirty="0" smtClean="0">
                <a:latin typeface="Palatino"/>
                <a:cs typeface="Palatino"/>
              </a:rPr>
              <a:t> </a:t>
            </a:r>
            <a:r>
              <a:rPr lang="en-US" sz="3600" dirty="0" err="1">
                <a:latin typeface="Palatino"/>
                <a:cs typeface="Palatino"/>
              </a:rPr>
              <a:t>deux</a:t>
            </a:r>
            <a:r>
              <a:rPr lang="en-US" sz="3600" dirty="0">
                <a:latin typeface="Palatino"/>
                <a:cs typeface="Palatino"/>
              </a:rPr>
              <a:t> mille seize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Palatino"/>
                <a:cs typeface="Palatino"/>
              </a:rPr>
              <a:t>Vous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avez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quelques</a:t>
            </a:r>
            <a:r>
              <a:rPr lang="en-US" sz="2400" dirty="0">
                <a:latin typeface="Palatino"/>
                <a:cs typeface="Palatino"/>
              </a:rPr>
              <a:t> minutes pour </a:t>
            </a:r>
            <a:r>
              <a:rPr lang="en-US" sz="2400" dirty="0" err="1">
                <a:latin typeface="Palatino"/>
                <a:cs typeface="Palatino"/>
              </a:rPr>
              <a:t>réviser</a:t>
            </a:r>
            <a:r>
              <a:rPr lang="en-US" sz="2400" dirty="0">
                <a:latin typeface="Palatino"/>
                <a:cs typeface="Palatino"/>
              </a:rPr>
              <a:t> le </a:t>
            </a:r>
            <a:r>
              <a:rPr lang="en-US" sz="2400" dirty="0" err="1">
                <a:latin typeface="Palatino"/>
                <a:cs typeface="Palatino"/>
              </a:rPr>
              <a:t>vocabulaire</a:t>
            </a:r>
            <a:r>
              <a:rPr lang="en-US" sz="2400" dirty="0">
                <a:latin typeface="Palatino"/>
                <a:cs typeface="Palatino"/>
              </a:rPr>
              <a:t>, </a:t>
            </a:r>
            <a:r>
              <a:rPr lang="en-US" sz="2400" dirty="0" err="1">
                <a:latin typeface="Palatino"/>
                <a:cs typeface="Palatino"/>
              </a:rPr>
              <a:t>soit</a:t>
            </a:r>
            <a:r>
              <a:rPr lang="en-US" sz="2400" dirty="0">
                <a:latin typeface="Palatino"/>
                <a:cs typeface="Palatino"/>
              </a:rPr>
              <a:t> ensemble </a:t>
            </a:r>
            <a:r>
              <a:rPr lang="en-US" sz="2400" dirty="0" err="1">
                <a:latin typeface="Palatino"/>
                <a:cs typeface="Palatino"/>
              </a:rPr>
              <a:t>ou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individuellement</a:t>
            </a:r>
            <a:r>
              <a:rPr lang="en-US" sz="2400" dirty="0">
                <a:latin typeface="Palatino"/>
                <a:cs typeface="Palatino"/>
              </a:rPr>
              <a:t>, </a:t>
            </a:r>
            <a:r>
              <a:rPr lang="en-US" sz="2400" dirty="0" err="1">
                <a:latin typeface="Palatino"/>
                <a:cs typeface="Palatino"/>
              </a:rPr>
              <a:t>soit</a:t>
            </a:r>
            <a:r>
              <a:rPr lang="en-US" sz="2400" dirty="0">
                <a:latin typeface="Palatino"/>
                <a:cs typeface="Palatino"/>
              </a:rPr>
              <a:t> avec le cahier </a:t>
            </a:r>
            <a:r>
              <a:rPr lang="en-US" sz="2400" dirty="0" err="1">
                <a:latin typeface="Palatino"/>
                <a:cs typeface="Palatino"/>
              </a:rPr>
              <a:t>ou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Quizlet</a:t>
            </a:r>
            <a:r>
              <a:rPr lang="en-US" sz="2400" smtClean="0">
                <a:latin typeface="Palatino"/>
                <a:cs typeface="Palatino"/>
              </a:rPr>
              <a:t>.</a:t>
            </a:r>
          </a:p>
          <a:p>
            <a:endParaRPr lang="en-US" sz="2400" dirty="0">
              <a:latin typeface="Palatino"/>
              <a:cs typeface="Palatino"/>
            </a:endParaRPr>
          </a:p>
          <a:p>
            <a:r>
              <a:rPr lang="en-US" sz="2400" dirty="0">
                <a:latin typeface="Palatino"/>
                <a:cs typeface="Palatino"/>
              </a:rPr>
              <a:t>Ne </a:t>
            </a:r>
            <a:r>
              <a:rPr lang="en-US" sz="2400" dirty="0" err="1">
                <a:latin typeface="Palatino"/>
                <a:cs typeface="Palatino"/>
              </a:rPr>
              <a:t>gaspillez</a:t>
            </a:r>
            <a:r>
              <a:rPr lang="en-US" sz="2400" dirty="0">
                <a:latin typeface="Palatino"/>
                <a:cs typeface="Palatino"/>
              </a:rPr>
              <a:t> pas </a:t>
            </a:r>
            <a:r>
              <a:rPr lang="en-US" sz="2400" dirty="0" err="1">
                <a:latin typeface="Palatino"/>
                <a:cs typeface="Palatino"/>
              </a:rPr>
              <a:t>cette</a:t>
            </a:r>
            <a:r>
              <a:rPr lang="en-US" sz="2400" dirty="0">
                <a:latin typeface="Palatino"/>
                <a:cs typeface="Palatino"/>
              </a:rPr>
              <a:t> occasion.  </a:t>
            </a:r>
            <a:r>
              <a:rPr lang="en-US" sz="2400" dirty="0" err="1">
                <a:latin typeface="Palatino"/>
                <a:cs typeface="Palatino"/>
              </a:rPr>
              <a:t>Profitez</a:t>
            </a:r>
            <a:r>
              <a:rPr lang="en-US" sz="2400" dirty="0">
                <a:latin typeface="Palatino"/>
                <a:cs typeface="Palatino"/>
              </a:rPr>
              <a:t>-en</a:t>
            </a:r>
            <a:r>
              <a:rPr lang="en-US" sz="2400" dirty="0" smtClean="0">
                <a:latin typeface="Palatino"/>
                <a:cs typeface="Palatino"/>
              </a:rPr>
              <a:t>!</a:t>
            </a:r>
            <a:endParaRPr lang="en-US" sz="2400" dirty="0"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97461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07" y="0"/>
            <a:ext cx="8751923" cy="12086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treize</a:t>
            </a:r>
            <a:r>
              <a:rPr lang="en-US" sz="2400" dirty="0">
                <a:cs typeface="Palatino Linotype"/>
              </a:rPr>
              <a:t>:  30/10 – 3/11</a:t>
            </a:r>
            <a:br>
              <a:rPr lang="en-US" sz="2400" dirty="0">
                <a:cs typeface="Palatino Linotype"/>
              </a:rPr>
            </a:br>
            <a:r>
              <a:rPr lang="en-US" sz="2300" dirty="0">
                <a:cs typeface="Palatino Linotype"/>
              </a:rPr>
              <a:t>nous </a:t>
            </a:r>
            <a:r>
              <a:rPr lang="en-US" sz="2300" dirty="0" err="1">
                <a:cs typeface="Palatino Linotype"/>
              </a:rPr>
              <a:t>sommes</a:t>
            </a:r>
            <a:r>
              <a:rPr lang="en-US" sz="2300" dirty="0">
                <a:cs typeface="Palatino Linotype"/>
              </a:rPr>
              <a:t> </a:t>
            </a:r>
            <a:r>
              <a:rPr lang="en-US" sz="2300" b="1" dirty="0" err="1">
                <a:cs typeface="Palatino Linotype"/>
              </a:rPr>
              <a:t>mercredi</a:t>
            </a:r>
            <a:r>
              <a:rPr lang="en-US" sz="2300" dirty="0">
                <a:cs typeface="Palatino Linotype"/>
              </a:rPr>
              <a:t>, le premier </a:t>
            </a:r>
            <a:r>
              <a:rPr lang="en-US" sz="2300" dirty="0" err="1">
                <a:cs typeface="Palatino Linotype"/>
              </a:rPr>
              <a:t>novembre</a:t>
            </a:r>
            <a:r>
              <a:rPr lang="en-US" sz="2300" dirty="0">
                <a:cs typeface="Palatino Linotype"/>
              </a:rPr>
              <a:t> </a:t>
            </a:r>
            <a:r>
              <a:rPr lang="en-US" sz="2300" dirty="0" err="1">
                <a:cs typeface="Palatino Linotype"/>
              </a:rPr>
              <a:t>deux</a:t>
            </a:r>
            <a:r>
              <a:rPr lang="en-US" sz="2300" dirty="0">
                <a:cs typeface="Palatino Linotype"/>
              </a:rPr>
              <a:t> mille dix-</a:t>
            </a:r>
            <a:r>
              <a:rPr lang="en-US" sz="2300" dirty="0" err="1">
                <a:cs typeface="Palatino Linotype"/>
              </a:rPr>
              <a:t>sept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326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93268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45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306" y="0"/>
            <a:ext cx="8828426" cy="11168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smtClean="0">
                <a:cs typeface="Palatino Linotype"/>
              </a:rPr>
              <a:t>seize</a:t>
            </a:r>
            <a:r>
              <a:rPr lang="en-US" sz="2400" dirty="0" smtClean="0">
                <a:cs typeface="Palatino Linotype"/>
              </a:rPr>
              <a:t>:  27/</a:t>
            </a:r>
            <a:r>
              <a:rPr lang="en-US" sz="2400" dirty="0">
                <a:cs typeface="Palatino Linotype"/>
              </a:rPr>
              <a:t>11 – </a:t>
            </a:r>
            <a:r>
              <a:rPr lang="en-US" sz="2400" dirty="0" smtClean="0">
                <a:cs typeface="Palatino Linotype"/>
              </a:rPr>
              <a:t>1/12</a:t>
            </a:r>
            <a:r>
              <a:rPr lang="en-US" sz="2400" dirty="0">
                <a:cs typeface="Palatino Linotype"/>
              </a:rPr>
              <a:t/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 smtClean="0">
                <a:cs typeface="Palatino Linotype"/>
              </a:rPr>
              <a:t>lundi</a:t>
            </a:r>
            <a:r>
              <a:rPr lang="en-US" sz="2400" dirty="0" smtClean="0">
                <a:cs typeface="Palatino Linotype"/>
              </a:rPr>
              <a:t>, </a:t>
            </a:r>
            <a:r>
              <a:rPr lang="en-US" sz="2400" dirty="0">
                <a:cs typeface="Palatino Linotype"/>
              </a:rPr>
              <a:t>le </a:t>
            </a:r>
            <a:r>
              <a:rPr lang="en-US" sz="2400" dirty="0" err="1" smtClean="0">
                <a:cs typeface="Palatino Linotype"/>
              </a:rPr>
              <a:t>vingt-</a:t>
            </a:r>
            <a:r>
              <a:rPr lang="en-US" sz="2400" dirty="0" err="1">
                <a:cs typeface="Palatino Linotype"/>
              </a:rPr>
              <a:t>sept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novembre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8532" cy="488678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une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oreille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ear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barbe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beard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doigt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finger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ongle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fingernail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la main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hand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le pied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foot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orteil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la bouche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mouth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68306" y="1407554"/>
            <a:ext cx="4239102" cy="5263027"/>
          </a:xfrm>
        </p:spPr>
        <p:txBody>
          <a:bodyPr>
            <a:normAutofit/>
          </a:bodyPr>
          <a:lstStyle/>
          <a:p>
            <a:pPr marL="82296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Écrivez</a:t>
            </a:r>
            <a:r>
              <a:rPr lang="en-US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“</a:t>
            </a:r>
            <a:r>
              <a:rPr lang="en-US" i="1" dirty="0" err="1">
                <a:solidFill>
                  <a:schemeClr val="tx1"/>
                </a:solidFill>
                <a:latin typeface="Palatino Linotype"/>
                <a:cs typeface="Palatino Linotype"/>
              </a:rPr>
              <a:t>Semaine</a:t>
            </a:r>
            <a:r>
              <a:rPr lang="en-US" i="1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16” et la date</a:t>
            </a:r>
            <a:r>
              <a:rPr lang="en-US" i="1" dirty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 marL="82296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“Les mots du jour”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le visage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face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les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cheveux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hair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nez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nose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joue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cheek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menton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chin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le front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forehead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oeil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, les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yeux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an eye,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	eyes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56543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07" y="0"/>
            <a:ext cx="8813125" cy="126985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>
                <a:cs typeface="Palatino Linotype"/>
              </a:rPr>
              <a:t>seize</a:t>
            </a:r>
            <a:r>
              <a:rPr lang="en-US" sz="2400" dirty="0">
                <a:cs typeface="Palatino Linotype"/>
              </a:rPr>
              <a:t>:  27/11 – 1/12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lundi</a:t>
            </a:r>
            <a:r>
              <a:rPr lang="en-US" sz="2400" dirty="0">
                <a:cs typeface="Palatino Linotype"/>
              </a:rPr>
              <a:t>, le </a:t>
            </a:r>
            <a:r>
              <a:rPr lang="en-US" sz="2400" dirty="0" err="1">
                <a:cs typeface="Palatino Linotype"/>
              </a:rPr>
              <a:t>vingt-sept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novembre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326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93268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4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306" y="0"/>
            <a:ext cx="8828426" cy="11168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>
                <a:cs typeface="Palatino Linotype"/>
              </a:rPr>
              <a:t>seize</a:t>
            </a:r>
            <a:r>
              <a:rPr lang="en-US" sz="2400" dirty="0">
                <a:cs typeface="Palatino Linotype"/>
              </a:rPr>
              <a:t>:  27/11 – 1/12</a:t>
            </a:r>
            <a:br>
              <a:rPr lang="en-US" sz="2400" dirty="0">
                <a:cs typeface="Palatino Linotype"/>
              </a:rPr>
            </a:br>
            <a:r>
              <a:rPr lang="en-US" sz="2300" dirty="0">
                <a:cs typeface="Palatino Linotype"/>
              </a:rPr>
              <a:t>nous </a:t>
            </a:r>
            <a:r>
              <a:rPr lang="en-US" sz="2300" dirty="0" err="1">
                <a:cs typeface="Palatino Linotype"/>
              </a:rPr>
              <a:t>sommes</a:t>
            </a:r>
            <a:r>
              <a:rPr lang="en-US" sz="2300" dirty="0">
                <a:cs typeface="Palatino Linotype"/>
              </a:rPr>
              <a:t> </a:t>
            </a:r>
            <a:r>
              <a:rPr lang="en-US" sz="2300" b="1" dirty="0" err="1" smtClean="0">
                <a:cs typeface="Palatino Linotype"/>
              </a:rPr>
              <a:t>mardi</a:t>
            </a:r>
            <a:r>
              <a:rPr lang="en-US" sz="2300" dirty="0" smtClean="0">
                <a:cs typeface="Palatino Linotype"/>
              </a:rPr>
              <a:t>, </a:t>
            </a:r>
            <a:r>
              <a:rPr lang="en-US" sz="2300" dirty="0">
                <a:cs typeface="Palatino Linotype"/>
              </a:rPr>
              <a:t>le </a:t>
            </a:r>
            <a:r>
              <a:rPr lang="en-US" sz="2300" dirty="0" err="1">
                <a:cs typeface="Palatino Linotype"/>
              </a:rPr>
              <a:t>vingt</a:t>
            </a:r>
            <a:r>
              <a:rPr lang="en-US" sz="2300" dirty="0" err="1" smtClean="0">
                <a:cs typeface="Palatino Linotype"/>
              </a:rPr>
              <a:t>-huit</a:t>
            </a:r>
            <a:r>
              <a:rPr lang="en-US" sz="2300" dirty="0" smtClean="0">
                <a:cs typeface="Palatino Linotype"/>
              </a:rPr>
              <a:t> </a:t>
            </a:r>
            <a:r>
              <a:rPr lang="en-US" sz="2300" dirty="0" err="1" smtClean="0">
                <a:cs typeface="Palatino Linotype"/>
              </a:rPr>
              <a:t>novembre</a:t>
            </a:r>
            <a:r>
              <a:rPr lang="en-US" sz="2300" dirty="0" smtClean="0">
                <a:cs typeface="Palatino Linotype"/>
              </a:rPr>
              <a:t> </a:t>
            </a:r>
            <a:r>
              <a:rPr lang="en-US" sz="2300" dirty="0" err="1">
                <a:cs typeface="Palatino Linotype"/>
              </a:rPr>
              <a:t>deux</a:t>
            </a:r>
            <a:r>
              <a:rPr lang="en-US" sz="2300" dirty="0">
                <a:cs typeface="Palatino Linotype"/>
              </a:rPr>
              <a:t> mille dix-</a:t>
            </a:r>
            <a:r>
              <a:rPr lang="en-US" sz="2300" dirty="0" err="1">
                <a:cs typeface="Palatino Linotype"/>
              </a:rPr>
              <a:t>sept</a:t>
            </a:r>
            <a:endParaRPr lang="en-US" sz="23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8532" cy="507038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genou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knee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cou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neck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torse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torso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coude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elbow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ventre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stomach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jambe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leg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peau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skin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dos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back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68306" y="1600199"/>
            <a:ext cx="4239102" cy="5070381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“Les mots du jour”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lèvre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lip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la dent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tooth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le corps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body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la tête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head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une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épaule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shoulder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le bras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arm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taille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waist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50481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305" y="168294"/>
            <a:ext cx="8813125" cy="97916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>
                <a:cs typeface="Palatino Linotype"/>
              </a:rPr>
              <a:t>seize</a:t>
            </a:r>
            <a:r>
              <a:rPr lang="en-US" sz="2400" dirty="0">
                <a:cs typeface="Palatino Linotype"/>
              </a:rPr>
              <a:t>:  27/11 – 1/12</a:t>
            </a:r>
            <a:br>
              <a:rPr lang="en-US" sz="2400" dirty="0">
                <a:cs typeface="Palatino Linotype"/>
              </a:rPr>
            </a:br>
            <a:r>
              <a:rPr lang="en-US" sz="2300" dirty="0">
                <a:cs typeface="Palatino Linotype"/>
              </a:rPr>
              <a:t>nous </a:t>
            </a:r>
            <a:r>
              <a:rPr lang="en-US" sz="2300" dirty="0" err="1">
                <a:cs typeface="Palatino Linotype"/>
              </a:rPr>
              <a:t>sommes</a:t>
            </a:r>
            <a:r>
              <a:rPr lang="en-US" sz="2300" dirty="0">
                <a:cs typeface="Palatino Linotype"/>
              </a:rPr>
              <a:t> </a:t>
            </a:r>
            <a:r>
              <a:rPr lang="en-US" sz="2300" b="1" dirty="0" err="1">
                <a:cs typeface="Palatino Linotype"/>
              </a:rPr>
              <a:t>mardi</a:t>
            </a:r>
            <a:r>
              <a:rPr lang="en-US" sz="2300" dirty="0">
                <a:cs typeface="Palatino Linotype"/>
              </a:rPr>
              <a:t>, le </a:t>
            </a:r>
            <a:r>
              <a:rPr lang="en-US" sz="2300" dirty="0" err="1">
                <a:cs typeface="Palatino Linotype"/>
              </a:rPr>
              <a:t>vingt-huit</a:t>
            </a:r>
            <a:r>
              <a:rPr lang="en-US" sz="2300" dirty="0">
                <a:cs typeface="Palatino Linotype"/>
              </a:rPr>
              <a:t> </a:t>
            </a:r>
            <a:r>
              <a:rPr lang="en-US" sz="2300" dirty="0" err="1">
                <a:cs typeface="Palatino Linotype"/>
              </a:rPr>
              <a:t>novembre</a:t>
            </a:r>
            <a:r>
              <a:rPr lang="en-US" sz="2300" dirty="0">
                <a:cs typeface="Palatino Linotype"/>
              </a:rPr>
              <a:t> </a:t>
            </a:r>
            <a:r>
              <a:rPr lang="en-US" sz="2300" dirty="0" err="1">
                <a:cs typeface="Palatino Linotype"/>
              </a:rPr>
              <a:t>deux</a:t>
            </a:r>
            <a:r>
              <a:rPr lang="en-US" sz="2300" dirty="0">
                <a:cs typeface="Palatino Linotype"/>
              </a:rPr>
              <a:t> mille dix-</a:t>
            </a:r>
            <a:r>
              <a:rPr lang="en-US" sz="2300" dirty="0" err="1">
                <a:cs typeface="Palatino Linotype"/>
              </a:rPr>
              <a:t>sept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68305" y="1438154"/>
            <a:ext cx="4403695" cy="522561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>
                <a:solidFill>
                  <a:srgbClr val="000000"/>
                </a:solidFill>
                <a:latin typeface="Palatino Linotype"/>
                <a:cs typeface="Palatino Linotype"/>
              </a:rPr>
              <a:t>Écrivez</a:t>
            </a:r>
            <a:r>
              <a:rPr lang="en-US" sz="2400" dirty="0">
                <a:solidFill>
                  <a:srgbClr val="000000"/>
                </a:solidFill>
                <a:latin typeface="Palatino Linotype"/>
                <a:cs typeface="Palatino Linotype"/>
              </a:rPr>
              <a:t> un </a:t>
            </a:r>
            <a:r>
              <a:rPr lang="en-US" sz="2400" dirty="0" err="1">
                <a:solidFill>
                  <a:srgbClr val="000000"/>
                </a:solidFill>
                <a:latin typeface="Palatino Linotype"/>
                <a:cs typeface="Palatino Linotype"/>
              </a:rPr>
              <a:t>paragraphe</a:t>
            </a:r>
            <a:r>
              <a:rPr lang="en-US" sz="2400" dirty="0">
                <a:solidFill>
                  <a:srgbClr val="000000"/>
                </a:solidFill>
                <a:latin typeface="Palatino Linotype"/>
                <a:cs typeface="Palatino Linotype"/>
              </a:rPr>
              <a:t> au </a:t>
            </a:r>
            <a:r>
              <a:rPr lang="en-US" sz="2400" dirty="0" err="1">
                <a:solidFill>
                  <a:srgbClr val="000000"/>
                </a:solidFill>
                <a:latin typeface="Palatino Linotype"/>
                <a:cs typeface="Palatino Linotype"/>
              </a:rPr>
              <a:t>sujet</a:t>
            </a:r>
            <a:r>
              <a:rPr lang="en-US" sz="2400" dirty="0">
                <a:solidFill>
                  <a:srgbClr val="000000"/>
                </a:solidFill>
                <a:latin typeface="Palatino Linotype"/>
                <a:cs typeface="Palatino Linotype"/>
              </a:rPr>
              <a:t> de </a:t>
            </a:r>
            <a:r>
              <a:rPr lang="en-US" sz="2400" dirty="0" err="1">
                <a:solidFill>
                  <a:srgbClr val="000000"/>
                </a:solidFill>
                <a:latin typeface="Palatino Linotype"/>
                <a:cs typeface="Palatino Linotype"/>
              </a:rPr>
              <a:t>ce</a:t>
            </a:r>
            <a:r>
              <a:rPr lang="en-US" sz="24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Palatino Linotype"/>
                <a:cs typeface="Palatino Linotype"/>
              </a:rPr>
              <a:t>que</a:t>
            </a:r>
            <a:r>
              <a:rPr lang="en-US" sz="24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Palatino Linotype"/>
                <a:cs typeface="Palatino Linotype"/>
              </a:rPr>
              <a:t>vous</a:t>
            </a:r>
            <a:r>
              <a:rPr lang="en-US" sz="24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Palatino Linotype"/>
                <a:cs typeface="Palatino Linotype"/>
              </a:rPr>
              <a:t>avez</a:t>
            </a:r>
            <a:r>
              <a:rPr lang="en-US" sz="2400" dirty="0">
                <a:solidFill>
                  <a:srgbClr val="000000"/>
                </a:solidFill>
                <a:latin typeface="Palatino Linotype"/>
                <a:cs typeface="Palatino Linotype"/>
              </a:rPr>
              <a:t> fait pendant la </a:t>
            </a:r>
            <a:r>
              <a:rPr lang="en-US" sz="2400" dirty="0" err="1">
                <a:solidFill>
                  <a:srgbClr val="000000"/>
                </a:solidFill>
                <a:latin typeface="Palatino Linotype"/>
                <a:cs typeface="Palatino Linotype"/>
              </a:rPr>
              <a:t>semaine</a:t>
            </a:r>
            <a:r>
              <a:rPr lang="en-US" sz="24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Palatino Linotype"/>
                <a:cs typeface="Palatino Linotype"/>
              </a:rPr>
              <a:t>passée</a:t>
            </a:r>
            <a:r>
              <a:rPr lang="en-US" sz="24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Utilisez</a:t>
            </a:r>
            <a:r>
              <a:rPr lang="en-US" sz="24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: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3 mots </a:t>
            </a:r>
            <a:r>
              <a:rPr lang="en-US" sz="24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d’articulation</a:t>
            </a:r>
            <a:endParaRPr lang="en-US" sz="2400" dirty="0" smtClean="0">
              <a:solidFill>
                <a:srgbClr val="FF0000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en-US" sz="2400" u="sng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3 passé </a:t>
            </a:r>
            <a:r>
              <a:rPr lang="en-US" sz="2400" u="sng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composé</a:t>
            </a:r>
            <a:r>
              <a:rPr lang="en-US" sz="2400" u="sng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(au </a:t>
            </a:r>
            <a:r>
              <a:rPr lang="en-US" sz="24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moins</a:t>
            </a:r>
            <a:r>
              <a:rPr lang="en-US" sz="24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en-US" sz="2400" u="sng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3 </a:t>
            </a:r>
            <a:r>
              <a:rPr lang="en-US" sz="2400" u="sng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imparfait</a:t>
            </a:r>
            <a:r>
              <a:rPr lang="en-US" sz="2400" u="sng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(au </a:t>
            </a:r>
            <a:r>
              <a:rPr lang="en-US" sz="24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moins</a:t>
            </a:r>
            <a:r>
              <a:rPr lang="en-US" sz="24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en-US" sz="2400" dirty="0" smtClean="0">
                <a:solidFill>
                  <a:srgbClr val="008000"/>
                </a:solidFill>
                <a:latin typeface="Palatino Linotype"/>
                <a:cs typeface="Palatino Linotype"/>
              </a:rPr>
              <a:t>1 expression </a:t>
            </a:r>
            <a:r>
              <a:rPr lang="en-US" sz="2400" dirty="0" err="1" smtClean="0">
                <a:solidFill>
                  <a:srgbClr val="008000"/>
                </a:solidFill>
                <a:latin typeface="Palatino Linotype"/>
                <a:cs typeface="Palatino Linotype"/>
              </a:rPr>
              <a:t>idiomatique</a:t>
            </a:r>
            <a:endParaRPr lang="en-US" sz="2400" dirty="0">
              <a:solidFill>
                <a:srgbClr val="00800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2471" y="1438154"/>
            <a:ext cx="4528959" cy="5225612"/>
          </a:xfrm>
        </p:spPr>
        <p:txBody>
          <a:bodyPr>
            <a:normAutofit/>
          </a:bodyPr>
          <a:lstStyle/>
          <a:p>
            <a:pPr marL="0" indent="0">
              <a:lnSpc>
                <a:spcPts val="3040"/>
              </a:lnSpc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La </a:t>
            </a: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semaine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passée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200" u="sng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j’ai</a:t>
            </a:r>
            <a:r>
              <a:rPr lang="en-US" sz="2200" u="sng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200" u="sng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dû</a:t>
            </a:r>
            <a:r>
              <a:rPr lang="en-US" sz="2200" u="sng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nettoyer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ma </a:t>
            </a: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maison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.  Il y </a:t>
            </a:r>
            <a:r>
              <a:rPr lang="en-US" sz="2200" u="sng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avait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du </a:t>
            </a: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désordre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partout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!  </a:t>
            </a:r>
            <a:r>
              <a:rPr lang="en-US" sz="22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D’abord</a:t>
            </a:r>
            <a:r>
              <a:rPr lang="en-US" sz="22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sz="2200" u="sng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j’ai</a:t>
            </a:r>
            <a:r>
              <a:rPr lang="en-US" sz="2200" u="sng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200" u="sng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donné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un coup de </a:t>
            </a: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torchon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aux </a:t>
            </a: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meubles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pour </a:t>
            </a: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enlever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la </a:t>
            </a: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poussière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, et </a:t>
            </a:r>
            <a:r>
              <a:rPr lang="en-US" sz="22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puis</a:t>
            </a:r>
            <a:r>
              <a:rPr lang="en-US" sz="22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sz="2200" u="sng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j’ai</a:t>
            </a:r>
            <a:r>
              <a:rPr lang="en-US" sz="2200" u="sng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passé </a:t>
            </a: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l’aspirateur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sur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la </a:t>
            </a: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moquette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.  </a:t>
            </a:r>
            <a:r>
              <a:rPr lang="en-US" sz="22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Pendant </a:t>
            </a:r>
            <a:r>
              <a:rPr lang="en-US" sz="22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que</a:t>
            </a:r>
            <a:r>
              <a:rPr lang="en-US" sz="22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je </a:t>
            </a:r>
            <a:r>
              <a:rPr lang="en-US" sz="2200" u="sng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faisais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la </a:t>
            </a: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vaisselle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, la machine </a:t>
            </a: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à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laver </a:t>
            </a:r>
            <a:r>
              <a:rPr lang="en-US" sz="2200" u="sng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lavait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tous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les </a:t>
            </a: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draps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.  Je me </a:t>
            </a:r>
            <a:r>
              <a:rPr lang="en-US" sz="2200" u="sng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sentais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tellement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fatiguée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quand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200" u="sng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j’avais</a:t>
            </a:r>
            <a:r>
              <a:rPr lang="en-US" sz="2200" u="sng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200" u="sng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fini</a:t>
            </a:r>
            <a:r>
              <a:rPr lang="en-US" sz="2200" dirty="0">
                <a:solidFill>
                  <a:srgbClr val="000090"/>
                </a:solidFill>
                <a:latin typeface="Palatino Linotype"/>
                <a:cs typeface="Palatino Linotype"/>
              </a:rPr>
              <a:t>!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 </a:t>
            </a: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Mais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enfin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, </a:t>
            </a:r>
            <a:r>
              <a:rPr lang="en-US" sz="2200" u="sng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j’étais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prête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pour ma </a:t>
            </a: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famille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de me </a:t>
            </a:r>
            <a:r>
              <a:rPr lang="en-US" sz="2200" dirty="0" err="1" smtClean="0">
                <a:solidFill>
                  <a:srgbClr val="008000"/>
                </a:solidFill>
                <a:latin typeface="Palatino Linotype"/>
                <a:cs typeface="Palatino Linotype"/>
              </a:rPr>
              <a:t>rendre</a:t>
            </a:r>
            <a:r>
              <a:rPr lang="en-US" sz="2200" dirty="0" smtClean="0">
                <a:solidFill>
                  <a:srgbClr val="008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rgbClr val="008000"/>
                </a:solidFill>
                <a:latin typeface="Palatino Linotype"/>
                <a:cs typeface="Palatino Linotype"/>
              </a:rPr>
              <a:t>visite</a:t>
            </a:r>
            <a:r>
              <a:rPr lang="en-US" sz="2200" dirty="0" smtClean="0">
                <a:solidFill>
                  <a:srgbClr val="008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pour le jour de </a:t>
            </a:r>
            <a:r>
              <a:rPr lang="en-US" sz="2200" dirty="0" err="1" smtClean="0">
                <a:solidFill>
                  <a:srgbClr val="000090"/>
                </a:solidFill>
                <a:latin typeface="Palatino Linotype"/>
                <a:cs typeface="Palatino Linotype"/>
              </a:rPr>
              <a:t>l’action</a:t>
            </a:r>
            <a:r>
              <a:rPr lang="en-US" sz="22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 de grâce.</a:t>
            </a:r>
            <a:endParaRPr lang="en-US" sz="2200" dirty="0">
              <a:solidFill>
                <a:srgbClr val="00009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093080429"/>
      </p:ext>
    </p:extLst>
  </p:cSld>
  <p:clrMapOvr>
    <a:masterClrMapping/>
  </p:clrMapOvr>
  <p:transition xmlns:p14="http://schemas.microsoft.com/office/powerpoint/2010/main" spd="slow">
    <p:wheel spokes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305" y="0"/>
            <a:ext cx="8813125" cy="128515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>
                <a:cs typeface="Palatino Linotype"/>
              </a:rPr>
              <a:t>seize</a:t>
            </a:r>
            <a:r>
              <a:rPr lang="en-US" sz="2400" dirty="0">
                <a:cs typeface="Palatino Linotype"/>
              </a:rPr>
              <a:t>:  27/11 – 1/12</a:t>
            </a:r>
            <a:br>
              <a:rPr lang="en-US" sz="2400" dirty="0">
                <a:cs typeface="Palatino Linotype"/>
              </a:rPr>
            </a:br>
            <a:r>
              <a:rPr lang="en-US" sz="2300" dirty="0">
                <a:cs typeface="Palatino Linotype"/>
              </a:rPr>
              <a:t>nous </a:t>
            </a:r>
            <a:r>
              <a:rPr lang="en-US" sz="2300" dirty="0" err="1">
                <a:cs typeface="Palatino Linotype"/>
              </a:rPr>
              <a:t>sommes</a:t>
            </a:r>
            <a:r>
              <a:rPr lang="en-US" sz="2300" dirty="0">
                <a:cs typeface="Palatino Linotype"/>
              </a:rPr>
              <a:t> </a:t>
            </a:r>
            <a:r>
              <a:rPr lang="en-US" sz="2300" b="1" dirty="0" err="1">
                <a:cs typeface="Palatino Linotype"/>
              </a:rPr>
              <a:t>mardi</a:t>
            </a:r>
            <a:r>
              <a:rPr lang="en-US" sz="2300" dirty="0">
                <a:cs typeface="Palatino Linotype"/>
              </a:rPr>
              <a:t>, le </a:t>
            </a:r>
            <a:r>
              <a:rPr lang="en-US" sz="2300" dirty="0" err="1">
                <a:cs typeface="Palatino Linotype"/>
              </a:rPr>
              <a:t>vingt-huit</a:t>
            </a:r>
            <a:r>
              <a:rPr lang="en-US" sz="2300" dirty="0">
                <a:cs typeface="Palatino Linotype"/>
              </a:rPr>
              <a:t> </a:t>
            </a:r>
            <a:r>
              <a:rPr lang="en-US" sz="2300" dirty="0" err="1">
                <a:cs typeface="Palatino Linotype"/>
              </a:rPr>
              <a:t>novembre</a:t>
            </a:r>
            <a:r>
              <a:rPr lang="en-US" sz="2300" dirty="0">
                <a:cs typeface="Palatino Linotype"/>
              </a:rPr>
              <a:t> </a:t>
            </a:r>
            <a:r>
              <a:rPr lang="en-US" sz="2300" dirty="0" err="1">
                <a:cs typeface="Palatino Linotype"/>
              </a:rPr>
              <a:t>deux</a:t>
            </a:r>
            <a:r>
              <a:rPr lang="en-US" sz="2300" dirty="0">
                <a:cs typeface="Palatino Linotype"/>
              </a:rPr>
              <a:t> mille dix-</a:t>
            </a:r>
            <a:r>
              <a:rPr lang="en-US" sz="2300" dirty="0" err="1">
                <a:cs typeface="Palatino Linotype"/>
              </a:rPr>
              <a:t>sept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326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93268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69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07" y="0"/>
            <a:ext cx="8813125" cy="107096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>
                <a:cs typeface="Palatino Linotype"/>
              </a:rPr>
              <a:t>seize</a:t>
            </a:r>
            <a:r>
              <a:rPr lang="en-US" sz="2400" dirty="0">
                <a:cs typeface="Palatino Linotype"/>
              </a:rPr>
              <a:t>:  27/11 – 1/12</a:t>
            </a:r>
            <a:br>
              <a:rPr lang="en-US" sz="2400" dirty="0">
                <a:cs typeface="Palatino Linotype"/>
              </a:rPr>
            </a:br>
            <a:r>
              <a:rPr lang="en-US" sz="2200" dirty="0">
                <a:cs typeface="Palatino Linotype"/>
              </a:rPr>
              <a:t>nous </a:t>
            </a:r>
            <a:r>
              <a:rPr lang="en-US" sz="2200" dirty="0" err="1">
                <a:cs typeface="Palatino Linotype"/>
              </a:rPr>
              <a:t>sommes</a:t>
            </a:r>
            <a:r>
              <a:rPr lang="en-US" sz="2200" dirty="0">
                <a:cs typeface="Palatino Linotype"/>
              </a:rPr>
              <a:t> </a:t>
            </a:r>
            <a:r>
              <a:rPr lang="en-US" sz="2200" b="1" dirty="0" err="1" smtClean="0">
                <a:cs typeface="Palatino Linotype"/>
              </a:rPr>
              <a:t>mercredi</a:t>
            </a:r>
            <a:r>
              <a:rPr lang="en-US" sz="2200" dirty="0" smtClean="0">
                <a:cs typeface="Palatino Linotype"/>
              </a:rPr>
              <a:t>, </a:t>
            </a:r>
            <a:r>
              <a:rPr lang="en-US" sz="2200" dirty="0">
                <a:cs typeface="Palatino Linotype"/>
              </a:rPr>
              <a:t>le </a:t>
            </a:r>
            <a:r>
              <a:rPr lang="en-US" sz="2200" dirty="0" err="1">
                <a:cs typeface="Palatino Linotype"/>
              </a:rPr>
              <a:t>vingt</a:t>
            </a:r>
            <a:r>
              <a:rPr lang="en-US" sz="2200" dirty="0" err="1" smtClean="0">
                <a:cs typeface="Palatino Linotype"/>
              </a:rPr>
              <a:t>-neuf</a:t>
            </a:r>
            <a:r>
              <a:rPr lang="en-US" sz="2200" dirty="0" smtClean="0">
                <a:cs typeface="Palatino Linotype"/>
              </a:rPr>
              <a:t> </a:t>
            </a:r>
            <a:r>
              <a:rPr lang="en-US" sz="2200" dirty="0" err="1" smtClean="0">
                <a:cs typeface="Palatino Linotype"/>
              </a:rPr>
              <a:t>novembre</a:t>
            </a:r>
            <a:r>
              <a:rPr lang="en-US" sz="2200" dirty="0" smtClean="0">
                <a:cs typeface="Palatino Linotype"/>
              </a:rPr>
              <a:t> </a:t>
            </a:r>
            <a:r>
              <a:rPr lang="en-US" sz="2200" dirty="0" err="1">
                <a:cs typeface="Palatino Linotype"/>
              </a:rPr>
              <a:t>deux</a:t>
            </a:r>
            <a:r>
              <a:rPr lang="en-US" sz="2200" dirty="0">
                <a:cs typeface="Palatino Linotype"/>
              </a:rPr>
              <a:t> mille dix-</a:t>
            </a:r>
            <a:r>
              <a:rPr lang="en-US" sz="2200" dirty="0" err="1">
                <a:cs typeface="Palatino Linotype"/>
              </a:rPr>
              <a:t>sept</a:t>
            </a:r>
            <a:endParaRPr lang="en-US" sz="22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407408" y="1422853"/>
            <a:ext cx="4589324" cy="5324226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mon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premier n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é	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my firstborn 				(m)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ma première née	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my firstborn 				(f)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mon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fils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adoptif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my adopted 				son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ma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fille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adoptive	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my adopted 			     daughter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tes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frères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jumeaux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your twin 	 		      brothers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tes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sœurs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jumelles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your twin 			       sisters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les parents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proches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close relatives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83607" y="1285159"/>
            <a:ext cx="4223801" cy="546192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“Les mots du jour”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mon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fr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ère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aîné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my older 			brother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ma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sœur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aînée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my older 			sister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mon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frère cadet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my 		                  younger brother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ma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sœur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cadette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my 		 	        younger sister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mon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arrière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-grand-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père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 	   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my great-grandfather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mon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arrière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-grand-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mère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    	 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my great-grandmother</a:t>
            </a:r>
          </a:p>
        </p:txBody>
      </p:sp>
    </p:spTree>
    <p:extLst>
      <p:ext uri="{BB962C8B-B14F-4D97-AF65-F5344CB8AC3E}">
        <p14:creationId xmlns:p14="http://schemas.microsoft.com/office/powerpoint/2010/main" val="138778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07" y="0"/>
            <a:ext cx="8767224" cy="99446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>
                <a:cs typeface="Palatino Linotype"/>
              </a:rPr>
              <a:t>seize</a:t>
            </a:r>
            <a:r>
              <a:rPr lang="en-US" sz="2400" dirty="0">
                <a:cs typeface="Palatino Linotype"/>
              </a:rPr>
              <a:t>:  27/11 – 1/12</a:t>
            </a:r>
            <a:br>
              <a:rPr lang="en-US" sz="2400" dirty="0">
                <a:cs typeface="Palatino Linotype"/>
              </a:rPr>
            </a:br>
            <a:r>
              <a:rPr lang="en-US" sz="2200" dirty="0">
                <a:cs typeface="Palatino Linotype"/>
              </a:rPr>
              <a:t>nous </a:t>
            </a:r>
            <a:r>
              <a:rPr lang="en-US" sz="2200" dirty="0" err="1">
                <a:cs typeface="Palatino Linotype"/>
              </a:rPr>
              <a:t>sommes</a:t>
            </a:r>
            <a:r>
              <a:rPr lang="en-US" sz="2200" dirty="0">
                <a:cs typeface="Palatino Linotype"/>
              </a:rPr>
              <a:t> </a:t>
            </a:r>
            <a:r>
              <a:rPr lang="en-US" sz="2200" b="1" dirty="0" err="1">
                <a:cs typeface="Palatino Linotype"/>
              </a:rPr>
              <a:t>mercredi</a:t>
            </a:r>
            <a:r>
              <a:rPr lang="en-US" sz="2200" dirty="0">
                <a:cs typeface="Palatino Linotype"/>
              </a:rPr>
              <a:t>, le </a:t>
            </a:r>
            <a:r>
              <a:rPr lang="en-US" sz="2200" dirty="0" err="1">
                <a:cs typeface="Palatino Linotype"/>
              </a:rPr>
              <a:t>vingt-neuf</a:t>
            </a:r>
            <a:r>
              <a:rPr lang="en-US" sz="2200" dirty="0">
                <a:cs typeface="Palatino Linotype"/>
              </a:rPr>
              <a:t> </a:t>
            </a:r>
            <a:r>
              <a:rPr lang="en-US" sz="2200" dirty="0" err="1">
                <a:cs typeface="Palatino Linotype"/>
              </a:rPr>
              <a:t>novembre</a:t>
            </a:r>
            <a:r>
              <a:rPr lang="en-US" sz="2200" dirty="0">
                <a:cs typeface="Palatino Linotype"/>
              </a:rPr>
              <a:t> </a:t>
            </a:r>
            <a:r>
              <a:rPr lang="en-US" sz="2200" dirty="0" err="1">
                <a:cs typeface="Palatino Linotype"/>
              </a:rPr>
              <a:t>deux</a:t>
            </a:r>
            <a:r>
              <a:rPr lang="en-US" sz="2200" dirty="0">
                <a:cs typeface="Palatino Linotype"/>
              </a:rPr>
              <a:t> mille dix-</a:t>
            </a:r>
            <a:r>
              <a:rPr lang="en-US" sz="2200" dirty="0" err="1">
                <a:cs typeface="Palatino Linotype"/>
              </a:rPr>
              <a:t>sept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407409" y="1346356"/>
            <a:ext cx="4558722" cy="518653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Il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est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mari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é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  Elle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est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mariée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200"/>
              </a:spcBef>
              <a:spcAft>
                <a:spcPts val="1200"/>
              </a:spcAft>
            </a:pP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He’s married.  She’s married.</a:t>
            </a:r>
          </a:p>
          <a:p>
            <a:pPr>
              <a:spcBef>
                <a:spcPts val="2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Il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est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veuf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  Elle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est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veuve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200"/>
              </a:spcBef>
              <a:spcAft>
                <a:spcPts val="1200"/>
              </a:spcAft>
            </a:pP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He’s a widower.  She’s a widow.</a:t>
            </a:r>
          </a:p>
          <a:p>
            <a:pPr>
              <a:spcBef>
                <a:spcPts val="2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les parents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éloignés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distant relatives</a:t>
            </a:r>
          </a:p>
          <a:p>
            <a:pPr>
              <a:spcBef>
                <a:spcPts val="2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l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a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marraine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godmother</a:t>
            </a:r>
          </a:p>
          <a:p>
            <a:pPr>
              <a:spcBef>
                <a:spcPts val="2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parrain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godfather</a:t>
            </a:r>
          </a:p>
          <a:p>
            <a:pPr>
              <a:spcBef>
                <a:spcPts val="2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filleul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godson</a:t>
            </a:r>
          </a:p>
          <a:p>
            <a:pPr>
              <a:spcBef>
                <a:spcPts val="2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filleule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  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goddaughter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98907" y="1346356"/>
            <a:ext cx="4208501" cy="5186530"/>
          </a:xfrm>
        </p:spPr>
        <p:txBody>
          <a:bodyPr>
            <a:normAutofit/>
          </a:bodyPr>
          <a:lstStyle/>
          <a:p>
            <a:pPr marL="0" indent="0">
              <a:spcBef>
                <a:spcPts val="200"/>
              </a:spcBef>
              <a:spcAft>
                <a:spcPts val="600"/>
              </a:spcAft>
              <a:buNone/>
            </a:pPr>
            <a:r>
              <a:rPr lang="en-US" i="1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Dans</a:t>
            </a:r>
            <a:r>
              <a:rPr lang="en-US" i="1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la section </a:t>
            </a:r>
            <a:r>
              <a:rPr lang="en-US" i="1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vocabulaire</a:t>
            </a:r>
            <a:r>
              <a:rPr lang="en-US" i="1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:</a:t>
            </a:r>
          </a:p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voudrais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faire la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connaissance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de ton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oncle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par alliance.</a:t>
            </a:r>
          </a:p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 would like to meet your uncle by marriage.</a:t>
            </a:r>
          </a:p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Nous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inviterons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la belle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famille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We will invite our in-laws.</a:t>
            </a:r>
          </a:p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Il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est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élibataire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  Elle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est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célibataire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He is single.  She is single.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71130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07" y="1"/>
            <a:ext cx="8767224" cy="108626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>
                <a:cs typeface="Palatino Linotype"/>
              </a:rPr>
              <a:t>seize</a:t>
            </a:r>
            <a:r>
              <a:rPr lang="en-US" sz="2400" dirty="0">
                <a:cs typeface="Palatino Linotype"/>
              </a:rPr>
              <a:t>:  27/11 – 1/12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 smtClean="0">
                <a:cs typeface="Palatino Linotype"/>
              </a:rPr>
              <a:t>jeudi</a:t>
            </a:r>
            <a:r>
              <a:rPr lang="en-US" sz="2400" dirty="0" smtClean="0">
                <a:cs typeface="Palatino Linotype"/>
              </a:rPr>
              <a:t>, </a:t>
            </a:r>
            <a:r>
              <a:rPr lang="en-US" sz="2400" dirty="0">
                <a:cs typeface="Palatino Linotype"/>
              </a:rPr>
              <a:t>le </a:t>
            </a:r>
            <a:r>
              <a:rPr lang="en-US" sz="2400" dirty="0" err="1" smtClean="0">
                <a:cs typeface="Palatino Linotype"/>
              </a:rPr>
              <a:t>trente</a:t>
            </a:r>
            <a:r>
              <a:rPr lang="en-US" sz="2400" dirty="0" smtClean="0">
                <a:cs typeface="Palatino Linotype"/>
              </a:rPr>
              <a:t> </a:t>
            </a:r>
            <a:r>
              <a:rPr lang="en-US" sz="2400" dirty="0" err="1" smtClean="0">
                <a:cs typeface="Palatino Linotype"/>
              </a:rPr>
              <a:t>novembre</a:t>
            </a:r>
            <a:r>
              <a:rPr lang="en-US" sz="2400" dirty="0" smtClean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199" y="1422853"/>
            <a:ext cx="4317931" cy="523242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conflictuels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full of clashes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harmonieux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harmonious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hostiles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hostile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intimes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intimate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affectueux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loving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perturb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és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mixed-up, 			troubled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inexistants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 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nonexistent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douloureux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painful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problématiques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problematic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professionnels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professional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98907" y="1422853"/>
            <a:ext cx="4208501" cy="523242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“Les mots du jour”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Les rapports entre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eux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sont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étroits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Their relationship is close.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changeants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changing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froids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cold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complexes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complex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compliqués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complicated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confus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 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confusing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cordiaux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cordial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exécrables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deplorable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640598360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86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>
                <a:cs typeface="Palatino Linotype"/>
              </a:rPr>
              <a:t>seize</a:t>
            </a:r>
            <a:r>
              <a:rPr lang="en-US" sz="2400" dirty="0">
                <a:cs typeface="Palatino Linotype"/>
              </a:rPr>
              <a:t>:  27/11 – 1/12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jeudi</a:t>
            </a:r>
            <a:r>
              <a:rPr lang="en-US" sz="2400" dirty="0">
                <a:cs typeface="Palatino Linotype"/>
              </a:rPr>
              <a:t>, le </a:t>
            </a:r>
            <a:r>
              <a:rPr lang="en-US" sz="2400" dirty="0" err="1">
                <a:cs typeface="Palatino Linotype"/>
              </a:rPr>
              <a:t>trente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novembre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867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199"/>
            <a:ext cx="4041648" cy="48867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4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508" y="0"/>
            <a:ext cx="8644820" cy="110156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treize</a:t>
            </a:r>
            <a:r>
              <a:rPr lang="en-US" sz="2400" dirty="0">
                <a:cs typeface="Palatino Linotype"/>
              </a:rPr>
              <a:t>:  30/10 – 3/11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 smtClean="0">
                <a:cs typeface="Palatino Linotype"/>
              </a:rPr>
              <a:t>jeudi</a:t>
            </a:r>
            <a:r>
              <a:rPr lang="en-US" sz="2400" dirty="0" smtClean="0">
                <a:cs typeface="Palatino Linotype"/>
              </a:rPr>
              <a:t>, </a:t>
            </a:r>
            <a:r>
              <a:rPr lang="en-US" sz="2400" dirty="0">
                <a:cs typeface="Palatino Linotype"/>
              </a:rPr>
              <a:t>le </a:t>
            </a:r>
            <a:r>
              <a:rPr lang="en-US" sz="2400" dirty="0" err="1" smtClean="0">
                <a:cs typeface="Palatino Linotype"/>
              </a:rPr>
              <a:t>deux</a:t>
            </a:r>
            <a:r>
              <a:rPr lang="en-US" sz="2400" dirty="0" smtClean="0">
                <a:cs typeface="Palatino Linotype"/>
              </a:rPr>
              <a:t> </a:t>
            </a:r>
            <a:r>
              <a:rPr lang="en-US" sz="2400" dirty="0" err="1" smtClean="0">
                <a:cs typeface="Palatino Linotype"/>
              </a:rPr>
              <a:t>novembre</a:t>
            </a:r>
            <a:r>
              <a:rPr lang="en-US" sz="2400" dirty="0" smtClean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199" y="1392255"/>
            <a:ext cx="4379133" cy="529362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la rive	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bande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de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terre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qui 	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    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borde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un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fleuve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ou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un lac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rivière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     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cours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d'eau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qui se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jette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 </a:t>
            </a:r>
            <a:r>
              <a:rPr lang="en-US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dans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un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cours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d'eau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plus important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rocher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grande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éminence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de 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             </a:t>
            </a:r>
            <a:r>
              <a:rPr lang="en-US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matière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minérale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dure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ruisseau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petit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cours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d'eau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sentier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chemin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pédestre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soleil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grande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étoile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de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notre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		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système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planétaire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terre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notre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planète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, sol de 		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cette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planète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vent	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mouvement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de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masses 	          </a:t>
            </a:r>
            <a:r>
              <a:rPr lang="en-US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d'air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d'une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zone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à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l'autre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29508" y="1392255"/>
            <a:ext cx="4177900" cy="529362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“</a:t>
            </a:r>
            <a:r>
              <a:rPr lang="en-US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</a:t>
            </a:r>
            <a:r>
              <a:rPr lang="en-US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jour</a:t>
            </a:r>
            <a:r>
              <a:rPr lang="en-US" b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”</a:t>
            </a:r>
            <a:endParaRPr lang="en-US" b="1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lune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satellite de la </a:t>
            </a:r>
            <a:r>
              <a:rPr lang="en-US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terre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montagne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relief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dont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l'altitude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est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élevée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neige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précipitation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solide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  	 de </a:t>
            </a:r>
            <a:r>
              <a:rPr lang="en-US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flocons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blancs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et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légers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nuage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     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amas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de fines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 </a:t>
            </a:r>
            <a:r>
              <a:rPr lang="en-US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particules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d'eau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en suspension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 </a:t>
            </a:r>
            <a:r>
              <a:rPr lang="en-US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dans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l'atmosphère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paysage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étendue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de pays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qu'une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personne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peut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observer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plante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tout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végétal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pluie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       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eau qui </a:t>
            </a:r>
            <a:r>
              <a:rPr lang="en-US" i="1" dirty="0" err="1">
                <a:solidFill>
                  <a:srgbClr val="0000FF"/>
                </a:solidFill>
                <a:latin typeface="Palatino Linotype"/>
                <a:cs typeface="Palatino Linotype"/>
              </a:rPr>
              <a:t>tombe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des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nuages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751803268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07" y="0"/>
            <a:ext cx="8767224" cy="130045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treize</a:t>
            </a:r>
            <a:r>
              <a:rPr lang="en-US" sz="2400" dirty="0">
                <a:cs typeface="Palatino Linotype"/>
              </a:rPr>
              <a:t>:  30/10 – 3/11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jeudi</a:t>
            </a:r>
            <a:r>
              <a:rPr lang="en-US" sz="2400" dirty="0">
                <a:cs typeface="Palatino Linotype"/>
              </a:rPr>
              <a:t>, le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novembre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479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199"/>
            <a:ext cx="4041648" cy="494798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003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07" y="0"/>
            <a:ext cx="8767224" cy="12239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treize</a:t>
            </a:r>
            <a:r>
              <a:rPr lang="en-US" sz="2400" dirty="0">
                <a:cs typeface="Palatino Linotype"/>
              </a:rPr>
              <a:t>:  30/10 – 3/11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vendredi</a:t>
            </a:r>
            <a:r>
              <a:rPr lang="en-US" sz="2400" dirty="0">
                <a:cs typeface="Palatino Linotype"/>
              </a:rPr>
              <a:t>, le </a:t>
            </a:r>
            <a:r>
              <a:rPr lang="en-US" sz="2400" dirty="0" err="1">
                <a:cs typeface="Palatino Linotype"/>
              </a:rPr>
              <a:t>trois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novembre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317931" cy="508568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embaucher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hire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enthousiaste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enthusiastic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exiger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require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garanti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(e)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guaranteed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vente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sales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l'assurance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insurance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une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entrevue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an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interview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poser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sa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candidature	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	apply for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98907" y="1600199"/>
            <a:ext cx="4208501" cy="5085681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b="1" dirty="0">
                <a:solidFill>
                  <a:srgbClr val="0000FF"/>
                </a:solidFill>
                <a:latin typeface="Palatino Linotype"/>
                <a:cs typeface="Palatino Linotype"/>
              </a:rPr>
              <a:t>“</a:t>
            </a:r>
            <a:r>
              <a:rPr lang="en-US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</a:t>
            </a:r>
            <a:r>
              <a:rPr lang="en-US" b="1" dirty="0">
                <a:solidFill>
                  <a:srgbClr val="0000FF"/>
                </a:solidFill>
                <a:latin typeface="Palatino Linotype"/>
                <a:cs typeface="Palatino Linotype"/>
              </a:rPr>
              <a:t>”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à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mi-temps/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à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temps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partiel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part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time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à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plein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temps	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full time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agréer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accept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bilingue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bilingual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ci-joint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enclosed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des salutations	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greetings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diplômé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(e)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having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a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diploma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34050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625" y="0"/>
            <a:ext cx="8778875" cy="1270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treize</a:t>
            </a:r>
            <a:r>
              <a:rPr lang="en-US" sz="2400" dirty="0">
                <a:cs typeface="Palatino Linotype"/>
              </a:rPr>
              <a:t>:  30/10 – 3/11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vendredi</a:t>
            </a:r>
            <a:r>
              <a:rPr lang="en-US" sz="2400" dirty="0">
                <a:cs typeface="Palatino Linotype"/>
              </a:rPr>
              <a:t>, le </a:t>
            </a:r>
            <a:r>
              <a:rPr lang="en-US" sz="2400" dirty="0" err="1">
                <a:cs typeface="Palatino Linotype"/>
              </a:rPr>
              <a:t>trois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novembre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05300" cy="4932686"/>
          </a:xfrm>
        </p:spPr>
        <p:txBody>
          <a:bodyPr>
            <a:normAutofit lnSpcReduction="10000"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pharmacien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délivre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 des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médicaments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.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Je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modifie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sonnerie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 du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téléphone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.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L’arbitre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siffle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 le coup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d’envoi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.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Au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marché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, les fruits et les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légumes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sont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frais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.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Les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enfants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rendent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à</a:t>
            </a:r>
            <a:r>
              <a:rPr lang="en-US" dirty="0">
                <a:solidFill>
                  <a:srgbClr val="000000"/>
                </a:solidFill>
                <a:latin typeface="Palatino"/>
                <a:cs typeface="Palatino"/>
              </a:rPr>
              <a:t> la fête </a:t>
            </a:r>
            <a:r>
              <a:rPr lang="en-US" dirty="0" err="1">
                <a:solidFill>
                  <a:srgbClr val="000000"/>
                </a:solidFill>
                <a:latin typeface="Palatino"/>
                <a:cs typeface="Palatino"/>
              </a:rPr>
              <a:t>foraine</a:t>
            </a:r>
            <a:r>
              <a:rPr lang="en-US" dirty="0" smtClean="0">
                <a:solidFill>
                  <a:srgbClr val="000000"/>
                </a:solidFill>
                <a:latin typeface="Palatino"/>
                <a:cs typeface="Palatino"/>
              </a:rPr>
              <a:t>.</a:t>
            </a:r>
            <a:endParaRPr lang="en-US" dirty="0">
              <a:solidFill>
                <a:srgbClr val="000000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74625" y="1600200"/>
            <a:ext cx="4232783" cy="4932686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 err="1">
                <a:solidFill>
                  <a:srgbClr val="000090"/>
                </a:solidFill>
                <a:latin typeface="Palatino"/>
                <a:cs typeface="Palatino"/>
              </a:rPr>
              <a:t>Copiez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 les phrases </a:t>
            </a:r>
            <a:r>
              <a:rPr lang="en-US" dirty="0" err="1">
                <a:solidFill>
                  <a:srgbClr val="000090"/>
                </a:solidFill>
                <a:latin typeface="Palatino"/>
                <a:cs typeface="Palatino"/>
              </a:rPr>
              <a:t>suivantes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rgbClr val="000090"/>
                </a:solidFill>
                <a:latin typeface="Palatino"/>
                <a:cs typeface="Palatino"/>
              </a:rPr>
              <a:t>dans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 la section </a:t>
            </a:r>
            <a:r>
              <a:rPr lang="en-US" dirty="0" err="1">
                <a:solidFill>
                  <a:srgbClr val="000090"/>
                </a:solidFill>
                <a:latin typeface="Palatino"/>
                <a:cs typeface="Palatino"/>
              </a:rPr>
              <a:t>cinq</a:t>
            </a:r>
            <a:r>
              <a:rPr lang="en-US" dirty="0">
                <a:solidFill>
                  <a:srgbClr val="000090"/>
                </a:solidFill>
                <a:latin typeface="Palatino"/>
                <a:cs typeface="Palatino"/>
              </a:rPr>
              <a:t>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Gabriel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récite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l’alphabet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Ce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petit chat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est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affectueux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Mes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parents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boivent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du café.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Ouvrez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votre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livre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géographie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La fanfare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défile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en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musique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.</a:t>
            </a:r>
            <a:endParaRPr lang="en-US" dirty="0">
              <a:solidFill>
                <a:schemeClr val="tx1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87629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07" y="0"/>
            <a:ext cx="8751923" cy="134635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 smtClean="0">
                <a:cs typeface="Palatino Linotype"/>
              </a:rPr>
              <a:t>quatorze</a:t>
            </a:r>
            <a:r>
              <a:rPr lang="en-US" sz="2400" dirty="0" smtClean="0">
                <a:cs typeface="Palatino Linotype"/>
              </a:rPr>
              <a:t>:  6/11 </a:t>
            </a:r>
            <a:r>
              <a:rPr lang="en-US" sz="2400" dirty="0">
                <a:cs typeface="Palatino Linotype"/>
              </a:rPr>
              <a:t>– 9</a:t>
            </a:r>
            <a:r>
              <a:rPr lang="en-US" sz="2400" dirty="0" smtClean="0">
                <a:cs typeface="Palatino Linotype"/>
              </a:rPr>
              <a:t>/</a:t>
            </a:r>
            <a:r>
              <a:rPr lang="en-US" sz="2400" dirty="0">
                <a:cs typeface="Palatino Linotype"/>
              </a:rPr>
              <a:t>11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 smtClean="0">
                <a:cs typeface="Palatino Linotype"/>
              </a:rPr>
              <a:t>lundi</a:t>
            </a:r>
            <a:r>
              <a:rPr lang="en-US" sz="2400" dirty="0" smtClean="0">
                <a:cs typeface="Palatino Linotype"/>
              </a:rPr>
              <a:t>, </a:t>
            </a:r>
            <a:r>
              <a:rPr lang="en-US" sz="2400" dirty="0">
                <a:cs typeface="Palatino Linotype"/>
              </a:rPr>
              <a:t>le </a:t>
            </a:r>
            <a:r>
              <a:rPr lang="en-US" sz="2400" dirty="0" smtClean="0">
                <a:cs typeface="Palatino Linotype"/>
              </a:rPr>
              <a:t>six </a:t>
            </a:r>
            <a:r>
              <a:rPr lang="en-US" sz="2400" dirty="0" err="1" smtClean="0">
                <a:cs typeface="Palatino Linotype"/>
              </a:rPr>
              <a:t>novembre</a:t>
            </a:r>
            <a:r>
              <a:rPr lang="en-US" sz="2400" dirty="0" smtClean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199"/>
            <a:ext cx="4302630" cy="502448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+mn-lt"/>
              </a:rPr>
              <a:t>un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formulaire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     </a:t>
            </a:r>
            <a:r>
              <a:rPr lang="en-US" i="1" dirty="0" smtClean="0">
                <a:solidFill>
                  <a:srgbClr val="0000FF"/>
                </a:solidFill>
                <a:latin typeface="+mn-lt"/>
              </a:rPr>
              <a:t>form</a:t>
            </a:r>
            <a:endParaRPr lang="en-US" dirty="0">
              <a:solidFill>
                <a:srgbClr val="0000FF"/>
              </a:solidFill>
              <a:latin typeface="+mn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  <a:latin typeface="+mn-lt"/>
              </a:rPr>
              <a:t>une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carrière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    </a:t>
            </a:r>
            <a:r>
              <a:rPr lang="en-US" i="1" dirty="0" smtClean="0">
                <a:solidFill>
                  <a:srgbClr val="0000FF"/>
                </a:solidFill>
                <a:latin typeface="+mn-lt"/>
              </a:rPr>
              <a:t>career</a:t>
            </a:r>
            <a:endParaRPr lang="en-US" dirty="0">
              <a:solidFill>
                <a:srgbClr val="0000FF"/>
              </a:solidFill>
              <a:latin typeface="+mn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+mn-lt"/>
              </a:rPr>
              <a:t>un poste	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	      </a:t>
            </a:r>
            <a:r>
              <a:rPr lang="en-US" i="1" dirty="0" smtClean="0">
                <a:solidFill>
                  <a:srgbClr val="0000FF"/>
                </a:solidFill>
                <a:latin typeface="+mn-lt"/>
              </a:rPr>
              <a:t>job</a:t>
            </a:r>
            <a:endParaRPr lang="en-US" dirty="0">
              <a:solidFill>
                <a:srgbClr val="0000FF"/>
              </a:solidFill>
              <a:latin typeface="+mn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+mn-lt"/>
              </a:rPr>
              <a:t>un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salaire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	    </a:t>
            </a:r>
            <a:r>
              <a:rPr lang="en-US" i="1" dirty="0" smtClean="0">
                <a:solidFill>
                  <a:srgbClr val="0000FF"/>
                </a:solidFill>
                <a:latin typeface="+mn-lt"/>
              </a:rPr>
              <a:t>salary</a:t>
            </a:r>
            <a:endParaRPr lang="en-US" dirty="0">
              <a:solidFill>
                <a:srgbClr val="0000FF"/>
              </a:solidFill>
              <a:latin typeface="+mn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  <a:latin typeface="+mn-lt"/>
              </a:rPr>
              <a:t>une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demande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d'emploi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+mn-lt"/>
              </a:rPr>
              <a:t>job </a:t>
            </a:r>
            <a:r>
              <a:rPr lang="en-US" i="1" dirty="0" smtClean="0">
                <a:solidFill>
                  <a:srgbClr val="0000FF"/>
                </a:solidFill>
                <a:latin typeface="+mn-lt"/>
              </a:rPr>
              <a:t>		           application</a:t>
            </a:r>
            <a:endParaRPr lang="en-US" dirty="0">
              <a:solidFill>
                <a:srgbClr val="0000FF"/>
              </a:solidFill>
              <a:latin typeface="+mn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  <a:latin typeface="+mn-lt"/>
              </a:rPr>
              <a:t>une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entreprise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une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firme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	              </a:t>
            </a:r>
            <a:r>
              <a:rPr lang="en-US" i="1" dirty="0" smtClean="0">
                <a:solidFill>
                  <a:srgbClr val="0000FF"/>
                </a:solidFill>
                <a:latin typeface="+mn-lt"/>
              </a:rPr>
              <a:t>company</a:t>
            </a:r>
            <a:endParaRPr lang="en-US" dirty="0">
              <a:solidFill>
                <a:srgbClr val="0000FF"/>
              </a:solidFill>
              <a:latin typeface="+mn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  <a:latin typeface="+mn-lt"/>
              </a:rPr>
              <a:t>une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petite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annonce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 </a:t>
            </a:r>
            <a:r>
              <a:rPr lang="en-US" i="1" dirty="0" smtClean="0">
                <a:solidFill>
                  <a:srgbClr val="0000FF"/>
                </a:solidFill>
                <a:latin typeface="+mn-lt"/>
              </a:rPr>
              <a:t>want </a:t>
            </a:r>
            <a:r>
              <a:rPr lang="en-US" i="1" dirty="0">
                <a:solidFill>
                  <a:srgbClr val="0000FF"/>
                </a:solidFill>
                <a:latin typeface="+mn-lt"/>
              </a:rPr>
              <a:t>ad</a:t>
            </a:r>
            <a:endParaRPr lang="en-US" dirty="0">
              <a:solidFill>
                <a:srgbClr val="0000FF"/>
              </a:solidFill>
              <a:latin typeface="+mn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+mn-lt"/>
              </a:rPr>
              <a:t>le personnel	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     </a:t>
            </a:r>
            <a:r>
              <a:rPr lang="en-US" i="1" dirty="0" smtClean="0">
                <a:solidFill>
                  <a:srgbClr val="0000FF"/>
                </a:solidFill>
                <a:latin typeface="+mn-lt"/>
              </a:rPr>
              <a:t>staff</a:t>
            </a:r>
            <a:endParaRPr lang="en-US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98907" y="1600199"/>
            <a:ext cx="4330059" cy="502448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b="1" dirty="0">
                <a:solidFill>
                  <a:srgbClr val="0000FF"/>
                </a:solidFill>
                <a:latin typeface="Palatino Linotype"/>
                <a:cs typeface="Palatino Linotype"/>
              </a:rPr>
              <a:t>“</a:t>
            </a:r>
            <a:r>
              <a:rPr lang="en-US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</a:t>
            </a:r>
            <a:r>
              <a:rPr lang="en-US" b="1" dirty="0">
                <a:solidFill>
                  <a:srgbClr val="0000FF"/>
                </a:solidFill>
                <a:latin typeface="Palatino Linotype"/>
                <a:cs typeface="Palatino Linotype"/>
              </a:rPr>
              <a:t>”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prier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beg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reconnaissant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(e)	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thankful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se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présenter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come, to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	appear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se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spécialiser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specialize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souhaiter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wish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besoin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need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curriculum vitae/ CV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résumé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6508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0045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cs typeface="Palatino Linotype"/>
              </a:rPr>
              <a:t>la </a:t>
            </a:r>
            <a:r>
              <a:rPr lang="en-US" sz="2400" dirty="0" err="1">
                <a:cs typeface="Palatino Linotype"/>
              </a:rPr>
              <a:t>semaine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numéro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quatorze</a:t>
            </a:r>
            <a:r>
              <a:rPr lang="en-US" sz="2400" dirty="0">
                <a:cs typeface="Palatino Linotype"/>
              </a:rPr>
              <a:t>:  6/11 – 9/11</a:t>
            </a:r>
            <a:br>
              <a:rPr lang="en-US" sz="2400" dirty="0">
                <a:cs typeface="Palatino Linotype"/>
              </a:rPr>
            </a:br>
            <a:r>
              <a:rPr lang="en-US" sz="2400" dirty="0">
                <a:cs typeface="Palatino Linotype"/>
              </a:rPr>
              <a:t>nous </a:t>
            </a:r>
            <a:r>
              <a:rPr lang="en-US" sz="2400" dirty="0" err="1">
                <a:cs typeface="Palatino Linotype"/>
              </a:rPr>
              <a:t>sommes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b="1" dirty="0" err="1">
                <a:cs typeface="Palatino Linotype"/>
              </a:rPr>
              <a:t>lundi</a:t>
            </a:r>
            <a:r>
              <a:rPr lang="en-US" sz="2400" dirty="0">
                <a:cs typeface="Palatino Linotype"/>
              </a:rPr>
              <a:t>, le six </a:t>
            </a:r>
            <a:r>
              <a:rPr lang="en-US" sz="2400" dirty="0" err="1">
                <a:cs typeface="Palatino Linotype"/>
              </a:rPr>
              <a:t>novembre</a:t>
            </a:r>
            <a:r>
              <a:rPr lang="en-US" sz="2400" dirty="0">
                <a:cs typeface="Palatino Linotype"/>
              </a:rPr>
              <a:t> </a:t>
            </a:r>
            <a:r>
              <a:rPr lang="en-US" sz="2400" dirty="0" err="1">
                <a:cs typeface="Palatino Linotype"/>
              </a:rPr>
              <a:t>deux</a:t>
            </a:r>
            <a:r>
              <a:rPr lang="en-US" sz="2400" dirty="0">
                <a:cs typeface="Palatino Linotype"/>
              </a:rPr>
              <a:t> mille dix-</a:t>
            </a:r>
            <a:r>
              <a:rPr lang="en-US" sz="2400" dirty="0" err="1"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61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8561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82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27213</TotalTime>
  <Words>1427</Words>
  <Application>Microsoft Macintosh PowerPoint</Application>
  <PresentationFormat>On-screen Show (4:3)</PresentationFormat>
  <Paragraphs>479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Executive</vt:lpstr>
      <vt:lpstr>Français 3</vt:lpstr>
      <vt:lpstr>la semaine numéro treize:  30/10 – 3/11 nous sommes mercredi, le premier novembre deux mille dix-sept</vt:lpstr>
      <vt:lpstr>la semaine numéro treize:  30/10 – 3/11 nous sommes mercredi, le premier novembre deux mille dix-sept</vt:lpstr>
      <vt:lpstr>la semaine numéro treize:  30/10 – 3/11 nous sommes jeudi, le deux novembre deux mille dix-sept</vt:lpstr>
      <vt:lpstr>la semaine numéro treize:  30/10 – 3/11 nous sommes jeudi, le deux novembre deux mille dix-sept</vt:lpstr>
      <vt:lpstr>la semaine numéro treize:  30/10 – 3/11 nous sommes vendredi, le trois novembre deux mille dix-sept</vt:lpstr>
      <vt:lpstr>la semaine numéro treize:  30/10 – 3/11 nous sommes vendredi, le trois novembre deux mille dix-sept</vt:lpstr>
      <vt:lpstr>la semaine numéro quatorze:  6/11 – 9/11 nous sommes lundi, le six novembre deux mille dix-sept</vt:lpstr>
      <vt:lpstr>la semaine numéro quatorze:  6/11 – 9/11 nous sommes lundi, le six novembre deux mille dix-sept</vt:lpstr>
      <vt:lpstr>la semaine numéro quatorze:  6/11 – 9/11 nous sommes mardi, le sept novembre deux mille dix-sept</vt:lpstr>
      <vt:lpstr>la semaine numéro quatorze:  6/11 – 9/11 nous sommes mardi, le sept novembre deux mille dix-sept</vt:lpstr>
      <vt:lpstr>la semaine numéro quatorze:  6/11 – 9/11 nous sommes mercredi, le huit novembre deux mille dix-sept</vt:lpstr>
      <vt:lpstr>la semaine numéro quatorze:  6/11 – 9/11 nous sommes mercredi, le huit novembre deux mille dix-sept</vt:lpstr>
      <vt:lpstr>la semaine numéro quatorze:  6/11 – 9/11 nous sommes jeudi, le neuf novembre deux mille dix-sept</vt:lpstr>
      <vt:lpstr>la semaine numéro quatorze:  6/11 – 9/11 nous sommes jeudi, le neuf novembre deux mille dix-sept</vt:lpstr>
      <vt:lpstr>la semaine numéro quinze:  13/11 – 17/11 nous sommes lundi, le treize novembre deux mille dix-sept</vt:lpstr>
      <vt:lpstr>la semaine numéro quinze:  13/11 – 17/11 nous sommes lundi, le treize novembre deux mille dix-sept</vt:lpstr>
      <vt:lpstr>la semaine numéro quinze:  13/11 – 17/11 nous sommes mardi, le quatorze novembre deux mille dix-sept</vt:lpstr>
      <vt:lpstr>la semaine numéro quinze:  13/11 – 17/11 nous sommes mardi, le quatorze novembre deux mille dix-sept</vt:lpstr>
      <vt:lpstr>la semaine numéro quinze:  13/11 – 17/11 nous sommes mardi, le quatorze novembre deux mille dix-sept</vt:lpstr>
      <vt:lpstr>la semaine numéro quinze:  13/11 – 17/11 nous sommes mardi, le quatorze novembre deux mille dix-sept</vt:lpstr>
      <vt:lpstr>la semaine numéro quinze:  13/11 – 17/11 nous sommes mercredi, le quinze novembre deux mille dix-sept</vt:lpstr>
      <vt:lpstr>La Marseillaise</vt:lpstr>
      <vt:lpstr>la semaine numéro quinze:  13/11 – 17/11 nous sommes jeudi, le seize novembre deux mille dix-sept</vt:lpstr>
      <vt:lpstr>la semaine numéro quinze:  13/11 – 17/11 nous sommes jeudi, le seize novembre deux mille dix-sept</vt:lpstr>
      <vt:lpstr>la semaine numéro quinze:  13/11 – 17/11 nous sommes vendredi, le dix-sept novembre deux mille dix-sept</vt:lpstr>
      <vt:lpstr>la semaine numéro quinze:  13/11 – 17/11 nous sommes vendredi, le dix-sept novembre deux mille dix-sept</vt:lpstr>
      <vt:lpstr>la semaine numéro quinze:  13/11 – 17/11 nous sommes vendredi, le dix-sept novembre deux mille dix-sept</vt:lpstr>
      <vt:lpstr>la semaine numéro quinze:  14/11 – 18/11 le quatorze novembre deux mille seize</vt:lpstr>
      <vt:lpstr>la semaine numéro seize:  27/11 – 1/12 nous sommes lundi, le vingt-sept novembre deux mille dix-sept</vt:lpstr>
      <vt:lpstr>la semaine numéro seize:  27/11 – 1/12 nous sommes lundi, le vingt-sept novembre deux mille dix-sept</vt:lpstr>
      <vt:lpstr>la semaine numéro seize:  27/11 – 1/12 nous sommes mardi, le vingt-huit novembre deux mille dix-sept</vt:lpstr>
      <vt:lpstr>la semaine numéro seize:  27/11 – 1/12 nous sommes mardi, le vingt-huit novembre deux mille dix-sept</vt:lpstr>
      <vt:lpstr>la semaine numéro seize:  27/11 – 1/12 nous sommes mardi, le vingt-huit novembre deux mille dix-sept</vt:lpstr>
      <vt:lpstr>la semaine numéro seize:  27/11 – 1/12 nous sommes mercredi, le vingt-neuf novembre deux mille dix-sept</vt:lpstr>
      <vt:lpstr>la semaine numéro seize:  27/11 – 1/12 nous sommes mercredi, le vingt-neuf novembre deux mille dix-sept</vt:lpstr>
      <vt:lpstr>la semaine numéro seize:  27/11 – 1/12 nous sommes jeudi, le trente novembre deux mille dix-sept</vt:lpstr>
      <vt:lpstr>la semaine numéro seize:  27/11 – 1/12 nous sommes jeudi, le trente novembre deux mille dix-sept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Thiesmeyer</dc:creator>
  <cp:lastModifiedBy>Tara Thiesmeyer</cp:lastModifiedBy>
  <cp:revision>131</cp:revision>
  <cp:lastPrinted>2017-11-27T07:30:21Z</cp:lastPrinted>
  <dcterms:created xsi:type="dcterms:W3CDTF">2015-11-09T04:30:18Z</dcterms:created>
  <dcterms:modified xsi:type="dcterms:W3CDTF">2017-11-27T07:30:38Z</dcterms:modified>
</cp:coreProperties>
</file>