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301" r:id="rId16"/>
    <p:sldId id="270" r:id="rId17"/>
    <p:sldId id="271" r:id="rId18"/>
    <p:sldId id="302" r:id="rId19"/>
    <p:sldId id="272" r:id="rId20"/>
    <p:sldId id="273" r:id="rId21"/>
    <p:sldId id="304" r:id="rId22"/>
    <p:sldId id="274" r:id="rId23"/>
    <p:sldId id="275" r:id="rId24"/>
    <p:sldId id="303" r:id="rId25"/>
    <p:sldId id="276" r:id="rId26"/>
    <p:sldId id="277" r:id="rId27"/>
    <p:sldId id="285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7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EFBF0-3E13-B84B-B2DE-39788CF44746}" type="datetimeFigureOut">
              <a:rPr lang="en-US" smtClean="0"/>
              <a:t>5/16/18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5F7814-32BE-D748-BB2D-B7C2E85661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EFBF0-3E13-B84B-B2DE-39788CF44746}" type="datetimeFigureOut">
              <a:rPr lang="en-US" smtClean="0"/>
              <a:t>5/16/18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7814-32BE-D748-BB2D-B7C2E8566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EFBF0-3E13-B84B-B2DE-39788CF44746}" type="datetimeFigureOut">
              <a:rPr lang="en-US" smtClean="0"/>
              <a:t>5/16/18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7814-32BE-D748-BB2D-B7C2E8566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EFBF0-3E13-B84B-B2DE-39788CF44746}" type="datetimeFigureOut">
              <a:rPr lang="en-US" smtClean="0"/>
              <a:t>5/16/18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7814-32BE-D748-BB2D-B7C2E8566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EFBF0-3E13-B84B-B2DE-39788CF44746}" type="datetimeFigureOut">
              <a:rPr lang="en-US" smtClean="0"/>
              <a:t>5/16/18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7814-32BE-D748-BB2D-B7C2E85661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EFBF0-3E13-B84B-B2DE-39788CF44746}" type="datetimeFigureOut">
              <a:rPr lang="en-US" smtClean="0"/>
              <a:t>5/16/18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7814-32BE-D748-BB2D-B7C2E85661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EFBF0-3E13-B84B-B2DE-39788CF44746}" type="datetimeFigureOut">
              <a:rPr lang="en-US" smtClean="0"/>
              <a:t>5/16/18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7814-32BE-D748-BB2D-B7C2E856611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EFBF0-3E13-B84B-B2DE-39788CF44746}" type="datetimeFigureOut">
              <a:rPr lang="en-US" smtClean="0"/>
              <a:t>5/16/18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7814-32BE-D748-BB2D-B7C2E8566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EFBF0-3E13-B84B-B2DE-39788CF44746}" type="datetimeFigureOut">
              <a:rPr lang="en-US" smtClean="0"/>
              <a:t>5/16/18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7814-32BE-D748-BB2D-B7C2E8566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EFBF0-3E13-B84B-B2DE-39788CF44746}" type="datetimeFigureOut">
              <a:rPr lang="en-US" smtClean="0"/>
              <a:t>5/16/18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7814-32BE-D748-BB2D-B7C2E8566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EFBF0-3E13-B84B-B2DE-39788CF44746}" type="datetimeFigureOut">
              <a:rPr lang="en-US" smtClean="0"/>
              <a:t>5/16/18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7814-32BE-D748-BB2D-B7C2E8566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12EFBF0-3E13-B84B-B2DE-39788CF44746}" type="datetimeFigureOut">
              <a:rPr lang="en-US" smtClean="0"/>
              <a:t>5/16/18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B5F7814-32BE-D748-BB2D-B7C2E85661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Palatino"/>
                <a:cs typeface="Palatino"/>
              </a:rPr>
              <a:t>Français</a:t>
            </a:r>
            <a:r>
              <a:rPr lang="en-US" dirty="0" smtClean="0">
                <a:latin typeface="Palatino"/>
                <a:cs typeface="Palatino"/>
              </a:rPr>
              <a:t> 3</a:t>
            </a:r>
            <a:r>
              <a:rPr lang="en-US" dirty="0">
                <a:latin typeface="Palatino"/>
                <a:cs typeface="Palatino"/>
              </a:rPr>
              <a:t/>
            </a:r>
            <a:br>
              <a:rPr lang="en-US" dirty="0">
                <a:latin typeface="Palatino"/>
                <a:cs typeface="Palatino"/>
              </a:rPr>
            </a:br>
            <a:r>
              <a:rPr lang="en-US" i="1" dirty="0" smtClean="0">
                <a:latin typeface="Palatino"/>
                <a:cs typeface="Palatino"/>
              </a:rPr>
              <a:t>Pour Commencer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Palatino"/>
                <a:cs typeface="Palatino"/>
              </a:rPr>
              <a:t>le </a:t>
            </a:r>
            <a:r>
              <a:rPr lang="en-US" dirty="0" err="1" smtClean="0">
                <a:latin typeface="Palatino"/>
                <a:cs typeface="Palatino"/>
              </a:rPr>
              <a:t>mois</a:t>
            </a:r>
            <a:r>
              <a:rPr lang="en-US" dirty="0" smtClean="0">
                <a:latin typeface="Palatino"/>
                <a:cs typeface="Palatino"/>
              </a:rPr>
              <a:t> de </a:t>
            </a:r>
            <a:r>
              <a:rPr lang="en-US" dirty="0" err="1" smtClean="0">
                <a:latin typeface="Palatino"/>
                <a:cs typeface="Palatino"/>
              </a:rPr>
              <a:t>mai</a:t>
            </a:r>
            <a:endParaRPr lang="en-US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079068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1474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trente-quatre</a:t>
            </a:r>
            <a:r>
              <a:rPr lang="en-US" sz="2400" dirty="0">
                <a:latin typeface="Palatino Linotype"/>
                <a:cs typeface="Palatino Linotype"/>
              </a:rPr>
              <a:t>:  7/5 – 11/5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 smtClean="0">
                <a:latin typeface="Palatino Linotype"/>
                <a:cs typeface="Palatino Linotype"/>
              </a:rPr>
              <a:t>vendredi</a:t>
            </a:r>
            <a:r>
              <a:rPr lang="en-US" sz="2400" dirty="0" smtClean="0">
                <a:latin typeface="Palatino Linotype"/>
                <a:cs typeface="Palatino Linotype"/>
              </a:rPr>
              <a:t>, </a:t>
            </a:r>
            <a:r>
              <a:rPr lang="en-US" sz="2400" dirty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onze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mai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376955"/>
            <a:ext cx="4241428" cy="5171231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salle des urgences 		                  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emergency room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thermomètre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thermometer</a:t>
            </a: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l’auberge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(f) 	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inn</a:t>
            </a:r>
          </a:p>
          <a:p>
            <a:pPr>
              <a:spcBef>
                <a:spcPts val="12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l’auberge (f) de jeunesse		                      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youth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hostel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chambre à un lit/la chambre simple     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single room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chambre pour deux personnes 	           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double room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chauffage 	 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heat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clef 		 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key</a:t>
            </a:r>
            <a:endParaRPr lang="en-US" sz="22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11684" y="1376955"/>
            <a:ext cx="4195724" cy="5335532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</a:t>
            </a:r>
            <a:r>
              <a:rPr lang="en-US" b="1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es mots du jour:</a:t>
            </a: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l’infirmier/ l’infirmière	 			 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nurse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médecin 	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doctor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opérer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	  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operate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piqure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		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shot</a:t>
            </a: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plâtre 		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cast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prendre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la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température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		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take a temperature</a:t>
            </a: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rayon X 		 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X ray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344422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0462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trente-quatre</a:t>
            </a:r>
            <a:r>
              <a:rPr lang="en-US" sz="2400" dirty="0">
                <a:latin typeface="Palatino"/>
                <a:cs typeface="Palatino"/>
              </a:rPr>
              <a:t>:  7/5 – 11/5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vendredi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onze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mai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067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0462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trente-quatre</a:t>
            </a:r>
            <a:r>
              <a:rPr lang="en-US" sz="2400" dirty="0">
                <a:latin typeface="Palatino Linotype"/>
                <a:cs typeface="Palatino Linotype"/>
              </a:rPr>
              <a:t>:  7/5 – 11/5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vendredi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onze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mai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868568" y="1600200"/>
            <a:ext cx="4004220" cy="508205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avoir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l'air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  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seem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avoir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lieu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take place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avoir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raison 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be right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avoir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tort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be wrong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les beaux-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arts  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fine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art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 cadre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sector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cependant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however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chômage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 		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unemployment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26804" y="1600199"/>
            <a:ext cx="4641764" cy="5082051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jour:</a:t>
            </a:r>
          </a:p>
          <a:p>
            <a:pPr>
              <a:spcBef>
                <a:spcPts val="1200"/>
              </a:spcBef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d'abord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first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of all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affronter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face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agréer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accept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ambitieux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/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ambitieuse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 	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ambitious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améliorer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improve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d'après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according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to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avoir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beau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do something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	in vain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397473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3941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trente-quatre</a:t>
            </a:r>
            <a:r>
              <a:rPr lang="en-US" sz="2400" dirty="0">
                <a:latin typeface="Palatino"/>
                <a:cs typeface="Palatino"/>
              </a:rPr>
              <a:t>:  7/5 – 11/5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vendredi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onze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mai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3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0462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</a:t>
            </a:r>
            <a:r>
              <a:rPr lang="en-US" sz="2400" b="1" dirty="0" err="1" smtClean="0">
                <a:latin typeface="Palatino Linotype"/>
                <a:cs typeface="Palatino Linotype"/>
              </a:rPr>
              <a:t>-cinq</a:t>
            </a:r>
            <a:r>
              <a:rPr lang="en-US" sz="2400" dirty="0" smtClean="0">
                <a:latin typeface="Palatino Linotype"/>
                <a:cs typeface="Palatino Linotype"/>
              </a:rPr>
              <a:t>:  14/</a:t>
            </a:r>
            <a:r>
              <a:rPr lang="en-US" sz="2400" dirty="0">
                <a:latin typeface="Palatino Linotype"/>
                <a:cs typeface="Palatino Linotype"/>
              </a:rPr>
              <a:t>5 – </a:t>
            </a:r>
            <a:r>
              <a:rPr lang="en-US" sz="2400" dirty="0" smtClean="0">
                <a:latin typeface="Palatino Linotype"/>
                <a:cs typeface="Palatino Linotype"/>
              </a:rPr>
              <a:t>18/</a:t>
            </a:r>
            <a:r>
              <a:rPr lang="en-US" sz="2400" dirty="0">
                <a:latin typeface="Palatino Linotype"/>
                <a:cs typeface="Palatino Linotype"/>
              </a:rPr>
              <a:t>5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 smtClean="0">
                <a:latin typeface="Palatino Linotype"/>
                <a:cs typeface="Palatino Linotype"/>
              </a:rPr>
              <a:t>lundi</a:t>
            </a:r>
            <a:r>
              <a:rPr lang="en-US" sz="2400" dirty="0" smtClean="0">
                <a:latin typeface="Palatino Linotype"/>
                <a:cs typeface="Palatino Linotype"/>
              </a:rPr>
              <a:t>, </a:t>
            </a:r>
            <a:r>
              <a:rPr lang="en-US" sz="2400" dirty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quatorze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mai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921487" y="1600200"/>
            <a:ext cx="3968941" cy="4874104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dessiner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draw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disponible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 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available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donc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 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therefore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élevé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(e)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high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embêter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 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bother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emploi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job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enfin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finally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des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ennuis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 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problems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29317" y="1600199"/>
            <a:ext cx="4374655" cy="4874105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jour: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conseil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piece of advice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contre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against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controversé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(e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)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controversial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créer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create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curriculum vitae/ CV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 résumé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défi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challenge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déjà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already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233724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588" y="40342"/>
            <a:ext cx="8411883" cy="11237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trente-cinq</a:t>
            </a:r>
            <a:r>
              <a:rPr lang="en-US" sz="2400" dirty="0">
                <a:latin typeface="Palatino Linotype"/>
                <a:cs typeface="Palatino Linotype"/>
              </a:rPr>
              <a:t>:  14/5 – 18/5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lundi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quatorze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mai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211683" y="1481585"/>
            <a:ext cx="4324406" cy="50985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I wish </a:t>
            </a:r>
            <a:r>
              <a:rPr lang="en-US" sz="20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+ </a:t>
            </a:r>
            <a:r>
              <a:rPr lang="en-US" sz="2000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subject</a:t>
            </a:r>
            <a:r>
              <a:rPr lang="en-US" sz="20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+ </a:t>
            </a:r>
            <a:r>
              <a:rPr lang="en-US" sz="2000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present/future </a:t>
            </a:r>
            <a:r>
              <a:rPr lang="en-US" sz="20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= </a:t>
            </a:r>
            <a:r>
              <a:rPr lang="en-US" sz="2000" b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J’aimerais</a:t>
            </a:r>
            <a:r>
              <a:rPr lang="en-US" sz="2000" b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/ </a:t>
            </a:r>
            <a:r>
              <a:rPr lang="en-US" sz="2000" b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voudrais</a:t>
            </a:r>
            <a:r>
              <a:rPr lang="en-US" sz="2000" b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bien</a:t>
            </a:r>
            <a:r>
              <a:rPr lang="en-US" sz="2000" b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| </a:t>
            </a:r>
            <a:r>
              <a:rPr lang="en-US" sz="20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que</a:t>
            </a:r>
            <a:r>
              <a:rPr lang="en-US" sz="20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+ </a:t>
            </a:r>
            <a:r>
              <a:rPr lang="en-US" sz="2000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subject</a:t>
            </a:r>
            <a:r>
              <a:rPr lang="en-US" sz="20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+ </a:t>
            </a:r>
            <a:r>
              <a:rPr lang="en-US" sz="2000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subjunctive</a:t>
            </a:r>
            <a:r>
              <a:rPr lang="en-US" sz="20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| (</a:t>
            </a:r>
            <a:r>
              <a:rPr lang="en-US" sz="2000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infinitive</a:t>
            </a:r>
            <a:r>
              <a:rPr lang="en-US" sz="20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)</a:t>
            </a:r>
          </a:p>
          <a:p>
            <a:pPr>
              <a:spcBef>
                <a:spcPts val="1800"/>
              </a:spcBef>
            </a:pPr>
            <a:r>
              <a:rPr lang="en-US" sz="2000" b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J’aimerais</a:t>
            </a:r>
            <a:r>
              <a:rPr lang="en-US" sz="2000" b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bien</a:t>
            </a:r>
            <a:r>
              <a:rPr lang="en-US" sz="2000" b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que</a:t>
            </a:r>
            <a:r>
              <a:rPr lang="en-US" sz="2000" b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tu</a:t>
            </a:r>
            <a:r>
              <a:rPr lang="en-US" sz="20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sois</a:t>
            </a:r>
            <a:r>
              <a:rPr lang="en-US" sz="20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là</a:t>
            </a:r>
            <a:r>
              <a:rPr lang="en-US" sz="20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	</a:t>
            </a:r>
            <a:r>
              <a:rPr lang="en-US" sz="2000" b="1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I wish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you were here.</a:t>
            </a:r>
          </a:p>
          <a:p>
            <a:pPr>
              <a:spcBef>
                <a:spcPts val="1800"/>
              </a:spcBef>
            </a:pPr>
            <a:r>
              <a:rPr lang="en-US" sz="2000" b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J’aimerais</a:t>
            </a:r>
            <a:r>
              <a:rPr lang="en-US" sz="2000" b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bien</a:t>
            </a:r>
            <a:r>
              <a:rPr lang="en-US" sz="2000" b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pouvoir</a:t>
            </a:r>
            <a:r>
              <a:rPr lang="en-US" sz="20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acheter</a:t>
            </a:r>
            <a:r>
              <a:rPr lang="en-US" sz="20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cette</a:t>
            </a:r>
            <a:r>
              <a:rPr lang="en-US" sz="20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voiture</a:t>
            </a:r>
            <a:r>
              <a:rPr lang="en-US" sz="20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				</a:t>
            </a:r>
            <a:r>
              <a:rPr lang="en-US" sz="2000" b="1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I wish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I could buy this car.</a:t>
            </a:r>
          </a:p>
          <a:p>
            <a:pPr>
              <a:spcBef>
                <a:spcPts val="1800"/>
              </a:spcBef>
            </a:pPr>
            <a:r>
              <a:rPr lang="en-US" sz="2000" b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J’aimerais</a:t>
            </a:r>
            <a:r>
              <a:rPr lang="en-US" sz="2000" b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bien</a:t>
            </a:r>
            <a:r>
              <a:rPr lang="en-US" sz="2000" b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que</a:t>
            </a:r>
            <a:r>
              <a:rPr lang="en-US" sz="2000" b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tu</a:t>
            </a:r>
            <a:r>
              <a:rPr lang="en-US" sz="20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viennes</a:t>
            </a:r>
            <a:r>
              <a:rPr lang="en-US" sz="20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la </a:t>
            </a:r>
            <a:r>
              <a:rPr lang="en-US" sz="20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semaine</a:t>
            </a:r>
            <a:r>
              <a:rPr lang="en-US" sz="20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prochaine</a:t>
            </a:r>
            <a:r>
              <a:rPr lang="en-US" sz="20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     </a:t>
            </a:r>
            <a:r>
              <a:rPr lang="en-US" sz="2000" b="1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I wish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you would come next week.</a:t>
            </a:r>
          </a:p>
          <a:p>
            <a:pPr>
              <a:spcBef>
                <a:spcPts val="1800"/>
              </a:spcBef>
            </a:pPr>
            <a:r>
              <a:rPr lang="en-US" sz="2000" b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J’aimerais</a:t>
            </a:r>
            <a:r>
              <a:rPr lang="en-US" sz="2000" b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bien</a:t>
            </a:r>
            <a:r>
              <a:rPr lang="en-US" sz="2000" b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que</a:t>
            </a:r>
            <a:r>
              <a:rPr lang="en-US" sz="2000" b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tu</a:t>
            </a:r>
            <a:r>
              <a:rPr lang="en-US" sz="20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restes</a:t>
            </a:r>
            <a:r>
              <a:rPr lang="en-US" sz="20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		</a:t>
            </a:r>
            <a:r>
              <a:rPr lang="en-US" sz="2000" b="1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I wish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you would stay.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6089" y="1481585"/>
            <a:ext cx="4354646" cy="509856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I wish </a:t>
            </a:r>
            <a:r>
              <a:rPr lang="en-US" sz="20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+ </a:t>
            </a:r>
            <a:r>
              <a:rPr lang="en-US" sz="2000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subject</a:t>
            </a:r>
            <a:r>
              <a:rPr lang="en-US" sz="20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+ </a:t>
            </a:r>
            <a:r>
              <a:rPr lang="en-US" sz="2000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past perfect </a:t>
            </a:r>
            <a:r>
              <a:rPr lang="en-US" sz="20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= </a:t>
            </a:r>
            <a:r>
              <a:rPr lang="en-US" sz="2000" b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J’aurais</a:t>
            </a:r>
            <a:r>
              <a:rPr lang="en-US" sz="2000" b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bien</a:t>
            </a:r>
            <a:r>
              <a:rPr lang="en-US" sz="2000" b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aimé</a:t>
            </a:r>
            <a:r>
              <a:rPr lang="en-US" sz="2000" b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/ </a:t>
            </a:r>
            <a:r>
              <a:rPr lang="en-US" sz="2000" b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voulu</a:t>
            </a:r>
            <a:r>
              <a:rPr lang="en-US" sz="2000" b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| </a:t>
            </a:r>
            <a:r>
              <a:rPr lang="en-US" sz="20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que</a:t>
            </a:r>
            <a:r>
              <a:rPr lang="en-US" sz="20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+ </a:t>
            </a:r>
            <a:r>
              <a:rPr lang="en-US" sz="2000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subject</a:t>
            </a:r>
            <a:r>
              <a:rPr lang="en-US" sz="20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+ </a:t>
            </a:r>
            <a:r>
              <a:rPr lang="en-US" sz="2000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subjunctive</a:t>
            </a:r>
            <a:r>
              <a:rPr lang="en-US" sz="20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| (</a:t>
            </a:r>
            <a:r>
              <a:rPr lang="en-US" sz="2000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infinitive</a:t>
            </a:r>
            <a:r>
              <a:rPr lang="en-US" sz="20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en-US" sz="2000" b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J’aurais</a:t>
            </a:r>
            <a:r>
              <a:rPr lang="en-US" sz="2000" b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bien</a:t>
            </a:r>
            <a:r>
              <a:rPr lang="en-US" sz="2000" b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voulu</a:t>
            </a:r>
            <a:r>
              <a:rPr lang="en-US" sz="2000" b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te</a:t>
            </a:r>
            <a:r>
              <a:rPr lang="en-US" sz="20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rencontrer</a:t>
            </a:r>
            <a:r>
              <a:rPr lang="en-US" sz="20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il</a:t>
            </a:r>
            <a:r>
              <a:rPr lang="en-US" sz="20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y a dix ans.		</a:t>
            </a:r>
            <a:r>
              <a:rPr lang="en-US" sz="2000" b="1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I wish I had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met you ten years ago.</a:t>
            </a:r>
          </a:p>
          <a:p>
            <a:pPr>
              <a:spcBef>
                <a:spcPts val="1200"/>
              </a:spcBef>
            </a:pPr>
            <a:r>
              <a:rPr lang="en-US" sz="2000" b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J’aurais</a:t>
            </a:r>
            <a:r>
              <a:rPr lang="en-US" sz="2000" b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bien</a:t>
            </a:r>
            <a:r>
              <a:rPr lang="en-US" sz="2000" b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voulu</a:t>
            </a:r>
            <a:r>
              <a:rPr lang="en-US" sz="2000" b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qu’il</a:t>
            </a:r>
            <a:r>
              <a:rPr lang="en-US" sz="20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vienne</a:t>
            </a:r>
            <a:r>
              <a:rPr lang="en-US" sz="20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à</a:t>
            </a:r>
            <a:r>
              <a:rPr lang="en-US" sz="20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la soirée.	</a:t>
            </a:r>
            <a:r>
              <a:rPr lang="en-US" sz="2000" b="1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I wish he had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come to the party.</a:t>
            </a:r>
          </a:p>
          <a:p>
            <a:pPr>
              <a:spcBef>
                <a:spcPts val="1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Elle </a:t>
            </a:r>
            <a:r>
              <a:rPr lang="en-US" sz="2000" b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aurait</a:t>
            </a:r>
            <a:r>
              <a:rPr lang="en-US" sz="2000" b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bien</a:t>
            </a:r>
            <a:r>
              <a:rPr lang="en-US" sz="2000" b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voulu</a:t>
            </a:r>
            <a:r>
              <a:rPr lang="en-US" sz="2000" b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avoir</a:t>
            </a:r>
            <a:r>
              <a:rPr lang="en-US" sz="20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un enfant.	</a:t>
            </a:r>
            <a:r>
              <a:rPr lang="en-US" sz="2000" b="1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She wishes she had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had a child.</a:t>
            </a:r>
          </a:p>
          <a:p>
            <a:pPr>
              <a:spcBef>
                <a:spcPts val="1200"/>
              </a:spcBef>
            </a:pPr>
            <a:r>
              <a:rPr lang="en-US" sz="2000" b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Ils</a:t>
            </a:r>
            <a:r>
              <a:rPr lang="en-US" sz="2000" b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auraient</a:t>
            </a:r>
            <a:r>
              <a:rPr lang="en-US" sz="2000" b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bien</a:t>
            </a:r>
            <a:r>
              <a:rPr lang="en-US" sz="2000" b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voulu</a:t>
            </a:r>
            <a:r>
              <a:rPr lang="en-US" sz="2000" b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</a:t>
            </a:r>
            <a:r>
              <a:rPr lang="en-US" sz="20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tuer</a:t>
            </a:r>
            <a:r>
              <a:rPr lang="en-US" sz="20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	</a:t>
            </a:r>
            <a:r>
              <a:rPr lang="en-US" sz="2000" b="1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They wish they had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killed her.</a:t>
            </a:r>
          </a:p>
        </p:txBody>
      </p:sp>
    </p:spTree>
    <p:extLst>
      <p:ext uri="{BB962C8B-B14F-4D97-AF65-F5344CB8AC3E}">
        <p14:creationId xmlns:p14="http://schemas.microsoft.com/office/powerpoint/2010/main" val="1295226459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983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trente-cinq</a:t>
            </a:r>
            <a:r>
              <a:rPr lang="en-US" sz="2400" dirty="0">
                <a:latin typeface="Palatino"/>
                <a:cs typeface="Palatino"/>
              </a:rPr>
              <a:t>:  14/5 – 18/5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lundi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quatorze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mai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71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3386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trente-cinq</a:t>
            </a:r>
            <a:r>
              <a:rPr lang="en-US" sz="2400" dirty="0">
                <a:cs typeface="Palatino"/>
              </a:rPr>
              <a:t>:  14/5 – 18/5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 smtClean="0">
                <a:cs typeface="Palatino"/>
              </a:rPr>
              <a:t>mardi</a:t>
            </a:r>
            <a:r>
              <a:rPr lang="en-US" sz="2400" dirty="0" smtClean="0">
                <a:cs typeface="Palatino"/>
              </a:rPr>
              <a:t>, </a:t>
            </a:r>
            <a:r>
              <a:rPr lang="en-US" sz="2400" dirty="0">
                <a:cs typeface="Palatino"/>
              </a:rPr>
              <a:t>le </a:t>
            </a:r>
            <a:r>
              <a:rPr lang="en-US" sz="2400" dirty="0" err="1" smtClean="0">
                <a:cs typeface="Palatino"/>
              </a:rPr>
              <a:t>quinze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 smtClean="0">
                <a:cs typeface="Palatino"/>
              </a:rPr>
              <a:t>mai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199" y="1405994"/>
            <a:ext cx="4242229" cy="5121234"/>
          </a:xfrm>
        </p:spPr>
        <p:txBody>
          <a:bodyPr>
            <a:normAutofit fontScale="92500"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faire des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études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to study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faire la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connaissance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de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meet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faire un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tour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go for a ride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faire un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voyage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take a trip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fier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/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fière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proud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les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grandes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écoles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elite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	 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           universities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la guerre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war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illuminé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illuminated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11677" y="1405994"/>
            <a:ext cx="4195731" cy="5121234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b="1" i="1" dirty="0">
                <a:solidFill>
                  <a:srgbClr val="0000FF"/>
                </a:solidFill>
                <a:latin typeface="+mn-lt"/>
                <a:cs typeface="Palatino"/>
              </a:rPr>
              <a:t>Les mots du jour: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en plus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moreover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une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entreprise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une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firme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  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company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envers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towards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étonné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(e)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surprised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être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d'accord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to agree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exiger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require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façon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the way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4207955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04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trente-cinq</a:t>
            </a:r>
            <a:r>
              <a:rPr lang="en-US" sz="2400" dirty="0">
                <a:cs typeface="Palatino"/>
              </a:rPr>
              <a:t>:  14/5 – 18/5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mardi</a:t>
            </a:r>
            <a:r>
              <a:rPr lang="en-US" sz="2400" dirty="0">
                <a:cs typeface="Palatino"/>
              </a:rPr>
              <a:t>, le </a:t>
            </a:r>
            <a:r>
              <a:rPr lang="en-US" sz="2400" dirty="0" err="1">
                <a:cs typeface="Palatino"/>
              </a:rPr>
              <a:t>quinze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mai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257045" y="1511821"/>
            <a:ext cx="4233683" cy="5064602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indent="0" algn="ctr">
              <a:lnSpc>
                <a:spcPct val="110000"/>
              </a:lnSpc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Can’t</a:t>
            </a:r>
            <a:r>
              <a:rPr lang="en-US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+ verb = </a:t>
            </a:r>
            <a:r>
              <a:rPr lang="en-US" b="1" dirty="0" smtClean="0">
                <a:solidFill>
                  <a:srgbClr val="000000"/>
                </a:solidFill>
                <a:latin typeface="+mn-lt"/>
                <a:cs typeface="Palatino"/>
              </a:rPr>
              <a:t>ne pas arriver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  <a:cs typeface="Palatino"/>
              </a:rPr>
              <a:t>à</a:t>
            </a:r>
            <a:r>
              <a:rPr lang="en-US" b="1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+ </a:t>
            </a:r>
            <a:r>
              <a:rPr lang="en-US" i="1" dirty="0" smtClean="0">
                <a:solidFill>
                  <a:srgbClr val="000000"/>
                </a:solidFill>
                <a:latin typeface="+mn-lt"/>
                <a:cs typeface="Palatino"/>
              </a:rPr>
              <a:t>infinitive</a:t>
            </a:r>
          </a:p>
          <a:p>
            <a:pPr>
              <a:lnSpc>
                <a:spcPct val="110000"/>
              </a:lnSpc>
              <a:spcBef>
                <a:spcPts val="180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Je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  <a:cs typeface="Palatino"/>
              </a:rPr>
              <a:t>n’arrive</a:t>
            </a:r>
            <a:r>
              <a:rPr lang="en-US" b="1" dirty="0" smtClean="0">
                <a:solidFill>
                  <a:srgbClr val="000000"/>
                </a:solidFill>
                <a:latin typeface="+mn-lt"/>
                <a:cs typeface="Palatino"/>
              </a:rPr>
              <a:t> pas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  <a:cs typeface="Palatino"/>
              </a:rPr>
              <a:t>à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ouvrir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la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porte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.  =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I can’t open the door.</a:t>
            </a:r>
          </a:p>
          <a:p>
            <a:pPr>
              <a:lnSpc>
                <a:spcPct val="110000"/>
              </a:lnSpc>
              <a:spcBef>
                <a:spcPts val="180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Elle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  <a:cs typeface="Palatino"/>
              </a:rPr>
              <a:t>n’arrive</a:t>
            </a:r>
            <a:r>
              <a:rPr lang="en-US" b="1" dirty="0" smtClean="0">
                <a:solidFill>
                  <a:srgbClr val="000000"/>
                </a:solidFill>
                <a:latin typeface="+mn-lt"/>
                <a:cs typeface="Palatino"/>
              </a:rPr>
              <a:t> pas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  <a:cs typeface="Palatino"/>
              </a:rPr>
              <a:t>à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joindre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sa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mère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.  =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She can’t get a hold of her mother.</a:t>
            </a:r>
          </a:p>
          <a:p>
            <a:pPr>
              <a:lnSpc>
                <a:spcPct val="110000"/>
              </a:lnSpc>
              <a:spcBef>
                <a:spcPts val="18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Nous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cs typeface="Palatino"/>
              </a:rPr>
              <a:t>n’arrivons</a:t>
            </a:r>
            <a:r>
              <a:rPr lang="en-US" b="1" dirty="0" smtClean="0">
                <a:solidFill>
                  <a:schemeClr val="tx1"/>
                </a:solidFill>
                <a:latin typeface="+mn-lt"/>
                <a:cs typeface="Palatino"/>
              </a:rPr>
              <a:t> pas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cs typeface="Palatino"/>
              </a:rPr>
              <a:t>à</a:t>
            </a:r>
            <a:r>
              <a:rPr lang="en-US" b="1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finir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nos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devoirs.  =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We can’t manage to finish our homework.</a:t>
            </a:r>
            <a:endParaRPr lang="en-US" i="1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91" y="1511821"/>
            <a:ext cx="4233683" cy="506460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2200" b="1" dirty="0" err="1" smtClean="0">
                <a:solidFill>
                  <a:srgbClr val="000000"/>
                </a:solidFill>
                <a:latin typeface="+mn-lt"/>
                <a:cs typeface="Palatino"/>
              </a:rPr>
              <a:t>Vouloir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  <a:cs typeface="Palatino"/>
              </a:rPr>
              <a:t> dire 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=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to mean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Qu’est-ce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que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tu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  <a:cs typeface="Palatino"/>
              </a:rPr>
              <a:t>veux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  <a:cs typeface="Palatino"/>
              </a:rPr>
              <a:t> dire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?  =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What do you mean?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Je ne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comprends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pas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ce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que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tu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  <a:cs typeface="Palatino"/>
              </a:rPr>
              <a:t>veux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  <a:cs typeface="Palatino"/>
              </a:rPr>
              <a:t> dire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.  =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I don’t understand what you mean.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Ça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  <a:cs typeface="Palatino"/>
              </a:rPr>
              <a:t>ne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  <a:cs typeface="Palatino"/>
              </a:rPr>
              <a:t>veut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  <a:cs typeface="Palatino"/>
              </a:rPr>
              <a:t>rien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  <a:cs typeface="Palatino"/>
              </a:rPr>
              <a:t> dire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.  =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It doesn’t mean anything.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Qu’est-ce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que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ça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  <a:cs typeface="Palatino"/>
              </a:rPr>
              <a:t>veut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  <a:cs typeface="Palatino"/>
              </a:rPr>
              <a:t> dire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, «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claqué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» ?  =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What does “</a:t>
            </a:r>
            <a:r>
              <a:rPr lang="en-US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claqué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” mean?</a:t>
            </a:r>
            <a:endParaRPr lang="en-US" sz="2200" i="1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163676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0462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trente-cinq</a:t>
            </a:r>
            <a:r>
              <a:rPr lang="en-US" sz="2400" dirty="0">
                <a:latin typeface="Palatino"/>
                <a:cs typeface="Palatino"/>
              </a:rPr>
              <a:t>:  14/5 – 18/5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mardi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quinze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mai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550" y="0"/>
            <a:ext cx="8593838" cy="126983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</a:t>
            </a:r>
            <a:r>
              <a:rPr lang="en-US" sz="2400" b="1" dirty="0" err="1" smtClean="0">
                <a:latin typeface="Palatino Linotype"/>
                <a:cs typeface="Palatino Linotype"/>
              </a:rPr>
              <a:t>-quatre</a:t>
            </a:r>
            <a:r>
              <a:rPr lang="en-US" sz="2400" dirty="0" smtClean="0">
                <a:latin typeface="Palatino Linotype"/>
                <a:cs typeface="Palatino Linotype"/>
              </a:rPr>
              <a:t>:  7/5 </a:t>
            </a:r>
            <a:r>
              <a:rPr lang="en-US" sz="2400" dirty="0">
                <a:latin typeface="Palatino Linotype"/>
                <a:cs typeface="Palatino Linotype"/>
              </a:rPr>
              <a:t>– </a:t>
            </a:r>
            <a:r>
              <a:rPr lang="en-US" sz="2400" dirty="0" smtClean="0">
                <a:latin typeface="Palatino Linotype"/>
                <a:cs typeface="Palatino Linotype"/>
              </a:rPr>
              <a:t>11/</a:t>
            </a:r>
            <a:r>
              <a:rPr lang="en-US" sz="2400" dirty="0">
                <a:latin typeface="Palatino Linotype"/>
                <a:cs typeface="Palatino Linotype"/>
              </a:rPr>
              <a:t>5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 smtClean="0">
                <a:latin typeface="Palatino Linotype"/>
                <a:cs typeface="Palatino Linotype"/>
              </a:rPr>
              <a:t>lundi</a:t>
            </a:r>
            <a:r>
              <a:rPr lang="en-US" sz="2400" dirty="0" smtClean="0">
                <a:latin typeface="Palatino Linotype"/>
                <a:cs typeface="Palatino Linotype"/>
              </a:rPr>
              <a:t>, </a:t>
            </a:r>
            <a:r>
              <a:rPr lang="en-US" sz="2400" dirty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sept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mai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790040"/>
            <a:ext cx="4038600" cy="4696945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marguerite 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daisy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l’œillet (m)          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carnation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pâquerette    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white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daisy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pétale 	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petal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rose 		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rose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tige 		 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stem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vigne 		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vine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199"/>
            <a:ext cx="4041648" cy="4886787"/>
          </a:xfrm>
        </p:spPr>
        <p:txBody>
          <a:bodyPr/>
          <a:lstStyle/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</a:t>
            </a:r>
            <a:r>
              <a:rPr lang="en-US" b="1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es mots du jour:</a:t>
            </a: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bouquet 	 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bouquet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bouton 		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bud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l’épine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(f) 	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thorn</a:t>
            </a:r>
          </a:p>
          <a:p>
            <a:pPr>
              <a:spcBef>
                <a:spcPts val="1800"/>
              </a:spcBef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l’herbe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(f) 	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grass</a:t>
            </a: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jacinthe 	       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hyancinth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lilas 		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lilac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lys 		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lily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28281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922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trente-cinq</a:t>
            </a:r>
            <a:r>
              <a:rPr lang="en-US" sz="2400" dirty="0">
                <a:cs typeface="Palatino"/>
              </a:rPr>
              <a:t>:  14/5 – 18/5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 smtClean="0">
                <a:cs typeface="Palatino"/>
              </a:rPr>
              <a:t>mercredi</a:t>
            </a:r>
            <a:r>
              <a:rPr lang="en-US" sz="2400" dirty="0" smtClean="0">
                <a:cs typeface="Palatino"/>
              </a:rPr>
              <a:t>, </a:t>
            </a:r>
            <a:r>
              <a:rPr lang="en-US" sz="2400" dirty="0">
                <a:cs typeface="Palatino"/>
              </a:rPr>
              <a:t>le </a:t>
            </a:r>
            <a:r>
              <a:rPr lang="en-US" sz="2400" dirty="0" smtClean="0">
                <a:cs typeface="Palatino"/>
              </a:rPr>
              <a:t>seize </a:t>
            </a:r>
            <a:r>
              <a:rPr lang="en-US" sz="2400" dirty="0" err="1" smtClean="0">
                <a:cs typeface="Palatino"/>
              </a:rPr>
              <a:t>mai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407408" y="1481585"/>
            <a:ext cx="4500660" cy="5045643"/>
          </a:xfrm>
        </p:spPr>
        <p:txBody>
          <a:bodyPr/>
          <a:lstStyle/>
          <a:p>
            <a:pPr>
              <a:spcBef>
                <a:spcPts val="2000"/>
              </a:spcBef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le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meilleur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the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best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2000"/>
              </a:spcBef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moyen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way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2000"/>
              </a:spcBef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paix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peace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2000"/>
              </a:spcBef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par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conséquent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consequently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2000"/>
              </a:spcBef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parfois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sometimes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2000"/>
              </a:spcBef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partout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everywhere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2000"/>
              </a:spcBef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peindre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paint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2000"/>
              </a:spcBef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peut-être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maybe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94037" y="1481585"/>
            <a:ext cx="4213371" cy="5045643"/>
          </a:xfrm>
        </p:spPr>
        <p:txBody>
          <a:bodyPr>
            <a:normAutofit/>
          </a:bodyPr>
          <a:lstStyle/>
          <a:p>
            <a:pPr marL="0" indent="0">
              <a:spcBef>
                <a:spcPts val="1400"/>
              </a:spcBef>
              <a:spcAft>
                <a:spcPts val="1200"/>
              </a:spcAft>
              <a:buNone/>
            </a:pPr>
            <a:r>
              <a:rPr lang="en-US" b="1" i="1" dirty="0">
                <a:solidFill>
                  <a:srgbClr val="0000FF"/>
                </a:solidFill>
                <a:latin typeface="+mn-lt"/>
                <a:cs typeface="Palatino"/>
              </a:rPr>
              <a:t>Les mots du jour:</a:t>
            </a:r>
          </a:p>
          <a:p>
            <a:pPr>
              <a:spcBef>
                <a:spcPts val="1400"/>
              </a:spcBef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il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vaut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mieux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que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it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is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			better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that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400"/>
              </a:spcBef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interdit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(e)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prohibited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400"/>
              </a:spcBef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jeune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young person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400"/>
              </a:spcBef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longtemps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+mn-lt"/>
                <a:cs typeface="Palatino"/>
              </a:rPr>
              <a:t> 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long time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400"/>
              </a:spcBef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lorsque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when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400"/>
              </a:spcBef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maintenir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maintain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400"/>
              </a:spcBef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marcher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to work/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function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23962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3386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trente-cinq</a:t>
            </a:r>
            <a:r>
              <a:rPr lang="en-US" sz="2400" dirty="0">
                <a:cs typeface="Palatino"/>
              </a:rPr>
              <a:t>:  14/5 – 18/5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mercredi</a:t>
            </a:r>
            <a:r>
              <a:rPr lang="en-US" sz="2400" dirty="0">
                <a:cs typeface="Palatino"/>
              </a:rPr>
              <a:t>, le seize </a:t>
            </a:r>
            <a:r>
              <a:rPr lang="en-US" sz="2400" dirty="0" err="1">
                <a:cs typeface="Palatino"/>
              </a:rPr>
              <a:t>mai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347767" y="1481586"/>
            <a:ext cx="4097601" cy="50948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sz="2400" b="1" dirty="0" err="1" smtClean="0">
                <a:solidFill>
                  <a:schemeClr val="tx1"/>
                </a:solidFill>
                <a:latin typeface="+mn-lt"/>
                <a:cs typeface="Palatino"/>
              </a:rPr>
              <a:t>L’examen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  <a:cs typeface="Palatino"/>
              </a:rPr>
              <a:t>orale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  <a:cs typeface="Palatino"/>
              </a:rPr>
              <a:t>: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  <a:latin typeface="+mn-lt"/>
                <a:cs typeface="Palatino"/>
              </a:rPr>
              <a:t>Que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+mn-lt"/>
                <a:cs typeface="Palatino"/>
              </a:rPr>
              <a:t>feras-tu</a:t>
            </a:r>
            <a:r>
              <a:rPr lang="en-US" sz="2400" b="1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cs typeface="Palatino"/>
              </a:rPr>
              <a:t>cet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cs typeface="Palatino"/>
              </a:rPr>
              <a:t>été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cs typeface="Palatino"/>
              </a:rPr>
              <a:t> ?</a:t>
            </a:r>
            <a:endParaRPr lang="en-US" sz="2400" dirty="0">
              <a:solidFill>
                <a:schemeClr val="tx1"/>
              </a:solidFill>
              <a:latin typeface="+mn-lt"/>
              <a:cs typeface="Palatino"/>
            </a:endParaRP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  <a:latin typeface="+mn-lt"/>
                <a:cs typeface="Palatino"/>
              </a:rPr>
              <a:t>Que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+mn-lt"/>
                <a:cs typeface="Palatino"/>
              </a:rPr>
              <a:t>voudrais-tu</a:t>
            </a:r>
            <a:r>
              <a:rPr lang="en-US" sz="2400" b="1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Palatino"/>
              </a:rPr>
              <a:t>faire </a:t>
            </a:r>
            <a:r>
              <a:rPr lang="en-US" sz="2400" dirty="0" err="1">
                <a:solidFill>
                  <a:schemeClr val="tx1"/>
                </a:solidFill>
                <a:latin typeface="+mn-lt"/>
                <a:cs typeface="Palatino"/>
              </a:rPr>
              <a:t>comme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cs typeface="Palatino"/>
              </a:rPr>
              <a:t>métier ?</a:t>
            </a:r>
            <a:endParaRPr lang="en-US" sz="2400" dirty="0">
              <a:solidFill>
                <a:schemeClr val="tx1"/>
              </a:solidFill>
              <a:latin typeface="+mn-lt"/>
              <a:cs typeface="Palatino"/>
            </a:endParaRP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  <a:latin typeface="+mn-lt"/>
                <a:cs typeface="Palatino"/>
              </a:rPr>
              <a:t>Qu’est</a:t>
            </a:r>
            <a:r>
              <a:rPr lang="en-US" sz="2400" dirty="0" err="1">
                <a:solidFill>
                  <a:schemeClr val="tx1"/>
                </a:solidFill>
                <a:latin typeface="+mn-lt"/>
                <a:cs typeface="Palatino"/>
              </a:rPr>
              <a:t>-ce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cs typeface="Palatino"/>
              </a:rPr>
              <a:t>que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+mn-lt"/>
                <a:cs typeface="Palatino"/>
              </a:rPr>
              <a:t>tu</a:t>
            </a:r>
            <a:r>
              <a:rPr lang="en-US" sz="2400" b="1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+mn-lt"/>
                <a:cs typeface="Palatino"/>
              </a:rPr>
              <a:t>aimes</a:t>
            </a:r>
            <a:r>
              <a:rPr lang="en-US" sz="2400" b="1" dirty="0">
                <a:solidFill>
                  <a:schemeClr val="tx1"/>
                </a:solidFill>
                <a:latin typeface="+mn-lt"/>
                <a:cs typeface="Palatino"/>
              </a:rPr>
              <a:t> faire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Palatino"/>
              </a:rPr>
              <a:t> pour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cs typeface="Palatino"/>
              </a:rPr>
              <a:t>t’amuser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cs typeface="Palatino"/>
              </a:rPr>
              <a:t> ?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  <a:latin typeface="+mn-lt"/>
                <a:cs typeface="Palatino"/>
              </a:rPr>
              <a:t>Qu’est-ce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cs typeface="Palatino"/>
              </a:rPr>
              <a:t>que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+mn-lt"/>
                <a:cs typeface="Palatino"/>
              </a:rPr>
              <a:t>tu</a:t>
            </a:r>
            <a:r>
              <a:rPr lang="en-US" sz="2400" b="1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+mn-lt"/>
                <a:cs typeface="Palatino"/>
              </a:rPr>
              <a:t>aimais</a:t>
            </a:r>
            <a:r>
              <a:rPr lang="en-US" sz="2400" b="1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Palatino"/>
              </a:rPr>
              <a:t>le plus en </a:t>
            </a:r>
            <a:r>
              <a:rPr lang="en-US" sz="2400" dirty="0" err="1">
                <a:solidFill>
                  <a:schemeClr val="tx1"/>
                </a:solidFill>
                <a:latin typeface="+mn-lt"/>
                <a:cs typeface="Palatino"/>
              </a:rPr>
              <a:t>apprenant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Palatino"/>
              </a:rPr>
              <a:t> le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cs typeface="Palatino"/>
              </a:rPr>
              <a:t>français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cs typeface="Palatino"/>
              </a:rPr>
              <a:t> ?</a:t>
            </a:r>
            <a:endParaRPr lang="en-US" sz="2400" dirty="0">
              <a:solidFill>
                <a:schemeClr val="tx1"/>
              </a:solidFill>
              <a:latin typeface="+mn-lt"/>
              <a:cs typeface="Palatino"/>
            </a:endParaRP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  <a:latin typeface="+mn-lt"/>
                <a:cs typeface="Palatino"/>
              </a:rPr>
              <a:t>Où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  <a:cs typeface="Palatino"/>
              </a:rPr>
              <a:t>aimerais-tu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cs typeface="Palatino"/>
              </a:rPr>
              <a:t>voyager ?</a:t>
            </a:r>
            <a:endParaRPr lang="en-US" sz="2400" dirty="0">
              <a:solidFill>
                <a:schemeClr val="tx1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172" y="1481586"/>
            <a:ext cx="4173202" cy="5094837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1800"/>
              </a:spcBef>
              <a:buFont typeface="+mj-lt"/>
              <a:buAutoNum type="arabicPeriod" startAt="6"/>
            </a:pPr>
            <a:r>
              <a:rPr lang="en-US" sz="2400" dirty="0" err="1" smtClean="0">
                <a:solidFill>
                  <a:srgbClr val="000000"/>
                </a:solidFill>
                <a:latin typeface="+mn-lt"/>
                <a:cs typeface="Palatino"/>
              </a:rPr>
              <a:t>Qu’est-ce</a:t>
            </a: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+mn-lt"/>
                <a:cs typeface="Palatino"/>
              </a:rPr>
              <a:t>que</a:t>
            </a: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cs typeface="Palatino"/>
              </a:rPr>
              <a:t>tu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cs typeface="Palatino"/>
              </a:rPr>
              <a:t>étudieras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+mn-lt"/>
                <a:cs typeface="Palatino"/>
              </a:rPr>
              <a:t>l’année</a:t>
            </a: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+mn-lt"/>
                <a:cs typeface="Palatino"/>
              </a:rPr>
              <a:t>prochaine</a:t>
            </a: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 ?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 startAt="6"/>
            </a:pPr>
            <a:r>
              <a:rPr lang="en-US" sz="2400" dirty="0" err="1" smtClean="0">
                <a:solidFill>
                  <a:srgbClr val="000000"/>
                </a:solidFill>
                <a:latin typeface="+mn-lt"/>
                <a:cs typeface="Palatino"/>
              </a:rPr>
              <a:t>Que</a:t>
            </a: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cs typeface="Palatino"/>
              </a:rPr>
              <a:t>ferais-tu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avec un million de dollars ?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 startAt="6"/>
            </a:pPr>
            <a:r>
              <a:rPr lang="en-US" sz="2400" dirty="0" err="1" smtClean="0">
                <a:solidFill>
                  <a:srgbClr val="000000"/>
                </a:solidFill>
                <a:latin typeface="+mn-lt"/>
                <a:cs typeface="Palatino"/>
              </a:rPr>
              <a:t>Qu’est-ce</a:t>
            </a: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+mn-lt"/>
                <a:cs typeface="Palatino"/>
              </a:rPr>
              <a:t>qu’il</a:t>
            </a: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+mn-lt"/>
                <a:cs typeface="Palatino"/>
              </a:rPr>
              <a:t>faut</a:t>
            </a: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cs typeface="Palatino"/>
              </a:rPr>
              <a:t>que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cs typeface="Palatino"/>
              </a:rPr>
              <a:t>tu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cs typeface="Palatino"/>
              </a:rPr>
              <a:t>fasses</a:t>
            </a: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 chez </a:t>
            </a:r>
            <a:r>
              <a:rPr lang="en-US" sz="2400" dirty="0" err="1" smtClean="0">
                <a:solidFill>
                  <a:srgbClr val="000000"/>
                </a:solidFill>
                <a:latin typeface="+mn-lt"/>
                <a:cs typeface="Palatino"/>
              </a:rPr>
              <a:t>toi</a:t>
            </a: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+mn-lt"/>
                <a:cs typeface="Palatino"/>
              </a:rPr>
              <a:t>comme</a:t>
            </a: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+mn-lt"/>
                <a:cs typeface="Palatino"/>
              </a:rPr>
              <a:t>travaux</a:t>
            </a: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 du ménage </a:t>
            </a:r>
            <a:r>
              <a:rPr lang="en-US" sz="2400" i="1" dirty="0" smtClean="0">
                <a:solidFill>
                  <a:srgbClr val="0000FF"/>
                </a:solidFill>
                <a:latin typeface="+mn-lt"/>
                <a:cs typeface="Palatino"/>
              </a:rPr>
              <a:t>(household chores)</a:t>
            </a: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 ?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 startAt="6"/>
            </a:pPr>
            <a:r>
              <a:rPr lang="en-US" sz="2400" dirty="0" err="1" smtClean="0">
                <a:solidFill>
                  <a:srgbClr val="000000"/>
                </a:solidFill>
                <a:latin typeface="+mn-lt"/>
                <a:cs typeface="Palatino"/>
              </a:rPr>
              <a:t>Où</a:t>
            </a: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cs typeface="Palatino"/>
              </a:rPr>
              <a:t>habiteras-tu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+mn-lt"/>
                <a:cs typeface="Palatino"/>
              </a:rPr>
              <a:t>dans</a:t>
            </a: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 dix </a:t>
            </a:r>
            <a:r>
              <a:rPr lang="en-US" sz="2400" dirty="0" err="1" smtClean="0">
                <a:solidFill>
                  <a:srgbClr val="000000"/>
                </a:solidFill>
                <a:latin typeface="+mn-lt"/>
                <a:cs typeface="Palatino"/>
              </a:rPr>
              <a:t>ans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8440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983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trente-cinq</a:t>
            </a:r>
            <a:r>
              <a:rPr lang="en-US" sz="2400" dirty="0">
                <a:latin typeface="Palatino"/>
                <a:cs typeface="Palatino"/>
              </a:rPr>
              <a:t>:  14/5 – 18/5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mercredi</a:t>
            </a:r>
            <a:r>
              <a:rPr lang="en-US" sz="2400" dirty="0">
                <a:latin typeface="Palatino"/>
                <a:cs typeface="Palatino"/>
              </a:rPr>
              <a:t>, le seize </a:t>
            </a:r>
            <a:r>
              <a:rPr lang="en-US" sz="2400" dirty="0" err="1">
                <a:latin typeface="Palatino"/>
                <a:cs typeface="Palatino"/>
              </a:rPr>
              <a:t>mai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30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1874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trente-cinq</a:t>
            </a:r>
            <a:r>
              <a:rPr lang="en-US" sz="2400" dirty="0">
                <a:cs typeface="Palatino"/>
              </a:rPr>
              <a:t>:  14/5 – 18/5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 smtClean="0">
                <a:cs typeface="Palatino"/>
              </a:rPr>
              <a:t>jeudi</a:t>
            </a:r>
            <a:r>
              <a:rPr lang="en-US" sz="2400" dirty="0" smtClean="0">
                <a:cs typeface="Palatino"/>
              </a:rPr>
              <a:t>, </a:t>
            </a:r>
            <a:r>
              <a:rPr lang="en-US" sz="2400" dirty="0">
                <a:cs typeface="Palatino"/>
              </a:rPr>
              <a:t>le </a:t>
            </a:r>
            <a:r>
              <a:rPr lang="en-US" sz="2400" dirty="0" smtClean="0">
                <a:cs typeface="Palatino"/>
              </a:rPr>
              <a:t>dix-</a:t>
            </a:r>
            <a:r>
              <a:rPr lang="en-US" sz="2400" dirty="0" err="1" smtClean="0">
                <a:cs typeface="Palatino"/>
              </a:rPr>
              <a:t>sept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 smtClean="0">
                <a:cs typeface="Palatino"/>
              </a:rPr>
              <a:t>mai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798008" y="1436231"/>
            <a:ext cx="4110059" cy="5073355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réduit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(e)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reduced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rendre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un service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help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des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renseignements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 	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information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réunir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reunite, to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		   bring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together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rusé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crafty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, sly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se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débrouiller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manage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selon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according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to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s'ennuyer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be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bored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29317" y="1436231"/>
            <a:ext cx="4418883" cy="5073356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b="1" i="1" dirty="0">
                <a:solidFill>
                  <a:srgbClr val="0000FF"/>
                </a:solidFill>
                <a:latin typeface="+mn-lt"/>
                <a:cs typeface="Palatino"/>
              </a:rPr>
              <a:t>Les mots du jour:</a:t>
            </a:r>
          </a:p>
          <a:p>
            <a:pPr>
              <a:spcBef>
                <a:spcPts val="1800"/>
              </a:spcBef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pieux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/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pieuse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pious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/ religious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plaire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please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plusieurs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several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un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pourcentage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percentage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premièrement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firstly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propre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own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reconnaître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recognize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16076366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3969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trente-cinq</a:t>
            </a:r>
            <a:r>
              <a:rPr lang="en-US" sz="2400" dirty="0">
                <a:cs typeface="Palatino"/>
              </a:rPr>
              <a:t>:  14/5 – 18/5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jeudi</a:t>
            </a:r>
            <a:r>
              <a:rPr lang="en-US" sz="2400" dirty="0">
                <a:cs typeface="Palatino"/>
              </a:rPr>
              <a:t>, le dix-</a:t>
            </a:r>
            <a:r>
              <a:rPr lang="en-US" sz="2400" dirty="0" err="1">
                <a:cs typeface="Palatino"/>
              </a:rPr>
              <a:t>sept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mai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241925" y="1496703"/>
            <a:ext cx="4294164" cy="514019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spcBef>
                <a:spcPts val="1800"/>
              </a:spcBef>
              <a:buNone/>
            </a:pP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To mean something  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= 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  <a:cs typeface="Palatino"/>
              </a:rPr>
              <a:t>Penser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quelque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chose</a:t>
            </a:r>
          </a:p>
          <a:p>
            <a:pPr>
              <a:spcBef>
                <a:spcPts val="1800"/>
              </a:spcBef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Tu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le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  <a:cs typeface="Palatino"/>
              </a:rPr>
              <a:t>penses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?  =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Do you mean it?</a:t>
            </a:r>
          </a:p>
          <a:p>
            <a:pPr>
              <a:spcBef>
                <a:spcPts val="1800"/>
              </a:spcBef>
            </a:pP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Je 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  <a:cs typeface="Palatino"/>
              </a:rPr>
              <a:t>ne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  <a:cs typeface="Palatino"/>
              </a:rPr>
              <a:t>pensais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  <a:cs typeface="Palatino"/>
              </a:rPr>
              <a:t> pas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ce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que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j’ai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dit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.  =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I didn’t mean what I said.</a:t>
            </a:r>
          </a:p>
          <a:p>
            <a:pPr>
              <a:spcBef>
                <a:spcPts val="1800"/>
              </a:spcBef>
            </a:pP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Il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l’a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dit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comme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s’il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le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  <a:cs typeface="Palatino"/>
              </a:rPr>
              <a:t>pensait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.  =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He said it as if he meant it.</a:t>
            </a:r>
          </a:p>
          <a:p>
            <a:pPr>
              <a:spcBef>
                <a:spcPts val="1800"/>
              </a:spcBef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Tu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  <a:cs typeface="Palatino"/>
              </a:rPr>
              <a:t>ne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  <a:cs typeface="Palatino"/>
              </a:rPr>
              <a:t>penses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  <a:cs typeface="Palatino"/>
              </a:rPr>
              <a:t> pas 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un mot de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ce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que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tu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dis.  =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You don’t mean a word of it.</a:t>
            </a:r>
            <a:endParaRPr lang="en-US" sz="2200" i="1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053" y="1496703"/>
            <a:ext cx="4324404" cy="5140193"/>
          </a:xfrm>
        </p:spPr>
        <p:txBody>
          <a:bodyPr>
            <a:normAutofit fontScale="92500"/>
          </a:bodyPr>
          <a:lstStyle/>
          <a:p>
            <a:pPr marL="0" indent="0" algn="ctr">
              <a:spcBef>
                <a:spcPts val="1800"/>
              </a:spcBef>
              <a:buNone/>
            </a:pP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mean to do something 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=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cs typeface="Palatino"/>
              </a:rPr>
              <a:t>Vouloir</a:t>
            </a:r>
            <a:r>
              <a:rPr lang="en-US" b="1" dirty="0" smtClean="0">
                <a:solidFill>
                  <a:schemeClr val="tx1"/>
                </a:solidFill>
                <a:latin typeface="+mn-lt"/>
                <a:cs typeface="Palatino"/>
              </a:rPr>
              <a:t> faire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quelque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chose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Je </a:t>
            </a:r>
            <a:r>
              <a:rPr lang="en-US" b="1" dirty="0" smtClean="0">
                <a:solidFill>
                  <a:schemeClr val="tx1"/>
                </a:solidFill>
                <a:latin typeface="+mn-lt"/>
                <a:cs typeface="Palatino"/>
              </a:rPr>
              <a:t>ne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cs typeface="Palatino"/>
              </a:rPr>
              <a:t>voulais</a:t>
            </a:r>
            <a:r>
              <a:rPr lang="en-US" b="1" dirty="0" smtClean="0">
                <a:solidFill>
                  <a:schemeClr val="tx1"/>
                </a:solidFill>
                <a:latin typeface="+mn-lt"/>
                <a:cs typeface="Palatino"/>
              </a:rPr>
              <a:t> pas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te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+mn-lt"/>
                <a:cs typeface="Palatino"/>
              </a:rPr>
              <a:t>faire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de mal.  =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I didn’t mean to hurt you.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Je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cs typeface="Palatino"/>
              </a:rPr>
              <a:t>voulais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t’appeler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plus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tôt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mais</a:t>
            </a:r>
            <a:r>
              <a:rPr lang="mr-IN" dirty="0" smtClean="0">
                <a:solidFill>
                  <a:schemeClr val="tx1"/>
                </a:solidFill>
                <a:latin typeface="+mn-lt"/>
                <a:cs typeface="Palatino"/>
              </a:rPr>
              <a:t>…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 =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I meant to call you earlier but</a:t>
            </a:r>
            <a:r>
              <a:rPr lang="mr-IN" i="1" dirty="0" smtClean="0">
                <a:solidFill>
                  <a:srgbClr val="0000FF"/>
                </a:solidFill>
                <a:latin typeface="+mn-lt"/>
                <a:cs typeface="Palatino"/>
              </a:rPr>
              <a:t>…</a:t>
            </a:r>
            <a:endParaRPr lang="en-US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Je </a:t>
            </a:r>
            <a:r>
              <a:rPr lang="en-US" b="1" dirty="0" smtClean="0">
                <a:solidFill>
                  <a:schemeClr val="tx1"/>
                </a:solidFill>
                <a:latin typeface="+mn-lt"/>
                <a:cs typeface="Palatino"/>
              </a:rPr>
              <a:t>ne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cs typeface="Palatino"/>
              </a:rPr>
              <a:t>voulais</a:t>
            </a:r>
            <a:r>
              <a:rPr lang="en-US" b="1" dirty="0" smtClean="0">
                <a:solidFill>
                  <a:schemeClr val="tx1"/>
                </a:solidFill>
                <a:latin typeface="+mn-lt"/>
                <a:cs typeface="Palatino"/>
              </a:rPr>
              <a:t> pas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te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+mn-lt"/>
                <a:cs typeface="Palatino"/>
              </a:rPr>
              <a:t>faire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peur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.  =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I didn’t mean to scare you.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Elle </a:t>
            </a:r>
            <a:r>
              <a:rPr lang="en-US" b="1" dirty="0" smtClean="0">
                <a:solidFill>
                  <a:schemeClr val="tx1"/>
                </a:solidFill>
                <a:latin typeface="+mn-lt"/>
                <a:cs typeface="Palatino"/>
              </a:rPr>
              <a:t>ne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cs typeface="Palatino"/>
              </a:rPr>
              <a:t>voulait</a:t>
            </a:r>
            <a:r>
              <a:rPr lang="en-US" b="1" dirty="0" smtClean="0">
                <a:solidFill>
                  <a:schemeClr val="tx1"/>
                </a:solidFill>
                <a:latin typeface="+mn-lt"/>
                <a:cs typeface="Palatino"/>
              </a:rPr>
              <a:t> pas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t’insulter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.  =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She didn’t mean to insult you.</a:t>
            </a:r>
            <a:endParaRPr lang="en-US" i="1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13199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524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trente-cinq</a:t>
            </a:r>
            <a:r>
              <a:rPr lang="en-US" sz="2400" dirty="0">
                <a:latin typeface="Palatino"/>
                <a:cs typeface="Palatino"/>
              </a:rPr>
              <a:t>:  14/5 – 18/5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jeudi</a:t>
            </a:r>
            <a:r>
              <a:rPr lang="en-US" sz="2400" dirty="0">
                <a:latin typeface="Palatino"/>
                <a:cs typeface="Palatino"/>
              </a:rPr>
              <a:t>, 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mai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00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723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trente-cinq</a:t>
            </a:r>
            <a:r>
              <a:rPr lang="en-US" sz="2400" dirty="0">
                <a:cs typeface="Palatino"/>
              </a:rPr>
              <a:t>:  14/5 – 18/5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 smtClean="0">
                <a:cs typeface="Palatino"/>
              </a:rPr>
              <a:t>vendredi</a:t>
            </a:r>
            <a:r>
              <a:rPr lang="en-US" sz="2400" dirty="0" smtClean="0">
                <a:cs typeface="Palatino"/>
              </a:rPr>
              <a:t>, </a:t>
            </a:r>
            <a:r>
              <a:rPr lang="en-US" sz="2400" dirty="0">
                <a:cs typeface="Palatino"/>
              </a:rPr>
              <a:t>le dix</a:t>
            </a:r>
            <a:r>
              <a:rPr lang="en-US" sz="2400" dirty="0" smtClean="0">
                <a:cs typeface="Palatino"/>
              </a:rPr>
              <a:t>-</a:t>
            </a:r>
            <a:r>
              <a:rPr lang="en-US" sz="2400" dirty="0" err="1" smtClean="0">
                <a:cs typeface="Palatino"/>
              </a:rPr>
              <a:t>huit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 smtClean="0">
                <a:cs typeface="Palatino"/>
              </a:rPr>
              <a:t>mai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206949" cy="505181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500"/>
              </a:spcAft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situé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located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500"/>
              </a:spcAft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le SMIC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minimum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wage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500"/>
              </a:spcAft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s'occuper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de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take care of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500"/>
              </a:spcAft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sonner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ring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500"/>
              </a:spcAft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souhaiter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wish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500"/>
              </a:spcAft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souvent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often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500"/>
              </a:spcAft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suffisamment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enough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500"/>
              </a:spcAft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surprendre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surprise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29317" y="1600200"/>
            <a:ext cx="4178091" cy="5051814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b="1" i="1" dirty="0" smtClean="0">
                <a:solidFill>
                  <a:srgbClr val="0000FF"/>
                </a:solidFill>
                <a:latin typeface="+mn-lt"/>
                <a:cs typeface="Palatino"/>
              </a:rPr>
              <a:t>Les mots du jour: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se 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passer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happen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se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plaindre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complain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se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rendre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compte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to realize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se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servir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de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to use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se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souvenir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remember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se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tromper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(de)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be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		    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          mistaken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se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trouver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be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located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61845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81149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trente-cinq</a:t>
            </a:r>
            <a:r>
              <a:rPr lang="en-US" sz="2400" dirty="0">
                <a:cs typeface="Palatino"/>
              </a:rPr>
              <a:t>:  14/5 – 18/5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vendredi</a:t>
            </a:r>
            <a:r>
              <a:rPr lang="en-US" sz="2400" dirty="0">
                <a:cs typeface="Palatino"/>
              </a:rPr>
              <a:t>, le dix-</a:t>
            </a:r>
            <a:r>
              <a:rPr lang="en-US" sz="2400" dirty="0" err="1">
                <a:cs typeface="Palatino"/>
              </a:rPr>
              <a:t>huit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mai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016395" y="1076111"/>
            <a:ext cx="5874034" cy="54864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Je </a:t>
            </a:r>
            <a:r>
              <a:rPr lang="en-US" sz="2200" dirty="0" err="1" smtClean="0">
                <a:solidFill>
                  <a:srgbClr val="0000FF"/>
                </a:solidFill>
                <a:latin typeface="+mn-lt"/>
                <a:cs typeface="Palatino"/>
              </a:rPr>
              <a:t>m’appelle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Mary Smith. 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J’ai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dix-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sept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+mn-lt"/>
                <a:cs typeface="Palatino"/>
              </a:rPr>
              <a:t>ans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, et je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suis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+mn-lt"/>
                <a:cs typeface="Palatino"/>
              </a:rPr>
              <a:t>américaine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.  </a:t>
            </a:r>
            <a:r>
              <a:rPr lang="en-US" sz="2200" dirty="0" err="1" smtClean="0">
                <a:solidFill>
                  <a:srgbClr val="0000FF"/>
                </a:solidFill>
                <a:latin typeface="+mn-lt"/>
                <a:cs typeface="Palatino"/>
              </a:rPr>
              <a:t>J’habite</a:t>
            </a:r>
            <a:r>
              <a:rPr lang="en-US" sz="2200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dans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une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maison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en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Californie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avec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mes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parents et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mes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trois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frères.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J’aime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+mn-lt"/>
                <a:cs typeface="Palatino"/>
              </a:rPr>
              <a:t>étudier</a:t>
            </a:r>
            <a:r>
              <a:rPr lang="en-US" sz="2200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le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français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,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l’anglais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,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l’histoire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, et les beaux-arts.  Je </a:t>
            </a:r>
            <a:r>
              <a:rPr lang="en-US" sz="2200" dirty="0" err="1" smtClean="0">
                <a:solidFill>
                  <a:srgbClr val="0000FF"/>
                </a:solidFill>
                <a:latin typeface="+mn-lt"/>
                <a:cs typeface="Palatino"/>
              </a:rPr>
              <a:t>fais</a:t>
            </a:r>
            <a:r>
              <a:rPr lang="en-US" sz="2200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du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vélo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et du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patin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à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glace.  Je </a:t>
            </a:r>
            <a:r>
              <a:rPr lang="en-US" sz="2200" dirty="0" err="1" smtClean="0">
                <a:solidFill>
                  <a:srgbClr val="0000FF"/>
                </a:solidFill>
                <a:latin typeface="+mn-lt"/>
                <a:cs typeface="Palatino"/>
              </a:rPr>
              <a:t>joue</a:t>
            </a:r>
            <a:r>
              <a:rPr lang="en-US" sz="2200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du saxophone et je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chante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dans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un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chœur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200" dirty="0" err="1" smtClean="0">
                <a:solidFill>
                  <a:srgbClr val="0000FF"/>
                </a:solidFill>
                <a:latin typeface="+mn-lt"/>
                <a:cs typeface="Palatino"/>
              </a:rPr>
              <a:t>J’aimerais</a:t>
            </a:r>
            <a:r>
              <a:rPr lang="en-US" sz="2200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passer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une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année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en France,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surtout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à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Paris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ou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en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Normandie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.  Je </a:t>
            </a:r>
            <a:r>
              <a:rPr lang="en-US" sz="2200" dirty="0" err="1" smtClean="0">
                <a:solidFill>
                  <a:srgbClr val="0000FF"/>
                </a:solidFill>
                <a:latin typeface="+mn-lt"/>
                <a:cs typeface="Palatino"/>
              </a:rPr>
              <a:t>voudrais</a:t>
            </a:r>
            <a:r>
              <a:rPr lang="en-US" sz="2200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+mn-lt"/>
                <a:cs typeface="Palatino"/>
              </a:rPr>
              <a:t>visiter</a:t>
            </a:r>
            <a:r>
              <a:rPr lang="en-US" sz="2200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les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musées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et les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locaux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historiques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dans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ces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régions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.  </a:t>
            </a:r>
            <a:r>
              <a:rPr lang="en-US" sz="2200" dirty="0" err="1" smtClean="0">
                <a:solidFill>
                  <a:srgbClr val="0000FF"/>
                </a:solidFill>
                <a:latin typeface="+mn-lt"/>
                <a:cs typeface="Palatino"/>
              </a:rPr>
              <a:t>J’ai</a:t>
            </a:r>
            <a:r>
              <a:rPr lang="en-US" sz="2200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beaucoup </a:t>
            </a:r>
            <a:r>
              <a:rPr lang="en-US" sz="2200" dirty="0" err="1" smtClean="0">
                <a:solidFill>
                  <a:srgbClr val="0000FF"/>
                </a:solidFill>
                <a:latin typeface="+mn-lt"/>
                <a:cs typeface="Palatino"/>
              </a:rPr>
              <a:t>lu</a:t>
            </a:r>
            <a:r>
              <a:rPr lang="en-US" sz="2200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à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ces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sujets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, et </a:t>
            </a:r>
            <a:r>
              <a:rPr lang="en-US" sz="2200" dirty="0" err="1" smtClean="0">
                <a:solidFill>
                  <a:srgbClr val="0000FF"/>
                </a:solidFill>
                <a:latin typeface="+mn-lt"/>
                <a:cs typeface="Palatino"/>
              </a:rPr>
              <a:t>ce</a:t>
            </a:r>
            <a:r>
              <a:rPr lang="en-US" sz="2200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+mn-lt"/>
                <a:cs typeface="Palatino"/>
              </a:rPr>
              <a:t>serait</a:t>
            </a:r>
            <a:r>
              <a:rPr lang="en-US" sz="2200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très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interessant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de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voir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les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bâtiments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et les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œuvres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d’art en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personne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moi-même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.</a:t>
            </a:r>
            <a:endParaRPr lang="en-US" sz="2200" dirty="0">
              <a:solidFill>
                <a:srgbClr val="000000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11678" y="1076111"/>
            <a:ext cx="2804717" cy="5486399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2200" i="1" dirty="0" err="1" smtClean="0">
                <a:solidFill>
                  <a:schemeClr val="tx1"/>
                </a:solidFill>
                <a:latin typeface="+mn-lt"/>
                <a:cs typeface="Palatino"/>
              </a:rPr>
              <a:t>Décrivez</a:t>
            </a:r>
            <a:r>
              <a:rPr lang="en-US" sz="2200" i="1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i="1" dirty="0" err="1" smtClean="0">
                <a:solidFill>
                  <a:schemeClr val="tx1"/>
                </a:solidFill>
                <a:latin typeface="+mn-lt"/>
                <a:cs typeface="Palatino"/>
              </a:rPr>
              <a:t>vous-même</a:t>
            </a:r>
            <a:r>
              <a:rPr lang="en-US" sz="2200" i="1" dirty="0" smtClean="0">
                <a:solidFill>
                  <a:schemeClr val="tx1"/>
                </a:solidFill>
                <a:latin typeface="+mn-lt"/>
                <a:cs typeface="Palatino"/>
              </a:rPr>
              <a:t> (nom, </a:t>
            </a:r>
            <a:r>
              <a:rPr lang="en-US" sz="2200" i="1" dirty="0" err="1" smtClean="0">
                <a:solidFill>
                  <a:schemeClr val="tx1"/>
                </a:solidFill>
                <a:latin typeface="+mn-lt"/>
                <a:cs typeface="Palatino"/>
              </a:rPr>
              <a:t>âge</a:t>
            </a:r>
            <a:r>
              <a:rPr lang="en-US" sz="2200" i="1" dirty="0" smtClean="0">
                <a:solidFill>
                  <a:schemeClr val="tx1"/>
                </a:solidFill>
                <a:latin typeface="+mn-lt"/>
                <a:cs typeface="Palatino"/>
              </a:rPr>
              <a:t>, </a:t>
            </a:r>
            <a:r>
              <a:rPr lang="en-US" sz="2200" i="1" dirty="0" err="1" smtClean="0">
                <a:solidFill>
                  <a:schemeClr val="tx1"/>
                </a:solidFill>
                <a:latin typeface="+mn-lt"/>
                <a:cs typeface="Palatino"/>
              </a:rPr>
              <a:t>ville</a:t>
            </a:r>
            <a:r>
              <a:rPr lang="en-US" sz="2200" i="1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i="1" dirty="0" err="1" smtClean="0">
                <a:solidFill>
                  <a:schemeClr val="tx1"/>
                </a:solidFill>
                <a:latin typeface="+mn-lt"/>
                <a:cs typeface="Palatino"/>
              </a:rPr>
              <a:t>d’origine</a:t>
            </a:r>
            <a:r>
              <a:rPr lang="en-US" sz="2200" i="1" dirty="0" smtClean="0">
                <a:solidFill>
                  <a:schemeClr val="tx1"/>
                </a:solidFill>
                <a:latin typeface="+mn-lt"/>
                <a:cs typeface="Palatino"/>
              </a:rPr>
              <a:t>, </a:t>
            </a:r>
            <a:r>
              <a:rPr lang="en-US" sz="2200" i="1" dirty="0" err="1" smtClean="0">
                <a:solidFill>
                  <a:schemeClr val="tx1"/>
                </a:solidFill>
                <a:latin typeface="+mn-lt"/>
                <a:cs typeface="Palatino"/>
              </a:rPr>
              <a:t>famille</a:t>
            </a:r>
            <a:r>
              <a:rPr lang="en-US" sz="2200" i="1" dirty="0" smtClean="0">
                <a:solidFill>
                  <a:schemeClr val="tx1"/>
                </a:solidFill>
                <a:latin typeface="+mn-lt"/>
                <a:cs typeface="Palatino"/>
              </a:rPr>
              <a:t>)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2200" i="1" dirty="0" err="1" smtClean="0">
                <a:solidFill>
                  <a:schemeClr val="tx1"/>
                </a:solidFill>
                <a:latin typeface="+mn-lt"/>
                <a:cs typeface="Palatino"/>
              </a:rPr>
              <a:t>Discutez</a:t>
            </a:r>
            <a:r>
              <a:rPr lang="en-US" sz="2200" i="1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i="1" dirty="0" err="1" smtClean="0">
                <a:solidFill>
                  <a:schemeClr val="tx1"/>
                </a:solidFill>
                <a:latin typeface="+mn-lt"/>
                <a:cs typeface="Palatino"/>
              </a:rPr>
              <a:t>vos</a:t>
            </a:r>
            <a:r>
              <a:rPr lang="en-US" sz="2200" i="1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i="1" dirty="0" err="1" smtClean="0">
                <a:solidFill>
                  <a:schemeClr val="tx1"/>
                </a:solidFill>
                <a:latin typeface="+mn-lt"/>
                <a:cs typeface="Palatino"/>
              </a:rPr>
              <a:t>interêts</a:t>
            </a:r>
            <a:r>
              <a:rPr lang="en-US" sz="2200" i="1" dirty="0" smtClean="0">
                <a:solidFill>
                  <a:schemeClr val="tx1"/>
                </a:solidFill>
                <a:latin typeface="+mn-lt"/>
                <a:cs typeface="Palatino"/>
              </a:rPr>
              <a:t> (</a:t>
            </a:r>
            <a:r>
              <a:rPr lang="en-US" sz="2200" i="1" dirty="0" err="1" smtClean="0">
                <a:solidFill>
                  <a:schemeClr val="tx1"/>
                </a:solidFill>
                <a:latin typeface="+mn-lt"/>
                <a:cs typeface="Palatino"/>
              </a:rPr>
              <a:t>vos</a:t>
            </a:r>
            <a:r>
              <a:rPr lang="en-US" sz="2200" i="1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i="1" dirty="0" err="1" smtClean="0">
                <a:solidFill>
                  <a:schemeClr val="tx1"/>
                </a:solidFill>
                <a:latin typeface="+mn-lt"/>
                <a:cs typeface="Palatino"/>
              </a:rPr>
              <a:t>études</a:t>
            </a:r>
            <a:r>
              <a:rPr lang="en-US" sz="2200" i="1" dirty="0" smtClean="0">
                <a:solidFill>
                  <a:schemeClr val="tx1"/>
                </a:solidFill>
                <a:latin typeface="+mn-lt"/>
                <a:cs typeface="Palatino"/>
              </a:rPr>
              <a:t>, les sports, les </a:t>
            </a:r>
            <a:r>
              <a:rPr lang="en-US" sz="2200" i="1" dirty="0" err="1" smtClean="0">
                <a:solidFill>
                  <a:schemeClr val="tx1"/>
                </a:solidFill>
                <a:latin typeface="+mn-lt"/>
                <a:cs typeface="Palatino"/>
              </a:rPr>
              <a:t>passe</a:t>
            </a:r>
            <a:r>
              <a:rPr lang="en-US" sz="2200" i="1" dirty="0" smtClean="0">
                <a:solidFill>
                  <a:schemeClr val="tx1"/>
                </a:solidFill>
                <a:latin typeface="+mn-lt"/>
                <a:cs typeface="Palatino"/>
              </a:rPr>
              <a:t>-temps)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2200" i="1" dirty="0" err="1" smtClean="0">
                <a:solidFill>
                  <a:schemeClr val="tx1"/>
                </a:solidFill>
                <a:latin typeface="+mn-lt"/>
                <a:cs typeface="Palatino"/>
              </a:rPr>
              <a:t>Décrivez</a:t>
            </a:r>
            <a:r>
              <a:rPr lang="en-US" sz="2200" i="1" dirty="0" smtClean="0">
                <a:solidFill>
                  <a:schemeClr val="tx1"/>
                </a:solidFill>
                <a:latin typeface="+mn-lt"/>
                <a:cs typeface="Palatino"/>
              </a:rPr>
              <a:t> le pays francophone (</a:t>
            </a:r>
            <a:r>
              <a:rPr lang="en-US" sz="2200" i="1" dirty="0" err="1" smtClean="0">
                <a:solidFill>
                  <a:schemeClr val="tx1"/>
                </a:solidFill>
                <a:latin typeface="+mn-lt"/>
                <a:cs typeface="Palatino"/>
              </a:rPr>
              <a:t>ou</a:t>
            </a:r>
            <a:r>
              <a:rPr lang="en-US" sz="2200" i="1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i="1" dirty="0" err="1" smtClean="0">
                <a:solidFill>
                  <a:schemeClr val="tx1"/>
                </a:solidFill>
                <a:latin typeface="+mn-lt"/>
                <a:cs typeface="Palatino"/>
              </a:rPr>
              <a:t>région</a:t>
            </a:r>
            <a:r>
              <a:rPr lang="en-US" sz="2200" i="1" dirty="0" smtClean="0">
                <a:solidFill>
                  <a:schemeClr val="tx1"/>
                </a:solidFill>
                <a:latin typeface="+mn-lt"/>
                <a:cs typeface="Palatino"/>
              </a:rPr>
              <a:t> francophone) </a:t>
            </a:r>
            <a:r>
              <a:rPr lang="en-US" sz="2200" i="1" dirty="0" err="1" smtClean="0">
                <a:solidFill>
                  <a:schemeClr val="tx1"/>
                </a:solidFill>
                <a:latin typeface="+mn-lt"/>
                <a:cs typeface="Palatino"/>
              </a:rPr>
              <a:t>où</a:t>
            </a:r>
            <a:r>
              <a:rPr lang="en-US" sz="2200" i="1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i="1" dirty="0" err="1" smtClean="0">
                <a:solidFill>
                  <a:schemeClr val="tx1"/>
                </a:solidFill>
                <a:latin typeface="+mn-lt"/>
                <a:cs typeface="Palatino"/>
              </a:rPr>
              <a:t>vous</a:t>
            </a:r>
            <a:r>
              <a:rPr lang="en-US" sz="2200" i="1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i="1" dirty="0" err="1" smtClean="0">
                <a:solidFill>
                  <a:schemeClr val="tx1"/>
                </a:solidFill>
                <a:latin typeface="+mn-lt"/>
                <a:cs typeface="Palatino"/>
              </a:rPr>
              <a:t>voudriez</a:t>
            </a:r>
            <a:r>
              <a:rPr lang="en-US" sz="2200" i="1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i="1" dirty="0" err="1" smtClean="0">
                <a:solidFill>
                  <a:schemeClr val="tx1"/>
                </a:solidFill>
                <a:latin typeface="+mn-lt"/>
                <a:cs typeface="Palatino"/>
              </a:rPr>
              <a:t>habiter</a:t>
            </a:r>
            <a:r>
              <a:rPr lang="en-US" sz="2200" i="1" dirty="0" smtClean="0">
                <a:solidFill>
                  <a:schemeClr val="tx1"/>
                </a:solidFill>
                <a:latin typeface="+mn-lt"/>
                <a:cs typeface="Palatino"/>
              </a:rPr>
              <a:t> et </a:t>
            </a:r>
            <a:r>
              <a:rPr lang="en-US" sz="2200" i="1" dirty="0" err="1" smtClean="0">
                <a:solidFill>
                  <a:schemeClr val="tx1"/>
                </a:solidFill>
                <a:latin typeface="+mn-lt"/>
                <a:cs typeface="Palatino"/>
              </a:rPr>
              <a:t>pourquoi</a:t>
            </a:r>
            <a:r>
              <a:rPr lang="en-US" sz="2200" i="1" dirty="0" smtClean="0">
                <a:solidFill>
                  <a:schemeClr val="tx1"/>
                </a:solidFill>
                <a:latin typeface="+mn-lt"/>
                <a:cs typeface="Palatino"/>
              </a:rPr>
              <a:t>.</a:t>
            </a:r>
            <a:endParaRPr lang="en-US" sz="2200" i="1" dirty="0">
              <a:solidFill>
                <a:schemeClr val="tx1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3517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3941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trente-cinq</a:t>
            </a:r>
            <a:r>
              <a:rPr lang="en-US" sz="2400" dirty="0">
                <a:latin typeface="Palatino"/>
                <a:cs typeface="Palatino"/>
              </a:rPr>
              <a:t>:  14/5 – 18/5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vendredi</a:t>
            </a:r>
            <a:r>
              <a:rPr lang="en-US" sz="2400" dirty="0">
                <a:latin typeface="Palatino"/>
                <a:cs typeface="Palatino"/>
              </a:rPr>
              <a:t>, 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mai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4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2202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</a:t>
            </a:r>
            <a:r>
              <a:rPr lang="en-US" sz="2400" b="1" dirty="0" smtClean="0">
                <a:latin typeface="Palatino Linotype"/>
                <a:cs typeface="Palatino Linotype"/>
              </a:rPr>
              <a:t>-six</a:t>
            </a:r>
            <a:r>
              <a:rPr lang="en-US" sz="2400" dirty="0" smtClean="0">
                <a:latin typeface="Palatino Linotype"/>
                <a:cs typeface="Palatino Linotype"/>
              </a:rPr>
              <a:t>:  21/</a:t>
            </a:r>
            <a:r>
              <a:rPr lang="en-US" sz="2400" dirty="0">
                <a:latin typeface="Palatino Linotype"/>
                <a:cs typeface="Palatino Linotype"/>
              </a:rPr>
              <a:t>5 – </a:t>
            </a:r>
            <a:r>
              <a:rPr lang="en-US" sz="2400" dirty="0" smtClean="0">
                <a:latin typeface="Palatino Linotype"/>
                <a:cs typeface="Palatino Linotype"/>
              </a:rPr>
              <a:t>25/</a:t>
            </a:r>
            <a:r>
              <a:rPr lang="en-US" sz="2400" dirty="0">
                <a:latin typeface="Palatino Linotype"/>
                <a:cs typeface="Palatino Linotype"/>
              </a:rPr>
              <a:t>5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 smtClean="0">
                <a:latin typeface="Palatino Linotype"/>
                <a:cs typeface="Palatino Linotype"/>
              </a:rPr>
              <a:t>lundi</a:t>
            </a:r>
            <a:r>
              <a:rPr lang="en-US" sz="2400" dirty="0" smtClean="0">
                <a:latin typeface="Palatino Linotype"/>
                <a:cs typeface="Palatino Linotype"/>
              </a:rPr>
              <a:t>, </a:t>
            </a:r>
            <a:r>
              <a:rPr lang="en-US" sz="2400" dirty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vingt</a:t>
            </a:r>
            <a:r>
              <a:rPr lang="en-US" sz="2400" dirty="0" smtClean="0">
                <a:latin typeface="Palatino Linotype"/>
                <a:cs typeface="Palatino Linotype"/>
              </a:rPr>
              <a:t>-et-un </a:t>
            </a:r>
            <a:r>
              <a:rPr lang="en-US" sz="2400" dirty="0" err="1" smtClean="0">
                <a:latin typeface="Palatino Linotype"/>
                <a:cs typeface="Palatino Linotype"/>
              </a:rPr>
              <a:t>mai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59868" cy="4891746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utile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useful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valable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valid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valoir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mieux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be better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d'abord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first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of all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affronter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face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agréer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accept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ambitieux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/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ambitieuse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	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ambitious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améliorer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improve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94037" y="1600200"/>
            <a:ext cx="4213371" cy="4891746"/>
          </a:xfrm>
        </p:spPr>
        <p:txBody>
          <a:bodyPr/>
          <a:lstStyle/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jour:</a:t>
            </a:r>
          </a:p>
          <a:p>
            <a:pPr>
              <a:spcBef>
                <a:spcPts val="1800"/>
              </a:spcBef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survivre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survive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tarif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rate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tellement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so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much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tomber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fall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toujours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always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traiter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treat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tuer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kill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70516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765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trente-quatre</a:t>
            </a:r>
            <a:r>
              <a:rPr lang="en-US" sz="2400" dirty="0">
                <a:latin typeface="Palatino"/>
                <a:cs typeface="Palatino"/>
              </a:rPr>
              <a:t>:  7/5 – 11/5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lundi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mai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17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0462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b="1" dirty="0">
                <a:latin typeface="Palatino"/>
                <a:cs typeface="Palatino"/>
              </a:rPr>
              <a:t>-six</a:t>
            </a:r>
            <a:r>
              <a:rPr lang="en-US" sz="2400" dirty="0">
                <a:latin typeface="Palatino"/>
                <a:cs typeface="Palatino"/>
              </a:rPr>
              <a:t>:  21/5 – 25/5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lundi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vingt</a:t>
            </a:r>
            <a:r>
              <a:rPr lang="en-US" sz="2400" dirty="0">
                <a:latin typeface="Palatino"/>
                <a:cs typeface="Palatino"/>
              </a:rPr>
              <a:t>-et-un </a:t>
            </a:r>
            <a:r>
              <a:rPr lang="en-US" sz="2400" dirty="0" err="1">
                <a:latin typeface="Palatino"/>
                <a:cs typeface="Palatino"/>
              </a:rPr>
              <a:t>mai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72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3941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b="1" dirty="0">
                <a:latin typeface="Palatino"/>
                <a:cs typeface="Palatino"/>
              </a:rPr>
              <a:t>-six</a:t>
            </a:r>
            <a:r>
              <a:rPr lang="en-US" sz="2400" dirty="0">
                <a:latin typeface="Palatino"/>
                <a:cs typeface="Palatino"/>
              </a:rPr>
              <a:t>:  21/5 – 25/5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mardi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vingt-deux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mai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Les mots du jour: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038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983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b="1" dirty="0">
                <a:latin typeface="Palatino"/>
                <a:cs typeface="Palatino"/>
              </a:rPr>
              <a:t>-six</a:t>
            </a:r>
            <a:r>
              <a:rPr lang="en-US" sz="2400" dirty="0">
                <a:latin typeface="Palatino"/>
                <a:cs typeface="Palatino"/>
              </a:rPr>
              <a:t>:  15/5 – 19/5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mercredi</a:t>
            </a:r>
            <a:r>
              <a:rPr lang="en-US" sz="2400" dirty="0">
                <a:latin typeface="Palatino"/>
                <a:cs typeface="Palatino"/>
              </a:rPr>
              <a:t>, 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mai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7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2202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b="1" dirty="0">
                <a:latin typeface="Palatino"/>
                <a:cs typeface="Palatino"/>
              </a:rPr>
              <a:t>-six</a:t>
            </a:r>
            <a:r>
              <a:rPr lang="en-US" sz="2400" dirty="0">
                <a:latin typeface="Palatino"/>
                <a:cs typeface="Palatino"/>
              </a:rPr>
              <a:t>:  15/5 – 19/5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jeudi</a:t>
            </a:r>
            <a:r>
              <a:rPr lang="en-US" sz="2400" dirty="0" smtClean="0">
                <a:latin typeface="Palatino"/>
                <a:cs typeface="Palatino"/>
              </a:rPr>
              <a:t>, </a:t>
            </a:r>
            <a:r>
              <a:rPr lang="en-US" sz="2400" dirty="0">
                <a:latin typeface="Palatino"/>
                <a:cs typeface="Palatino"/>
              </a:rPr>
              <a:t>le dix</a:t>
            </a:r>
            <a:r>
              <a:rPr lang="en-US" sz="2400" dirty="0" smtClean="0">
                <a:latin typeface="Palatino"/>
                <a:cs typeface="Palatino"/>
              </a:rPr>
              <a:t>-</a:t>
            </a:r>
            <a:r>
              <a:rPr lang="en-US" sz="2400" dirty="0" err="1" smtClean="0">
                <a:latin typeface="Palatino"/>
                <a:cs typeface="Palatino"/>
              </a:rPr>
              <a:t>huit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mai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Les mots du jour: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71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983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b="1" dirty="0">
                <a:latin typeface="Palatino"/>
                <a:cs typeface="Palatino"/>
              </a:rPr>
              <a:t>-six</a:t>
            </a:r>
            <a:r>
              <a:rPr lang="en-US" sz="2400" dirty="0">
                <a:latin typeface="Palatino"/>
                <a:cs typeface="Palatino"/>
              </a:rPr>
              <a:t>:  15/5 – 19/5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jeudi</a:t>
            </a:r>
            <a:r>
              <a:rPr lang="en-US" sz="2400" dirty="0">
                <a:latin typeface="Palatino"/>
                <a:cs typeface="Palatino"/>
              </a:rPr>
              <a:t>, 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mai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1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0462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b="1" dirty="0">
                <a:latin typeface="Palatino"/>
                <a:cs typeface="Palatino"/>
              </a:rPr>
              <a:t>-six</a:t>
            </a:r>
            <a:r>
              <a:rPr lang="en-US" sz="2400" dirty="0">
                <a:latin typeface="Palatino"/>
                <a:cs typeface="Palatino"/>
              </a:rPr>
              <a:t>:  15/5 – 19/5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vendredi</a:t>
            </a:r>
            <a:r>
              <a:rPr lang="en-US" sz="2400" dirty="0">
                <a:latin typeface="Palatino"/>
                <a:cs typeface="Palatino"/>
              </a:rPr>
              <a:t>, le dix-</a:t>
            </a:r>
            <a:r>
              <a:rPr lang="en-US" sz="2400" dirty="0" err="1">
                <a:latin typeface="Palatino"/>
                <a:cs typeface="Palatino"/>
              </a:rPr>
              <a:t>neuf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mai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723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b="1" dirty="0" err="1" smtClean="0">
                <a:latin typeface="Palatino"/>
                <a:cs typeface="Palatino"/>
              </a:rPr>
              <a:t>-sept</a:t>
            </a:r>
            <a:r>
              <a:rPr lang="en-US" sz="2400" dirty="0" smtClean="0">
                <a:latin typeface="Palatino"/>
                <a:cs typeface="Palatino"/>
              </a:rPr>
              <a:t>:  22/</a:t>
            </a:r>
            <a:r>
              <a:rPr lang="en-US" sz="2400" dirty="0">
                <a:latin typeface="Palatino"/>
                <a:cs typeface="Palatino"/>
              </a:rPr>
              <a:t>5 – </a:t>
            </a:r>
            <a:r>
              <a:rPr lang="en-US" sz="2400" dirty="0" smtClean="0">
                <a:latin typeface="Palatino"/>
                <a:cs typeface="Palatino"/>
              </a:rPr>
              <a:t>26/</a:t>
            </a:r>
            <a:r>
              <a:rPr lang="en-US" sz="2400" dirty="0">
                <a:latin typeface="Palatino"/>
                <a:cs typeface="Palatino"/>
              </a:rPr>
              <a:t>5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lundi</a:t>
            </a:r>
            <a:r>
              <a:rPr lang="en-US" sz="2400" dirty="0" smtClean="0">
                <a:latin typeface="Palatino"/>
                <a:cs typeface="Palatino"/>
              </a:rPr>
              <a:t>, </a:t>
            </a:r>
            <a:r>
              <a:rPr lang="en-US" sz="2400" dirty="0">
                <a:latin typeface="Palatino"/>
                <a:cs typeface="Palatino"/>
              </a:rPr>
              <a:t>le </a:t>
            </a:r>
            <a:r>
              <a:rPr lang="en-US" sz="2400" dirty="0" err="1" smtClean="0">
                <a:latin typeface="Palatino"/>
                <a:cs typeface="Palatino"/>
              </a:rPr>
              <a:t>vingt-deux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mai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5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0462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trente-sept</a:t>
            </a:r>
            <a:r>
              <a:rPr lang="en-US" sz="2400" dirty="0">
                <a:latin typeface="Palatino"/>
                <a:cs typeface="Palatino"/>
              </a:rPr>
              <a:t>:  22/5 – 26/5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lundi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vingt-deux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mai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4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3941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trente-sept</a:t>
            </a:r>
            <a:r>
              <a:rPr lang="en-US" sz="2400" dirty="0">
                <a:latin typeface="Palatino"/>
                <a:cs typeface="Palatino"/>
              </a:rPr>
              <a:t>:  22/5 – 26/5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mardi</a:t>
            </a:r>
            <a:r>
              <a:rPr lang="en-US" sz="2400" dirty="0" smtClean="0">
                <a:latin typeface="Palatino"/>
                <a:cs typeface="Palatino"/>
              </a:rPr>
              <a:t>, </a:t>
            </a:r>
            <a:r>
              <a:rPr lang="en-US" sz="2400" dirty="0">
                <a:latin typeface="Palatino"/>
                <a:cs typeface="Palatino"/>
              </a:rPr>
              <a:t>le </a:t>
            </a:r>
            <a:r>
              <a:rPr lang="en-US" sz="2400" dirty="0" err="1">
                <a:latin typeface="Palatino"/>
                <a:cs typeface="Palatino"/>
              </a:rPr>
              <a:t>vingt</a:t>
            </a:r>
            <a:r>
              <a:rPr lang="en-US" sz="2400" dirty="0" err="1" smtClean="0">
                <a:latin typeface="Palatino"/>
                <a:cs typeface="Palatino"/>
              </a:rPr>
              <a:t>-trois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mai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0462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trente-sept</a:t>
            </a:r>
            <a:r>
              <a:rPr lang="en-US" sz="2400" dirty="0">
                <a:latin typeface="Palatino"/>
                <a:cs typeface="Palatino"/>
              </a:rPr>
              <a:t>:  22/5 – 26/5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mardi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vingt-trois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mai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983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trente-quatre</a:t>
            </a:r>
            <a:r>
              <a:rPr lang="en-US" sz="2400" dirty="0">
                <a:latin typeface="Palatino Linotype"/>
                <a:cs typeface="Palatino Linotype"/>
              </a:rPr>
              <a:t>:  7/5 – 11/5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 smtClean="0">
                <a:latin typeface="Palatino Linotype"/>
                <a:cs typeface="Palatino Linotype"/>
              </a:rPr>
              <a:t>mardi</a:t>
            </a:r>
            <a:r>
              <a:rPr lang="en-US" sz="2400" dirty="0" smtClean="0">
                <a:latin typeface="Palatino Linotype"/>
                <a:cs typeface="Palatino Linotype"/>
              </a:rPr>
              <a:t>, </a:t>
            </a:r>
            <a:r>
              <a:rPr lang="en-US" sz="2400" dirty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huit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mai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02086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guichet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ticket window</a:t>
            </a: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quai 	          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platform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T.G.V.    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high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-speed train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voie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		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track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wagon-lit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sleeping car</a:t>
            </a: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l’affiche (f)             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poster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l’ambassade (f)   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embassy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l’assemblée (f)   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assembly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199"/>
            <a:ext cx="4041648" cy="4902087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</a:t>
            </a:r>
            <a:r>
              <a:rPr lang="en-US" b="1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es mots du jour:</a:t>
            </a:r>
          </a:p>
          <a:p>
            <a:pPr>
              <a:spcBef>
                <a:spcPts val="1200"/>
              </a:spcBef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l’aller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-retour (m)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round-trip 			ticket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chef de train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conductor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composter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validate a ticket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composteur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ticket- 	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          validating machine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contrôleur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ticket collector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correspondance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change of 			   train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en couture 	     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all aboard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405493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57" y="0"/>
            <a:ext cx="8715613" cy="12524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trente-sept</a:t>
            </a:r>
            <a:r>
              <a:rPr lang="en-US" sz="2400" dirty="0">
                <a:latin typeface="Palatino"/>
                <a:cs typeface="Palatino"/>
              </a:rPr>
              <a:t>:  22/5 – 26/5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mercredi</a:t>
            </a:r>
            <a:r>
              <a:rPr lang="en-US" sz="2400" dirty="0" smtClean="0">
                <a:latin typeface="Palatino"/>
                <a:cs typeface="Palatino"/>
              </a:rPr>
              <a:t>, </a:t>
            </a:r>
            <a:r>
              <a:rPr lang="en-US" sz="2400" dirty="0">
                <a:latin typeface="Palatino"/>
                <a:cs typeface="Palatino"/>
              </a:rPr>
              <a:t>le </a:t>
            </a:r>
            <a:r>
              <a:rPr lang="en-US" sz="2400" dirty="0" err="1">
                <a:latin typeface="Palatino"/>
                <a:cs typeface="Palatino"/>
              </a:rPr>
              <a:t>vingt</a:t>
            </a:r>
            <a:r>
              <a:rPr lang="en-US" sz="2400" dirty="0" err="1" smtClean="0">
                <a:latin typeface="Palatino"/>
                <a:cs typeface="Palatino"/>
              </a:rPr>
              <a:t>-quatre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mai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01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361" y="1"/>
            <a:ext cx="8733009" cy="118286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trente-sept</a:t>
            </a:r>
            <a:r>
              <a:rPr lang="en-US" sz="2400" dirty="0">
                <a:latin typeface="Palatino"/>
                <a:cs typeface="Palatino"/>
              </a:rPr>
              <a:t>:  22/5 – 26/5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mercredi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vingt-quatre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mai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45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420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trente-sept</a:t>
            </a:r>
            <a:r>
              <a:rPr lang="en-US" sz="2400" dirty="0">
                <a:latin typeface="Palatino"/>
                <a:cs typeface="Palatino"/>
              </a:rPr>
              <a:t>:  22/5 – 26/5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jeudi</a:t>
            </a:r>
            <a:r>
              <a:rPr lang="en-US" sz="2400" dirty="0" smtClean="0">
                <a:latin typeface="Palatino"/>
                <a:cs typeface="Palatino"/>
              </a:rPr>
              <a:t>, </a:t>
            </a:r>
            <a:r>
              <a:rPr lang="en-US" sz="2400" dirty="0">
                <a:latin typeface="Palatino"/>
                <a:cs typeface="Palatino"/>
              </a:rPr>
              <a:t>le </a:t>
            </a:r>
            <a:r>
              <a:rPr lang="en-US" sz="2400" dirty="0" err="1">
                <a:latin typeface="Palatino"/>
                <a:cs typeface="Palatino"/>
              </a:rPr>
              <a:t>vingt</a:t>
            </a:r>
            <a:r>
              <a:rPr lang="en-US" sz="2400" dirty="0" err="1" smtClean="0">
                <a:latin typeface="Palatino"/>
                <a:cs typeface="Palatino"/>
              </a:rPr>
              <a:t>-cinq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mai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13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0462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trente-sept</a:t>
            </a:r>
            <a:r>
              <a:rPr lang="en-US" sz="2400" dirty="0">
                <a:latin typeface="Palatino"/>
                <a:cs typeface="Palatino"/>
              </a:rPr>
              <a:t>:  22/5 – 26/5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jeudi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vingt-cinq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mai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93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3941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trente-sept</a:t>
            </a:r>
            <a:r>
              <a:rPr lang="en-US" sz="2400" dirty="0">
                <a:latin typeface="Palatino"/>
                <a:cs typeface="Palatino"/>
              </a:rPr>
              <a:t>:  22/5 – 26/5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vendredi</a:t>
            </a:r>
            <a:r>
              <a:rPr lang="en-US" sz="2400" dirty="0" smtClean="0">
                <a:latin typeface="Palatino"/>
                <a:cs typeface="Palatino"/>
              </a:rPr>
              <a:t>, </a:t>
            </a:r>
            <a:r>
              <a:rPr lang="en-US" sz="2400" dirty="0">
                <a:latin typeface="Palatino"/>
                <a:cs typeface="Palatino"/>
              </a:rPr>
              <a:t>le </a:t>
            </a:r>
            <a:r>
              <a:rPr lang="en-US" sz="2400" dirty="0" err="1">
                <a:latin typeface="Palatino"/>
                <a:cs typeface="Palatino"/>
              </a:rPr>
              <a:t>vingt</a:t>
            </a:r>
            <a:r>
              <a:rPr lang="en-US" sz="2400" dirty="0" smtClean="0">
                <a:latin typeface="Palatino"/>
                <a:cs typeface="Palatino"/>
              </a:rPr>
              <a:t>-six </a:t>
            </a:r>
            <a:r>
              <a:rPr lang="en-US" sz="2400" dirty="0" err="1" smtClean="0">
                <a:latin typeface="Palatino"/>
                <a:cs typeface="Palatino"/>
              </a:rPr>
              <a:t>mai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38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3941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trente-sept</a:t>
            </a:r>
            <a:r>
              <a:rPr lang="en-US" sz="2400" dirty="0">
                <a:latin typeface="Palatino"/>
                <a:cs typeface="Palatino"/>
              </a:rPr>
              <a:t>:  22/5 – 26/5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vendredi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vingt</a:t>
            </a:r>
            <a:r>
              <a:rPr lang="en-US" sz="2400" dirty="0">
                <a:latin typeface="Palatino"/>
                <a:cs typeface="Palatino"/>
              </a:rPr>
              <a:t>-six </a:t>
            </a:r>
            <a:r>
              <a:rPr lang="en-US" sz="2400" dirty="0" err="1">
                <a:latin typeface="Palatino"/>
                <a:cs typeface="Palatino"/>
              </a:rPr>
              <a:t>mai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723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3941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b="1" dirty="0" err="1" smtClean="0">
                <a:latin typeface="Palatino"/>
                <a:cs typeface="Palatino"/>
              </a:rPr>
              <a:t>-huit</a:t>
            </a:r>
            <a:r>
              <a:rPr lang="en-US" sz="2400" dirty="0" smtClean="0">
                <a:latin typeface="Palatino"/>
                <a:cs typeface="Palatino"/>
              </a:rPr>
              <a:t>:  30/</a:t>
            </a:r>
            <a:r>
              <a:rPr lang="en-US" sz="2400" dirty="0">
                <a:latin typeface="Palatino"/>
                <a:cs typeface="Palatino"/>
              </a:rPr>
              <a:t>5 – </a:t>
            </a:r>
            <a:r>
              <a:rPr lang="en-US" sz="2400" dirty="0" smtClean="0">
                <a:latin typeface="Palatino"/>
                <a:cs typeface="Palatino"/>
              </a:rPr>
              <a:t>2/6</a:t>
            </a:r>
            <a:r>
              <a:rPr lang="en-US" sz="2400" dirty="0">
                <a:latin typeface="Palatino"/>
                <a:cs typeface="Palatino"/>
              </a:rPr>
              <a:t/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mardi</a:t>
            </a:r>
            <a:r>
              <a:rPr lang="en-US" sz="2400" dirty="0" smtClean="0">
                <a:latin typeface="Palatino"/>
                <a:cs typeface="Palatino"/>
              </a:rPr>
              <a:t>, </a:t>
            </a:r>
            <a:r>
              <a:rPr lang="en-US" sz="2400" dirty="0">
                <a:latin typeface="Palatino"/>
                <a:cs typeface="Palatino"/>
              </a:rPr>
              <a:t>le </a:t>
            </a:r>
            <a:r>
              <a:rPr lang="en-US" sz="2400" dirty="0" err="1" smtClean="0">
                <a:latin typeface="Palatino"/>
                <a:cs typeface="Palatino"/>
              </a:rPr>
              <a:t>trente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mai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88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2202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trente-huit</a:t>
            </a:r>
            <a:r>
              <a:rPr lang="en-US" sz="2400" dirty="0">
                <a:latin typeface="Palatino"/>
                <a:cs typeface="Palatino"/>
              </a:rPr>
              <a:t>:  30/5 – 2/6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mardi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trente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mai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99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361" y="0"/>
            <a:ext cx="8785198" cy="132202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trente-huit</a:t>
            </a:r>
            <a:r>
              <a:rPr lang="en-US" sz="2400" dirty="0">
                <a:latin typeface="Palatino"/>
                <a:cs typeface="Palatino"/>
              </a:rPr>
              <a:t>:  30/5 – 2/6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mercredi</a:t>
            </a:r>
            <a:r>
              <a:rPr lang="en-US" sz="2400" dirty="0" smtClean="0">
                <a:latin typeface="Palatino"/>
                <a:cs typeface="Palatino"/>
              </a:rPr>
              <a:t>, </a:t>
            </a:r>
            <a:r>
              <a:rPr lang="en-US" sz="2400" dirty="0">
                <a:latin typeface="Palatino"/>
                <a:cs typeface="Palatino"/>
              </a:rPr>
              <a:t>le </a:t>
            </a:r>
            <a:r>
              <a:rPr lang="en-US" sz="2400" dirty="0" err="1" smtClean="0">
                <a:latin typeface="Palatino"/>
                <a:cs typeface="Palatino"/>
              </a:rPr>
              <a:t>trente</a:t>
            </a:r>
            <a:r>
              <a:rPr lang="en-US" sz="2400" dirty="0" smtClean="0">
                <a:latin typeface="Palatino"/>
                <a:cs typeface="Palatino"/>
              </a:rPr>
              <a:t>-et-un </a:t>
            </a:r>
            <a:r>
              <a:rPr lang="en-US" sz="2400" dirty="0" err="1">
                <a:latin typeface="Palatino"/>
                <a:cs typeface="Palatino"/>
              </a:rPr>
              <a:t>mai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747023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57" y="0"/>
            <a:ext cx="8733009" cy="130462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trente-huit</a:t>
            </a:r>
            <a:r>
              <a:rPr lang="en-US" sz="2400" dirty="0">
                <a:latin typeface="Palatino"/>
                <a:cs typeface="Palatino"/>
              </a:rPr>
              <a:t>:  30/5 – 2/6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mercredi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trente</a:t>
            </a:r>
            <a:r>
              <a:rPr lang="en-US" sz="2400" dirty="0">
                <a:latin typeface="Palatino"/>
                <a:cs typeface="Palatino"/>
              </a:rPr>
              <a:t>-et-un </a:t>
            </a:r>
            <a:r>
              <a:rPr lang="en-US" sz="2400" dirty="0" err="1">
                <a:latin typeface="Palatino"/>
                <a:cs typeface="Palatino"/>
              </a:rPr>
              <a:t>mai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02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3941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trente-quatre</a:t>
            </a:r>
            <a:r>
              <a:rPr lang="en-US" sz="2400" dirty="0">
                <a:latin typeface="Palatino"/>
                <a:cs typeface="Palatino"/>
              </a:rPr>
              <a:t>:  7/5 – 11/5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mardi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mai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60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922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trente-quatre</a:t>
            </a:r>
            <a:r>
              <a:rPr lang="en-US" sz="2400" dirty="0">
                <a:latin typeface="Palatino Linotype"/>
                <a:cs typeface="Palatino Linotype"/>
              </a:rPr>
              <a:t>:  7/5 – 11/5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 smtClean="0">
                <a:latin typeface="Palatino Linotype"/>
                <a:cs typeface="Palatino Linotype"/>
              </a:rPr>
              <a:t>mercredi</a:t>
            </a:r>
            <a:r>
              <a:rPr lang="en-US" sz="2400" dirty="0" smtClean="0">
                <a:latin typeface="Palatino Linotype"/>
                <a:cs typeface="Palatino Linotype"/>
              </a:rPr>
              <a:t>, </a:t>
            </a:r>
            <a:r>
              <a:rPr lang="en-US" sz="2400" dirty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neuf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mai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199" y="1436229"/>
            <a:ext cx="4257655" cy="5215783"/>
          </a:xfrm>
        </p:spPr>
        <p:txBody>
          <a:bodyPr/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gouverner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	      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govern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les impôts 		 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taxes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loi 		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law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maire 		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mayor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ministre 	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minister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monarchie     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monarchy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politicien/la politicienne          		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politician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politique 	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politics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26804" y="1436230"/>
            <a:ext cx="4180604" cy="5215783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</a:t>
            </a:r>
            <a:r>
              <a:rPr lang="en-US" b="1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es mots du jour: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campagne   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campaign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candidat/la candidate 		          		       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candidate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comité 	       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committee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cour 		 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court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démocratie  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democracy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drapeau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	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flag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élire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		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elect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4017599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983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trente-quatre</a:t>
            </a:r>
            <a:r>
              <a:rPr lang="en-US" sz="2400" dirty="0">
                <a:latin typeface="Palatino"/>
                <a:cs typeface="Palatino"/>
              </a:rPr>
              <a:t>:  7/5 – 11/5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mercredi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neuf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mai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3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5681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trente-quatre</a:t>
            </a:r>
            <a:r>
              <a:rPr lang="en-US" sz="2400" dirty="0">
                <a:latin typeface="Palatino Linotype"/>
                <a:cs typeface="Palatino Linotype"/>
              </a:rPr>
              <a:t>:  7/5 – 11/5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 smtClean="0">
                <a:latin typeface="Palatino Linotype"/>
                <a:cs typeface="Palatino Linotype"/>
              </a:rPr>
              <a:t>jeudi</a:t>
            </a:r>
            <a:r>
              <a:rPr lang="en-US" sz="2400" dirty="0" smtClean="0">
                <a:latin typeface="Palatino Linotype"/>
                <a:cs typeface="Palatino Linotype"/>
              </a:rPr>
              <a:t>, </a:t>
            </a:r>
            <a:r>
              <a:rPr lang="en-US" sz="2400" dirty="0">
                <a:latin typeface="Palatino Linotype"/>
                <a:cs typeface="Palatino Linotype"/>
              </a:rPr>
              <a:t>le </a:t>
            </a:r>
            <a:r>
              <a:rPr lang="en-US" sz="2400" dirty="0" smtClean="0">
                <a:latin typeface="Palatino Linotype"/>
                <a:cs typeface="Palatino Linotype"/>
              </a:rPr>
              <a:t>dix </a:t>
            </a:r>
            <a:r>
              <a:rPr lang="en-US" sz="2400" dirty="0" err="1" smtClean="0">
                <a:latin typeface="Palatino Linotype"/>
                <a:cs typeface="Palatino Linotype"/>
              </a:rPr>
              <a:t>mai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0208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l’ambulance (f)  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ambulance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les béquilles       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crutches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cas d’urgence 		 	                    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emergency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chaise roulante 		       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wheelchair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chirurgien 	 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surgeon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s’évanouir 	            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faint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fièvre 		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fever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guérir 		 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cure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44809" y="1600199"/>
            <a:ext cx="4162599" cy="4902087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</a:t>
            </a:r>
            <a:r>
              <a:rPr lang="en-US" b="1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es mots du jour:</a:t>
            </a: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pouvoir 		 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power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propagande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propaganda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référendum    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referendum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reine 		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queen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roi 		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king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vote/le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scrutin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vote, 	  	      ballot, election, polls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voter 		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vote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080421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0462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trente-quatre</a:t>
            </a:r>
            <a:r>
              <a:rPr lang="en-US" sz="2400" dirty="0">
                <a:latin typeface="Palatino"/>
                <a:cs typeface="Palatino"/>
              </a:rPr>
              <a:t>:  7/5 – 11/5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jeudi</a:t>
            </a:r>
            <a:r>
              <a:rPr lang="en-US" sz="2400" dirty="0">
                <a:latin typeface="Palatino"/>
                <a:cs typeface="Palatino"/>
              </a:rPr>
              <a:t>, le dix </a:t>
            </a:r>
            <a:r>
              <a:rPr lang="en-US" sz="2400" dirty="0" err="1">
                <a:latin typeface="Palatino"/>
                <a:cs typeface="Palatino"/>
              </a:rPr>
              <a:t>mai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82878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25017</TotalTime>
  <Words>1425</Words>
  <Application>Microsoft Macintosh PowerPoint</Application>
  <PresentationFormat>On-screen Show (4:3)</PresentationFormat>
  <Paragraphs>288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Executive</vt:lpstr>
      <vt:lpstr>Français 3 Pour Commencer</vt:lpstr>
      <vt:lpstr>la semaine numéro trente-quatre:  7/5 – 11/5 nous sommes lundi, le sept mai deux mille dix-huit</vt:lpstr>
      <vt:lpstr>la semaine numéro trente-quatre:  7/5 – 11/5 nous sommes lundi, le sept mai deux mille dix-huit</vt:lpstr>
      <vt:lpstr>la semaine numéro trente-quatre:  7/5 – 11/5 nous sommes mardi, le huit mai deux mille dix-huit</vt:lpstr>
      <vt:lpstr>la semaine numéro trente-quatre:  7/5 – 11/5 nous sommes mardi, le huit mai deux mille dix-huit</vt:lpstr>
      <vt:lpstr>la semaine numéro trente-quatre:  7/5 – 11/5 nous sommes mercredi, le neuf mai deux mille dix-huit</vt:lpstr>
      <vt:lpstr>la semaine numéro trente-quatre:  7/5 – 11/5 nous sommes mercredi, le neuf mai deux mille dix-huit</vt:lpstr>
      <vt:lpstr>la semaine numéro trente-quatre:  7/5 – 11/5 nous sommes jeudi, le dix mai deux mille dix-huit</vt:lpstr>
      <vt:lpstr>la semaine numéro trente-quatre:  7/5 – 11/5 nous sommes jeudi, le dix mai deux mille dix-huit</vt:lpstr>
      <vt:lpstr>la semaine numéro trente-quatre:  7/5 – 11/5 nous sommes vendredi, le onze mai deux mille dix-huit</vt:lpstr>
      <vt:lpstr>la semaine numéro trente-quatre:  7/5 – 11/5 nous sommes vendredi, le onze mai deux mille dix-huit</vt:lpstr>
      <vt:lpstr>la semaine numéro trente-quatre:  7/5 – 11/5 nous sommes vendredi, le onze mai deux mille dix-huit</vt:lpstr>
      <vt:lpstr>la semaine numéro trente-quatre:  7/5 – 11/5 nous sommes vendredi, le onze mai deux mille dix-huit</vt:lpstr>
      <vt:lpstr>la semaine numéro trente-cinq:  14/5 – 18/5 nous sommes lundi, le quatorze mai deux mille dix-huit</vt:lpstr>
      <vt:lpstr>la semaine numéro trente-cinq:  14/5 – 18/5 nous sommes lundi, le quatorze mai deux mille dix-huit</vt:lpstr>
      <vt:lpstr>la semaine numéro trente-cinq:  14/5 – 18/5 nous sommes lundi, le quatorze mai deux mille dix-huit</vt:lpstr>
      <vt:lpstr>la semaine numéro trente-cinq:  14/5 – 18/5 nous sommes mardi, le quinze mai deux mille dix-huit</vt:lpstr>
      <vt:lpstr>la semaine numéro trente-cinq:  14/5 – 18/5 nous sommes mardi, le quinze mai deux mille dix-huit</vt:lpstr>
      <vt:lpstr>la semaine numéro trente-cinq:  14/5 – 18/5 nous sommes mardi, le quinze mai deux mille dix-huit</vt:lpstr>
      <vt:lpstr>la semaine numéro trente-cinq:  14/5 – 18/5 nous sommes mercredi, le seize mai deux mille dix-huit</vt:lpstr>
      <vt:lpstr>la semaine numéro trente-cinq:  14/5 – 18/5 nous sommes mercredi, le seize mai deux mille dix-huit</vt:lpstr>
      <vt:lpstr>la semaine numéro trente-cinq:  14/5 – 18/5 nous sommes mercredi, le seize mai deux mille dix-huit</vt:lpstr>
      <vt:lpstr>la semaine numéro trente-cinq:  14/5 – 18/5 nous sommes jeudi, le dix-sept mai deux mille dix-huit</vt:lpstr>
      <vt:lpstr>la semaine numéro trente-cinq:  14/5 – 18/5 nous sommes jeudi, le dix-sept mai deux mille dix-huit</vt:lpstr>
      <vt:lpstr>la semaine numéro trente-cinq:  14/5 – 18/5 nous sommes jeudi, le dix-sept mai deux mille dix-huit</vt:lpstr>
      <vt:lpstr>la semaine numéro trente-cinq:  14/5 – 18/5 nous sommes vendredi, le dix-huit mai deux mille dix-huit</vt:lpstr>
      <vt:lpstr>la semaine numéro trente-cinq:  14/5 – 18/5 nous sommes vendredi, le dix-huit mai deux mille dix-huit</vt:lpstr>
      <vt:lpstr>la semaine numéro trente-cinq:  14/5 – 18/5 nous sommes vendredi, le dix-huit mai deux mille dix-huit</vt:lpstr>
      <vt:lpstr>la semaine numéro trente-six:  21/5 – 25/5 nous sommes lundi, le vingt-et-un mai deux mille dix-huit</vt:lpstr>
      <vt:lpstr>la semaine numéro trente-six:  21/5 – 25/5 nous sommes lundi, le vingt-et-un mai deux mille dix-huit</vt:lpstr>
      <vt:lpstr>la semaine numéro trente-six:  21/5 – 25/5 nous sommes mardi, le vingt-deux mai deux mille dix-huit</vt:lpstr>
      <vt:lpstr>la semaine numéro trente-six:  15/5 – 19/5 nous sommes mercredi, le dix-sept mai deux mille dix-sept</vt:lpstr>
      <vt:lpstr>la semaine numéro trente-six:  15/5 – 19/5 nous sommes jeudi, le dix-huit mai deux mille dix-sept</vt:lpstr>
      <vt:lpstr>la semaine numéro trente-six:  15/5 – 19/5 nous sommes jeudi, le dix-huit mai deux mille dix-sept</vt:lpstr>
      <vt:lpstr>la semaine numéro trente-six:  15/5 – 19/5 nous sommes vendredi, le dix-neuf mai deux mille dix-sept</vt:lpstr>
      <vt:lpstr>la semaine numéro trente-sept:  22/5 – 26/5 nous sommes lundi, le vingt-deux mai deux mille dix-sept</vt:lpstr>
      <vt:lpstr>la semaine numéro trente-sept:  22/5 – 26/5 nous sommes lundi, le vingt-deux mai deux mille dix-sept</vt:lpstr>
      <vt:lpstr>la semaine numéro trente-sept:  22/5 – 26/5 nous sommes mardi, le vingt-trois mai deux mille dix-sept</vt:lpstr>
      <vt:lpstr>la semaine numéro trente-sept:  22/5 – 26/5 nous sommes mardi, le vingt-trois mai deux mille dix-sept</vt:lpstr>
      <vt:lpstr>la semaine numéro trente-sept:  22/5 – 26/5 nous sommes mercredi, le vingt-quatre mai deux mille dix-sept</vt:lpstr>
      <vt:lpstr>la semaine numéro trente-sept:  22/5 – 26/5 nous sommes mercredi, le vingt-quatre mai deux mille dix-sept</vt:lpstr>
      <vt:lpstr>la semaine numéro trente-sept:  22/5 – 26/5 nous sommes jeudi, le vingt-cinq mai deux mille dix-sept</vt:lpstr>
      <vt:lpstr>la semaine numéro trente-sept:  22/5 – 26/5 nous sommes jeudi, le vingt-cinq mai deux mille dix-sept</vt:lpstr>
      <vt:lpstr>la semaine numéro trente-sept:  22/5 – 26/5 nous sommes vendredi, le vingt-six mai deux mille dix-sept</vt:lpstr>
      <vt:lpstr>la semaine numéro trente-sept:  22/5 – 26/5 nous sommes vendredi, le vingt-six mai deux mille dix-sept</vt:lpstr>
      <vt:lpstr>la semaine numéro trente-huit:  30/5 – 2/6 nous sommes mardi, le trente mai deux mille dix-sept</vt:lpstr>
      <vt:lpstr>la semaine numéro trente-huit:  30/5 – 2/6 nous sommes mardi, le trente mai deux mille dix-sept</vt:lpstr>
      <vt:lpstr>la semaine numéro trente-huit:  30/5 – 2/6 nous sommes mercredi, le trente-et-un mai deux mille dix-sept</vt:lpstr>
      <vt:lpstr>la semaine numéro trente-huit:  30/5 – 2/6 nous sommes mercredi, le trente-et-un mai deux mille dix-sept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2 Warm-Ups</dc:title>
  <dc:creator>Tara Thiesmeyer</dc:creator>
  <cp:lastModifiedBy>Tara Thiesmeyer</cp:lastModifiedBy>
  <cp:revision>127</cp:revision>
  <cp:lastPrinted>2018-05-17T04:13:13Z</cp:lastPrinted>
  <dcterms:created xsi:type="dcterms:W3CDTF">2016-03-31T20:57:47Z</dcterms:created>
  <dcterms:modified xsi:type="dcterms:W3CDTF">2018-05-17T05:03:28Z</dcterms:modified>
</cp:coreProperties>
</file>