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6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81" r:id="rId8"/>
    <p:sldId id="276" r:id="rId9"/>
    <p:sldId id="282" r:id="rId10"/>
    <p:sldId id="283" r:id="rId11"/>
    <p:sldId id="284" r:id="rId12"/>
    <p:sldId id="285" r:id="rId13"/>
    <p:sldId id="277" r:id="rId14"/>
    <p:sldId id="290" r:id="rId15"/>
    <p:sldId id="278" r:id="rId16"/>
    <p:sldId id="279" r:id="rId17"/>
    <p:sldId id="280" r:id="rId18"/>
    <p:sldId id="286" r:id="rId19"/>
    <p:sldId id="296" r:id="rId20"/>
    <p:sldId id="287" r:id="rId21"/>
    <p:sldId id="288" r:id="rId22"/>
    <p:sldId id="297" r:id="rId23"/>
    <p:sldId id="289" r:id="rId24"/>
    <p:sldId id="257" r:id="rId25"/>
    <p:sldId id="300" r:id="rId26"/>
    <p:sldId id="291" r:id="rId27"/>
    <p:sldId id="258" r:id="rId28"/>
    <p:sldId id="301" r:id="rId29"/>
    <p:sldId id="292" r:id="rId30"/>
    <p:sldId id="259" r:id="rId31"/>
    <p:sldId id="260" r:id="rId32"/>
    <p:sldId id="261" r:id="rId33"/>
    <p:sldId id="302" r:id="rId34"/>
    <p:sldId id="293" r:id="rId35"/>
    <p:sldId id="294" r:id="rId36"/>
    <p:sldId id="303" r:id="rId37"/>
    <p:sldId id="295" r:id="rId38"/>
    <p:sldId id="262" r:id="rId39"/>
    <p:sldId id="299" r:id="rId40"/>
    <p:sldId id="263" r:id="rId41"/>
    <p:sldId id="298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70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E978A5-CD8D-364F-B4C2-9D65CC920C03}" type="datetimeFigureOut">
              <a:rPr lang="en-US" smtClean="0"/>
              <a:t>12/29/17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cs typeface="Palatino"/>
              </a:rPr>
              <a:t>Français</a:t>
            </a:r>
            <a:r>
              <a:rPr lang="en-US" dirty="0" smtClean="0">
                <a:cs typeface="Palatino"/>
              </a:rPr>
              <a:t> 3 </a:t>
            </a:r>
            <a:r>
              <a:rPr lang="en-US" dirty="0">
                <a:cs typeface="Palatino"/>
              </a:rPr>
              <a:t/>
            </a:r>
            <a:br>
              <a:rPr lang="en-US" dirty="0">
                <a:cs typeface="Palatino"/>
              </a:rPr>
            </a:br>
            <a:r>
              <a:rPr lang="en-US" sz="6000" i="1" dirty="0" smtClean="0">
                <a:cs typeface="Palatino"/>
              </a:rPr>
              <a:t>Pour Commencer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n-lt"/>
                <a:cs typeface="Palatino"/>
              </a:rPr>
              <a:t>le </a:t>
            </a:r>
            <a:r>
              <a:rPr lang="en-US" dirty="0" err="1">
                <a:latin typeface="+mn-lt"/>
                <a:cs typeface="Palatino"/>
              </a:rPr>
              <a:t>mois</a:t>
            </a:r>
            <a:r>
              <a:rPr lang="en-US" dirty="0">
                <a:latin typeface="+mn-lt"/>
                <a:cs typeface="Palatino"/>
              </a:rPr>
              <a:t> de </a:t>
            </a:r>
            <a:r>
              <a:rPr lang="en-US" dirty="0" err="1" smtClean="0">
                <a:latin typeface="+mn-lt"/>
                <a:cs typeface="Palatino"/>
              </a:rPr>
              <a:t>janvier</a:t>
            </a:r>
            <a:endParaRPr lang="en-US" dirty="0">
              <a:latin typeface="+mn-lt"/>
              <a:cs typeface="Palatino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39335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7" y="0"/>
            <a:ext cx="8734777" cy="11853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>
                <a:cs typeface="Palatino"/>
              </a:rPr>
              <a:t>dix-</a:t>
            </a:r>
            <a:r>
              <a:rPr lang="en-US" sz="2400" b="1" dirty="0" err="1">
                <a:cs typeface="Palatino"/>
              </a:rPr>
              <a:t>neuf</a:t>
            </a:r>
            <a:r>
              <a:rPr lang="en-US" sz="2400" dirty="0">
                <a:cs typeface="Palatino"/>
              </a:rPr>
              <a:t>:  16/1 – 19/1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vendredi</a:t>
            </a:r>
            <a:r>
              <a:rPr lang="en-US" sz="2400" dirty="0">
                <a:cs typeface="Palatino"/>
              </a:rPr>
              <a:t>, le dix-</a:t>
            </a:r>
            <a:r>
              <a:rPr lang="en-US" sz="2400" dirty="0" err="1">
                <a:cs typeface="Palatino"/>
              </a:rPr>
              <a:t>neuf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11667" y="1495778"/>
            <a:ext cx="3372555" cy="515902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Écrivez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semaine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19 et la date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dans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la section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grammaire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, et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puis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conjugez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les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verbes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suivants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au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futur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simple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: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faire	(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fer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-)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venir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(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viendr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-)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voir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	(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verr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-)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devoir	(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devr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-)</a:t>
            </a:r>
            <a:endParaRPr lang="en-US" dirty="0">
              <a:solidFill>
                <a:srgbClr val="000000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2333" y="1495778"/>
            <a:ext cx="5094111" cy="515902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fer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nous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fer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sz="22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fer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fer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sz="22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il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fer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ils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fer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sz="22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viendr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nous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viendr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sz="22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viendr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viendr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sz="22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il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viendr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ils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viendr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sz="22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verr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nous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verr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sz="22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verr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verr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sz="22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il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verr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ils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verr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sz="22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devr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nous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devr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sz="22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devr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devr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sz="22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il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devr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ils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devr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sz="2200" dirty="0" smtClean="0">
              <a:solidFill>
                <a:srgbClr val="FF0000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3894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164353"/>
            <a:ext cx="8742580" cy="10757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vingt</a:t>
            </a:r>
            <a:r>
              <a:rPr lang="en-US" sz="2400" dirty="0" smtClean="0">
                <a:cs typeface="Palatino"/>
              </a:rPr>
              <a:t>:  22/</a:t>
            </a:r>
            <a:r>
              <a:rPr lang="en-US" sz="2400" dirty="0">
                <a:cs typeface="Palatino"/>
              </a:rPr>
              <a:t>1 – </a:t>
            </a:r>
            <a:r>
              <a:rPr lang="en-US" sz="2400" dirty="0" smtClean="0">
                <a:cs typeface="Palatino"/>
              </a:rPr>
              <a:t>26/</a:t>
            </a:r>
            <a:r>
              <a:rPr lang="en-US" sz="2400" dirty="0">
                <a:cs typeface="Palatino"/>
              </a:rPr>
              <a:t>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lundi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vingt-deux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janvier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37067" y="1494118"/>
            <a:ext cx="4301066" cy="510988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b="1" i="1" dirty="0">
                <a:solidFill>
                  <a:srgbClr val="0000FF"/>
                </a:solidFill>
                <a:latin typeface="+mn-lt"/>
                <a:cs typeface="Palatino"/>
              </a:rPr>
              <a:t>L</a:t>
            </a:r>
            <a:r>
              <a:rPr lang="en-US" sz="2400" b="1" i="1" dirty="0" smtClean="0">
                <a:solidFill>
                  <a:srgbClr val="0000FF"/>
                </a:solidFill>
                <a:latin typeface="+mn-lt"/>
                <a:cs typeface="Palatino"/>
              </a:rPr>
              <a:t>es mots du jour:</a:t>
            </a: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le doigt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finger 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le coude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elbow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l’ongle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nail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le poignet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wrist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la hanche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hip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la jambe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leg 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le genou/les genoux </a:t>
            </a:r>
            <a:r>
              <a:rPr lang="en-US" sz="2400" i="1" dirty="0">
                <a:solidFill>
                  <a:srgbClr val="0000FF"/>
                </a:solidFill>
                <a:latin typeface="+mn-lt"/>
                <a:cs typeface="Palatino"/>
              </a:rPr>
              <a:t>knee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/			knees</a:t>
            </a: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94118"/>
            <a:ext cx="4148666" cy="51098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500"/>
              </a:spcAft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les cheveux 	</a:t>
            </a:r>
            <a:r>
              <a:rPr lang="en-US" sz="2400" i="1" dirty="0">
                <a:solidFill>
                  <a:srgbClr val="0000FF"/>
                </a:solidFill>
                <a:latin typeface="+mn-lt"/>
                <a:cs typeface="Palatino"/>
              </a:rPr>
              <a:t>hair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la peau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skin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le poumon 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lung 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le cœur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heart 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le ventre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tummy 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le talon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heel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le poing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fist 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500"/>
              </a:spcAft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un coup de poing </a:t>
            </a: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  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sz="2400" i="1" dirty="0">
                <a:solidFill>
                  <a:srgbClr val="0000FF"/>
                </a:solidFill>
                <a:latin typeface="+mn-lt"/>
                <a:cs typeface="Palatino"/>
              </a:rPr>
              <a:t>punch 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62878697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76" y="179294"/>
            <a:ext cx="8710706" cy="10608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:  22/1 – 26/1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lundi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vingt-deux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200" dirty="0"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09176" y="1583765"/>
            <a:ext cx="3541059" cy="49355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Dans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vos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cahiers, 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conjugez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les 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verbes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suivants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au 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Palatino"/>
              </a:rPr>
              <a:t>futur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Palatino"/>
              </a:rPr>
              <a:t> simple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: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cs typeface="Palatino"/>
              </a:rPr>
              <a:t>pouvoir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	(</a:t>
            </a:r>
            <a:r>
              <a:rPr lang="en-US" sz="2400" i="1" dirty="0" err="1" smtClean="0">
                <a:solidFill>
                  <a:schemeClr val="tx1"/>
                </a:solidFill>
                <a:latin typeface="+mn-lt"/>
                <a:cs typeface="Palatino"/>
              </a:rPr>
              <a:t>pourr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cs typeface="Palatino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cs typeface="Palatino"/>
              </a:rPr>
              <a:t>croire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	(</a:t>
            </a:r>
            <a:r>
              <a:rPr lang="en-US" sz="2400" i="1" dirty="0" err="1" smtClean="0">
                <a:solidFill>
                  <a:schemeClr val="tx1"/>
                </a:solidFill>
                <a:latin typeface="+mn-lt"/>
                <a:cs typeface="Palatino"/>
              </a:rPr>
              <a:t>croir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cs typeface="Palatino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savoir	(</a:t>
            </a:r>
            <a:r>
              <a:rPr lang="en-US" sz="2400" i="1" dirty="0" err="1" smtClean="0">
                <a:solidFill>
                  <a:schemeClr val="tx1"/>
                </a:solidFill>
                <a:latin typeface="+mn-lt"/>
                <a:cs typeface="Palatino"/>
              </a:rPr>
              <a:t>saur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cs typeface="Palatino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cs typeface="Palatino"/>
              </a:rPr>
              <a:t>connaître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	(</a:t>
            </a:r>
            <a:r>
              <a:rPr lang="en-US" sz="2400" i="1" dirty="0" err="1" smtClean="0">
                <a:solidFill>
                  <a:schemeClr val="tx1"/>
                </a:solidFill>
                <a:latin typeface="+mn-lt"/>
                <a:cs typeface="Palatino"/>
              </a:rPr>
              <a:t>connaîtr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cs typeface="Palatino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  <a:endParaRPr lang="en-US" sz="2400" dirty="0">
              <a:solidFill>
                <a:schemeClr val="tx1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765" y="1583765"/>
            <a:ext cx="5050117" cy="50800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pourr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nous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pourr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dirty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pourr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pourr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dirty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il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pourr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ils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pourr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dirty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croir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nous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croi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dirty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croi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croi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dirty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il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croi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ils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croi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dirty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saur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nous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saur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dirty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saur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saur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dirty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il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saur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ils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saur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dirty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connaîtr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nous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connaîtr</a:t>
            </a:r>
            <a:r>
              <a:rPr lang="en-US" dirty="0" err="1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dirty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connaîtr</a:t>
            </a:r>
            <a:r>
              <a:rPr lang="en-US" dirty="0" err="1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connaîtr</a:t>
            </a:r>
            <a:r>
              <a:rPr lang="en-US" dirty="0" err="1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dirty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il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connaîtr</a:t>
            </a:r>
            <a:r>
              <a:rPr lang="en-US" dirty="0" err="1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ils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connaîtr</a:t>
            </a:r>
            <a:r>
              <a:rPr lang="en-US" dirty="0" err="1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dirty="0">
              <a:solidFill>
                <a:srgbClr val="FF0000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98034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215900"/>
            <a:ext cx="8686800" cy="99433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:  22/1 – 26/1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mardi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>
                <a:cs typeface="Palatino"/>
              </a:rPr>
              <a:t>vingt</a:t>
            </a:r>
            <a:r>
              <a:rPr lang="en-US" sz="2400" dirty="0" err="1" smtClean="0">
                <a:cs typeface="Palatino"/>
              </a:rPr>
              <a:t>-trois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janvier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33900" y="1479177"/>
            <a:ext cx="4368800" cy="5139763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déforestation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deforestation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déprimant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(e)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depressing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étranger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étrangère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			foreigner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exclu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(e)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excluded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futur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(e)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future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(</a:t>
            </a:r>
            <a:r>
              <a:rPr lang="en-US" i="1" dirty="0" err="1">
                <a:solidFill>
                  <a:srgbClr val="0000FF"/>
                </a:solidFill>
                <a:latin typeface="+mn-lt"/>
                <a:cs typeface="Palatino"/>
              </a:rPr>
              <a:t>adj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)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HLM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public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housing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lequel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/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laquelle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which one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lesquels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lesquelles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which ones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loyer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rent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5900" y="1479177"/>
            <a:ext cx="4191508" cy="513976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agresser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attack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Ah bon?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Really?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appeler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call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augmenter	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increase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l'avenir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the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future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chômeur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chômeuse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unemployed 			person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cité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housing 		       development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18921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64354"/>
            <a:ext cx="8648700" cy="9711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:  22/1 – 26/1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mardi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vingt-trois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41300" y="1600200"/>
            <a:ext cx="4061759" cy="4978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Dans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la section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grammaire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écrivez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les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racines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irregulières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des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verbes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suivants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avoir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pouvoir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être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	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croire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faire		savoir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venir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  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connaître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voir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	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vouloir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devoir		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recevoir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294" y="1434354"/>
            <a:ext cx="4392707" cy="5237380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avoir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(to have)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aur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>
              <a:spcBef>
                <a:spcPts val="6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pouvoir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(to be able to)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pourr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être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(to be)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ser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>
              <a:spcBef>
                <a:spcPts val="6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croire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(to believe)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croir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faire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(to do, make)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fer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savoir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(to know)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saur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venir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(to come)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viendr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>
              <a:spcBef>
                <a:spcPts val="6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connaître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(to know)  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connaîtr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voir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(to see)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verr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>
              <a:spcBef>
                <a:spcPts val="6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vouloir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(to want)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voudr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devoir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(to have to)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devr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>
              <a:spcBef>
                <a:spcPts val="6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recevoir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(to receive)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  <a:cs typeface="Palatino"/>
              </a:rPr>
              <a:t>recevr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04875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75" y="104588"/>
            <a:ext cx="8740589" cy="10907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:  22/1 – 26/1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mardi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vingt-trois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603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34471"/>
            <a:ext cx="8661400" cy="1030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:  22/1 – 26/1</a:t>
            </a:r>
            <a:br>
              <a:rPr lang="en-US" sz="2400" dirty="0">
                <a:cs typeface="Palatino"/>
              </a:rPr>
            </a:br>
            <a:r>
              <a:rPr lang="en-US" sz="2200" dirty="0">
                <a:cs typeface="Palatino"/>
              </a:rPr>
              <a:t>nous </a:t>
            </a:r>
            <a:r>
              <a:rPr lang="en-US" sz="2200" dirty="0" err="1">
                <a:cs typeface="Palatino"/>
              </a:rPr>
              <a:t>sommes</a:t>
            </a:r>
            <a:r>
              <a:rPr lang="en-US" sz="2200" dirty="0">
                <a:cs typeface="Palatino"/>
              </a:rPr>
              <a:t> </a:t>
            </a:r>
            <a:r>
              <a:rPr lang="en-US" sz="2200" b="1" dirty="0" err="1" smtClean="0">
                <a:cs typeface="Palatino"/>
              </a:rPr>
              <a:t>mercredi</a:t>
            </a:r>
            <a:r>
              <a:rPr lang="en-US" sz="2200" dirty="0" smtClean="0">
                <a:cs typeface="Palatino"/>
              </a:rPr>
              <a:t>, </a:t>
            </a:r>
            <a:r>
              <a:rPr lang="en-US" sz="2200" dirty="0">
                <a:cs typeface="Palatino"/>
              </a:rPr>
              <a:t>le </a:t>
            </a:r>
            <a:r>
              <a:rPr lang="en-US" sz="2200" dirty="0" err="1">
                <a:cs typeface="Palatino"/>
              </a:rPr>
              <a:t>vingt</a:t>
            </a:r>
            <a:r>
              <a:rPr lang="en-US" sz="2200" dirty="0" err="1" smtClean="0">
                <a:cs typeface="Palatino"/>
              </a:rPr>
              <a:t>-quatre</a:t>
            </a:r>
            <a:r>
              <a:rPr lang="en-US" sz="2200" dirty="0" smtClean="0">
                <a:cs typeface="Palatino"/>
              </a:rPr>
              <a:t> </a:t>
            </a:r>
            <a:r>
              <a:rPr lang="en-US" sz="2200" dirty="0" err="1" smtClean="0">
                <a:cs typeface="Palatino"/>
              </a:rPr>
              <a:t>janvier</a:t>
            </a:r>
            <a:r>
              <a:rPr lang="en-US" sz="2200" dirty="0" smtClean="0">
                <a:cs typeface="Palatino"/>
              </a:rPr>
              <a:t> </a:t>
            </a:r>
            <a:r>
              <a:rPr lang="en-US" sz="2200" dirty="0" err="1">
                <a:cs typeface="Palatino"/>
              </a:rPr>
              <a:t>deux</a:t>
            </a:r>
            <a:r>
              <a:rPr lang="en-US" sz="2200" dirty="0">
                <a:cs typeface="Palatino"/>
              </a:rPr>
              <a:t> mille dix-</a:t>
            </a:r>
            <a:r>
              <a:rPr lang="en-US" sz="22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08500" y="1434353"/>
            <a:ext cx="4406900" cy="521447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perdre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son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temps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waste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	one's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time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plupart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most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principalement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principally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propre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clean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résident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 resident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s'intégrer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become integrated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tendu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strained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toucher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get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65100" y="1434353"/>
            <a:ext cx="4242308" cy="521447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le 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Maghreb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French-   	  speaking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North Africa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maghrébin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from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the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	Maghreb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modéré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moderate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monoparental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single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parent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mur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 wall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particulièrement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	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particularly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un passant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passerby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76107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266700"/>
            <a:ext cx="8597900" cy="9584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:  22/1 – 26/1</a:t>
            </a:r>
            <a:br>
              <a:rPr lang="en-US" sz="2400" dirty="0">
                <a:cs typeface="Palatino"/>
              </a:rPr>
            </a:br>
            <a:r>
              <a:rPr lang="en-US" sz="2200" dirty="0">
                <a:cs typeface="Palatino"/>
              </a:rPr>
              <a:t>nous </a:t>
            </a:r>
            <a:r>
              <a:rPr lang="en-US" sz="2200" dirty="0" err="1">
                <a:cs typeface="Palatino"/>
              </a:rPr>
              <a:t>sommes</a:t>
            </a:r>
            <a:r>
              <a:rPr lang="en-US" sz="2200" dirty="0">
                <a:cs typeface="Palatino"/>
              </a:rPr>
              <a:t> </a:t>
            </a:r>
            <a:r>
              <a:rPr lang="en-US" sz="2200" b="1" dirty="0" err="1">
                <a:cs typeface="Palatino"/>
              </a:rPr>
              <a:t>mercredi</a:t>
            </a:r>
            <a:r>
              <a:rPr lang="en-US" sz="2200" dirty="0">
                <a:cs typeface="Palatino"/>
              </a:rPr>
              <a:t>, le </a:t>
            </a:r>
            <a:r>
              <a:rPr lang="en-US" sz="2200" dirty="0" err="1">
                <a:cs typeface="Palatino"/>
              </a:rPr>
              <a:t>vingt-quatre</a:t>
            </a:r>
            <a:r>
              <a:rPr lang="en-US" sz="2200" dirty="0">
                <a:cs typeface="Palatino"/>
              </a:rPr>
              <a:t> </a:t>
            </a:r>
            <a:r>
              <a:rPr lang="en-US" sz="2200" dirty="0" err="1">
                <a:cs typeface="Palatino"/>
              </a:rPr>
              <a:t>janvier</a:t>
            </a:r>
            <a:r>
              <a:rPr lang="en-US" sz="2200" dirty="0">
                <a:cs typeface="Palatino"/>
              </a:rPr>
              <a:t> </a:t>
            </a:r>
            <a:r>
              <a:rPr lang="en-US" sz="2200" dirty="0" err="1">
                <a:cs typeface="Palatino"/>
              </a:rPr>
              <a:t>deux</a:t>
            </a:r>
            <a:r>
              <a:rPr lang="en-US" sz="2200" dirty="0">
                <a:cs typeface="Palatino"/>
              </a:rPr>
              <a:t> mille dix-</a:t>
            </a:r>
            <a:r>
              <a:rPr lang="en-US" sz="22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030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5100"/>
            <a:ext cx="8661400" cy="10287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:  22/1 – 26/1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jeudi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>
                <a:cs typeface="Palatino"/>
              </a:rPr>
              <a:t>vingt</a:t>
            </a:r>
            <a:r>
              <a:rPr lang="en-US" sz="2400" dirty="0" err="1" smtClean="0">
                <a:cs typeface="Palatino"/>
              </a:rPr>
              <a:t>-cinq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janvier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46600" y="1460500"/>
            <a:ext cx="4343400" cy="5029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épousent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marry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de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sorte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so that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armes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coat of arms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rôti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roast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laboure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ploughs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seigneur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smtClean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i="1" smtClean="0">
                <a:solidFill>
                  <a:srgbClr val="0000FF"/>
                </a:solidFill>
                <a:latin typeface="+mn-lt"/>
                <a:cs typeface="Palatino"/>
              </a:rPr>
              <a:t>lord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siècles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venir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centuries 			to come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ajoutent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add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8600" y="1460500"/>
            <a:ext cx="4178808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envahisseurs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invaders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entre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autres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among 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  		        other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places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brûlent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burn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pillent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pillage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peaux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de bêtes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fraîches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  	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freshly skinned animals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incendie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fire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foin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hay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13241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41" y="266700"/>
            <a:ext cx="8742026" cy="1016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:  22/1 – 26/1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jeudi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vingt-cinq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62140" y="1445568"/>
            <a:ext cx="3715700" cy="51878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1400"/>
              </a:spcBef>
              <a:buNone/>
            </a:pP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Écrivez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les notes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suivantes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dans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las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section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grammaire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 (et la date, 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  <a:cs typeface="Palatino"/>
              </a:rPr>
              <a:t>aussi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cs typeface="Palatino"/>
              </a:rPr>
              <a:t>):</a:t>
            </a:r>
          </a:p>
          <a:p>
            <a:pPr marL="0" indent="0" algn="ctr">
              <a:spcBef>
                <a:spcPts val="14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cs typeface="Palatino"/>
              </a:rPr>
              <a:t>Le </a:t>
            </a:r>
            <a:r>
              <a:rPr lang="en-US" sz="2000" b="1" dirty="0" err="1" smtClean="0">
                <a:solidFill>
                  <a:schemeClr val="tx1"/>
                </a:solidFill>
                <a:latin typeface="+mn-lt"/>
                <a:cs typeface="Palatino"/>
              </a:rPr>
              <a:t>Conditionnel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n-lt"/>
                <a:cs typeface="Palatino"/>
              </a:rPr>
              <a:t>Présent</a:t>
            </a:r>
            <a:endParaRPr lang="en-US" sz="2000" b="1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 marL="0" indent="0">
              <a:spcBef>
                <a:spcPts val="1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Verbs in the </a:t>
            </a:r>
            <a:r>
              <a:rPr lang="en-US" sz="2000" i="1" dirty="0" err="1" smtClean="0">
                <a:solidFill>
                  <a:srgbClr val="0000FF"/>
                </a:solidFill>
                <a:latin typeface="+mn-lt"/>
                <a:cs typeface="Palatino"/>
              </a:rPr>
              <a:t>conditionnel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+mn-lt"/>
                <a:cs typeface="Palatino"/>
              </a:rPr>
              <a:t>présent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and verbs in the </a:t>
            </a:r>
            <a:r>
              <a:rPr lang="en-US" sz="2000" i="1" dirty="0" err="1" smtClean="0">
                <a:solidFill>
                  <a:srgbClr val="0000FF"/>
                </a:solidFill>
                <a:latin typeface="+mn-lt"/>
                <a:cs typeface="Palatino"/>
              </a:rPr>
              <a:t>futur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Palatino"/>
              </a:rPr>
              <a:t> simple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share the same stems.  However, in the </a:t>
            </a:r>
            <a:r>
              <a:rPr lang="en-US" sz="2000" i="1" dirty="0" err="1" smtClean="0">
                <a:solidFill>
                  <a:srgbClr val="0000FF"/>
                </a:solidFill>
                <a:latin typeface="+mn-lt"/>
                <a:cs typeface="Palatino"/>
              </a:rPr>
              <a:t>conditionnel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+mn-lt"/>
                <a:cs typeface="Palatino"/>
              </a:rPr>
              <a:t>présent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, the endings are those of the </a:t>
            </a:r>
            <a:r>
              <a:rPr lang="en-US" sz="2000" i="1" dirty="0" err="1" smtClean="0">
                <a:solidFill>
                  <a:srgbClr val="0000FF"/>
                </a:solidFill>
                <a:latin typeface="+mn-lt"/>
                <a:cs typeface="Palatino"/>
              </a:rPr>
              <a:t>imparfait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>
              <a:spcBef>
                <a:spcPts val="1400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-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ais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		-ions</a:t>
            </a:r>
          </a:p>
          <a:p>
            <a:pPr>
              <a:spcBef>
                <a:spcPts val="1400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-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ais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		-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iez</a:t>
            </a:r>
            <a:endParaRPr lang="en-US" sz="20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-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ait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		-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aient</a:t>
            </a:r>
            <a:endParaRPr lang="en-US" sz="2000" dirty="0">
              <a:solidFill>
                <a:schemeClr val="tx1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5932" y="1574800"/>
            <a:ext cx="4918235" cy="5058597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spcAft>
                <a:spcPts val="1200"/>
              </a:spcAft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Verbs that have irregular stems in the future, have those same stems in the present conditional.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J’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irais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l’école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.        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Palatino"/>
              </a:rPr>
              <a:t>I would go to school.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verrais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un film.    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Palatino"/>
              </a:rPr>
              <a:t>You would see a 				movie.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serrait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là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.		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Palatino"/>
              </a:rPr>
              <a:t>He would be there.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Elle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ferrait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robe.    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Palatino"/>
              </a:rPr>
              <a:t>She would make 			     a dress.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Nous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irions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le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voir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.	   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Palatino"/>
              </a:rPr>
              <a:t>We would go see 			    him.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devriez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venir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.	     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Palatino"/>
              </a:rPr>
              <a:t>You would have 				to come.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Ils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Elles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courraient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.	    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Palatino"/>
              </a:rPr>
              <a:t>They would run.</a:t>
            </a:r>
          </a:p>
        </p:txBody>
      </p:sp>
    </p:spTree>
    <p:extLst>
      <p:ext uri="{BB962C8B-B14F-4D97-AF65-F5344CB8AC3E}">
        <p14:creationId xmlns:p14="http://schemas.microsoft.com/office/powerpoint/2010/main" val="349110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35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smtClean="0">
                <a:cs typeface="Palatino"/>
              </a:rPr>
              <a:t>dix-</a:t>
            </a:r>
            <a:r>
              <a:rPr lang="en-US" sz="2400" b="1" dirty="0" err="1" smtClean="0">
                <a:cs typeface="Palatino"/>
              </a:rPr>
              <a:t>neuf</a:t>
            </a:r>
            <a:r>
              <a:rPr lang="en-US" sz="2400" dirty="0" smtClean="0">
                <a:cs typeface="Palatino"/>
              </a:rPr>
              <a:t>:  </a:t>
            </a:r>
            <a:r>
              <a:rPr lang="en-US" sz="2400" dirty="0" smtClean="0">
                <a:cs typeface="Palatino"/>
              </a:rPr>
              <a:t>16/</a:t>
            </a:r>
            <a:r>
              <a:rPr lang="en-US" sz="2400" dirty="0">
                <a:cs typeface="Palatino"/>
              </a:rPr>
              <a:t>1 – </a:t>
            </a:r>
            <a:r>
              <a:rPr lang="en-US" sz="2400" dirty="0" smtClean="0">
                <a:cs typeface="Palatino"/>
              </a:rPr>
              <a:t>19/</a:t>
            </a:r>
            <a:r>
              <a:rPr lang="en-US" sz="2400" dirty="0">
                <a:cs typeface="Palatino"/>
              </a:rPr>
              <a:t>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mardi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smtClean="0">
                <a:cs typeface="Palatino"/>
              </a:rPr>
              <a:t>seize </a:t>
            </a:r>
            <a:r>
              <a:rPr lang="en-US" sz="2400" dirty="0" err="1" smtClean="0">
                <a:cs typeface="Palatino"/>
              </a:rPr>
              <a:t>janvier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</a:t>
            </a:r>
            <a:r>
              <a:rPr lang="en-US" sz="2400" dirty="0" smtClean="0">
                <a:cs typeface="Palatino"/>
              </a:rPr>
              <a:t>-</a:t>
            </a:r>
            <a:r>
              <a:rPr lang="en-US" sz="2400" dirty="0" err="1" smtClean="0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8768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expliquer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explain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la fin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the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end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humain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(e)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human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ne...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ni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...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ni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neither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...nor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ne...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only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le nom de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jeune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fille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the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maiden name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payer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pay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personne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...ne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no one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768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800"/>
              </a:spcAft>
              <a:buNone/>
            </a:pP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aucun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(e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)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not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one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un car	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tour bus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un chef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boss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le début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the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beginning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déclaration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 report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employé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an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employee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endroit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place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99818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64353"/>
            <a:ext cx="8610600" cy="11437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:  22/1 – 26/1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jeudi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vingt-cinq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323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165100"/>
            <a:ext cx="8775700" cy="8807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:  22/1 – 26/1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vendredi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>
                <a:cs typeface="Palatino"/>
              </a:rPr>
              <a:t>vingt</a:t>
            </a:r>
            <a:r>
              <a:rPr lang="en-US" sz="2400" dirty="0" smtClean="0">
                <a:cs typeface="Palatino"/>
              </a:rPr>
              <a:t>-six </a:t>
            </a:r>
            <a:r>
              <a:rPr lang="en-US" sz="2400" dirty="0" err="1" smtClean="0">
                <a:cs typeface="Palatino"/>
              </a:rPr>
              <a:t>janvier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46600" y="1270001"/>
            <a:ext cx="4406900" cy="5346699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être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d'accord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avec     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agree with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loisir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	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free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-time, leisure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passe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-temps  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pass-time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plaisir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     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pleasure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de plus	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in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addition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le point de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vue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point of view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quant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..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as for...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réfuter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refute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le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repos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rest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valoir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peine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 worth while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valoir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mieux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better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77800" y="1270001"/>
            <a:ext cx="4229608" cy="53467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la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fois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at once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avoir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l'air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seem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avoir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raison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 right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avoir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tort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 wrong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le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bien-être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well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-being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créer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create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décompresser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relax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détente	   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relaxation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en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plein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air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outdoors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grâce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thanks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4458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3" y="139700"/>
            <a:ext cx="8830235" cy="965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:  22/1 – 26/1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vendredi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-six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100" dirty="0"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17500" y="1257300"/>
            <a:ext cx="3838618" cy="53213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Écrivez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la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forme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conditionelle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du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verbe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pour le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suject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indiqué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elles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répondre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nous 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finir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on 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choisir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Pierre (arriver)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penser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(aimer)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je 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perdre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elles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attendre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choisir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réussir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500" y="1257300"/>
            <a:ext cx="3657600" cy="53213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elles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répondr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aient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nous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finir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ions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on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choisir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ait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Pierre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arriver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ait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penser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ais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aimer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iez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perdr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ais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elles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attendr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aient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choisir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iez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réussir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ais</a:t>
            </a:r>
            <a:endParaRPr lang="en-US" dirty="0">
              <a:solidFill>
                <a:srgbClr val="FF0000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785262380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 tmFilter="0,0; .5, 1; 1, 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 tmFilter="0,0; .5, 1; 1, 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 tmFilter="0,0; .5, 1; 1, 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12" y="165100"/>
            <a:ext cx="8815294" cy="10301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:  22/1 – 26/1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vendredi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vingt</a:t>
            </a:r>
            <a:r>
              <a:rPr lang="en-US" sz="2400" dirty="0">
                <a:cs typeface="Palatino"/>
              </a:rPr>
              <a:t>-six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142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4588"/>
            <a:ext cx="8712200" cy="11952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vingt</a:t>
            </a:r>
            <a:r>
              <a:rPr lang="en-US" sz="2400" b="1" dirty="0" smtClean="0">
                <a:cs typeface="Palatino"/>
              </a:rPr>
              <a:t>-et-un</a:t>
            </a:r>
            <a:r>
              <a:rPr lang="en-US" sz="2400" dirty="0" smtClean="0">
                <a:cs typeface="Palatino"/>
              </a:rPr>
              <a:t>:  29/</a:t>
            </a:r>
            <a:r>
              <a:rPr lang="en-US" sz="2400" dirty="0">
                <a:cs typeface="Palatino"/>
              </a:rPr>
              <a:t>1 – </a:t>
            </a:r>
            <a:r>
              <a:rPr lang="en-US" sz="2400" dirty="0" smtClean="0">
                <a:cs typeface="Palatino"/>
              </a:rPr>
              <a:t>2/2</a:t>
            </a:r>
            <a:r>
              <a:rPr lang="en-US" sz="2400" dirty="0">
                <a:cs typeface="Palatino"/>
              </a:rPr>
              <a:t/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lundi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>
                <a:cs typeface="Palatino"/>
              </a:rPr>
              <a:t>vingt</a:t>
            </a:r>
            <a:r>
              <a:rPr lang="en-US" sz="2400" dirty="0" err="1" smtClean="0">
                <a:cs typeface="Palatino"/>
              </a:rPr>
              <a:t>-neuf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janvier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73412"/>
            <a:ext cx="4191000" cy="484168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un atelier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studio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écrivain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author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peindre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paint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autoportrait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self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-	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portrait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compositeur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composer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plaire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please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pièce de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théatre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a play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enregistrer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record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8600" y="1673412"/>
            <a:ext cx="4178808" cy="48416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: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vedette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        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movie 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star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metteur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en scène	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a play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	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director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nature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morte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a still life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paysage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landscape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peintre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painter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un tableau	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painting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sculpteur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sculptor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endParaRPr lang="en-US" sz="2200" dirty="0">
              <a:solidFill>
                <a:srgbClr val="000000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92645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2100"/>
            <a:ext cx="8572500" cy="106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29/1 – 2/2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lundi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vingt-neuf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04800" y="1600200"/>
            <a:ext cx="3851318" cy="49657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>
              <a:lnSpc>
                <a:spcPts val="2860"/>
              </a:lnSpc>
              <a:spcBef>
                <a:spcPts val="0"/>
              </a:spcBef>
              <a:buNone/>
            </a:pPr>
            <a:r>
              <a:rPr lang="en-US" sz="2300" i="1" dirty="0" err="1">
                <a:solidFill>
                  <a:srgbClr val="000000"/>
                </a:solidFill>
                <a:latin typeface="+mn-lt"/>
                <a:cs typeface="Palatino"/>
              </a:rPr>
              <a:t>Écrivez</a:t>
            </a:r>
            <a:r>
              <a:rPr lang="en-US" sz="2300" i="1" dirty="0">
                <a:solidFill>
                  <a:srgbClr val="000000"/>
                </a:solidFill>
                <a:latin typeface="+mn-lt"/>
                <a:cs typeface="Palatino"/>
              </a:rPr>
              <a:t> la </a:t>
            </a:r>
            <a:r>
              <a:rPr lang="en-US" sz="2300" i="1" dirty="0" err="1">
                <a:solidFill>
                  <a:srgbClr val="000000"/>
                </a:solidFill>
                <a:latin typeface="+mn-lt"/>
                <a:cs typeface="Palatino"/>
              </a:rPr>
              <a:t>forme</a:t>
            </a:r>
            <a:r>
              <a:rPr lang="en-US" sz="2300" i="1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300" i="1" dirty="0" err="1">
                <a:solidFill>
                  <a:srgbClr val="000000"/>
                </a:solidFill>
                <a:latin typeface="+mn-lt"/>
                <a:cs typeface="Palatino"/>
              </a:rPr>
              <a:t>conditionelle</a:t>
            </a:r>
            <a:r>
              <a:rPr lang="en-US" sz="2300" i="1" dirty="0">
                <a:solidFill>
                  <a:srgbClr val="000000"/>
                </a:solidFill>
                <a:latin typeface="+mn-lt"/>
                <a:cs typeface="Palatino"/>
              </a:rPr>
              <a:t> du </a:t>
            </a:r>
            <a:r>
              <a:rPr lang="en-US" sz="2300" i="1" dirty="0" err="1">
                <a:solidFill>
                  <a:srgbClr val="000000"/>
                </a:solidFill>
                <a:latin typeface="+mn-lt"/>
                <a:cs typeface="Palatino"/>
              </a:rPr>
              <a:t>verbe</a:t>
            </a:r>
            <a:r>
              <a:rPr lang="en-US" sz="2300" i="1" dirty="0">
                <a:solidFill>
                  <a:srgbClr val="000000"/>
                </a:solidFill>
                <a:latin typeface="+mn-lt"/>
                <a:cs typeface="Palatino"/>
              </a:rPr>
              <a:t> pour le </a:t>
            </a:r>
            <a:r>
              <a:rPr lang="en-US" sz="2300" i="1" dirty="0" err="1">
                <a:solidFill>
                  <a:srgbClr val="000000"/>
                </a:solidFill>
                <a:latin typeface="+mn-lt"/>
                <a:cs typeface="Palatino"/>
              </a:rPr>
              <a:t>suject</a:t>
            </a:r>
            <a:r>
              <a:rPr lang="en-US" sz="2300" i="1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300" i="1" dirty="0" err="1" smtClean="0">
                <a:solidFill>
                  <a:srgbClr val="000000"/>
                </a:solidFill>
                <a:latin typeface="+mn-lt"/>
                <a:cs typeface="Palatino"/>
              </a:rPr>
              <a:t>indiqué</a:t>
            </a:r>
            <a:r>
              <a:rPr lang="en-US" sz="2300" i="1" dirty="0" smtClean="0">
                <a:solidFill>
                  <a:srgbClr val="000000"/>
                </a:solidFill>
                <a:latin typeface="+mn-lt"/>
                <a:cs typeface="Palatino"/>
              </a:rPr>
              <a:t>:</a:t>
            </a:r>
          </a:p>
          <a:p>
            <a:pPr marL="0" indent="0">
              <a:lnSpc>
                <a:spcPts val="2860"/>
              </a:lnSpc>
              <a:spcBef>
                <a:spcPts val="0"/>
              </a:spcBef>
              <a:buNone/>
            </a:pPr>
            <a:endParaRPr lang="en-US" sz="2300" i="1" dirty="0">
              <a:solidFill>
                <a:srgbClr val="000000"/>
              </a:solidFill>
              <a:latin typeface="+mn-lt"/>
              <a:cs typeface="Palatino"/>
            </a:endParaRPr>
          </a:p>
          <a:p>
            <a:pPr marL="342900" indent="-342900">
              <a:lnSpc>
                <a:spcPts val="286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300" dirty="0" err="1" smtClean="0">
                <a:solidFill>
                  <a:srgbClr val="000000"/>
                </a:solidFill>
                <a:latin typeface="+mn-lt"/>
                <a:cs typeface="Palatino"/>
              </a:rPr>
              <a:t>il</a:t>
            </a: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 (</a:t>
            </a:r>
            <a:r>
              <a:rPr lang="en-US" sz="2300" dirty="0" err="1" smtClean="0">
                <a:solidFill>
                  <a:srgbClr val="000000"/>
                </a:solidFill>
                <a:latin typeface="+mn-lt"/>
                <a:cs typeface="Palatino"/>
              </a:rPr>
              <a:t>falloir</a:t>
            </a: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)</a:t>
            </a:r>
          </a:p>
          <a:p>
            <a:pPr marL="342900" indent="-342900">
              <a:lnSpc>
                <a:spcPts val="286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nous (devoir)</a:t>
            </a:r>
          </a:p>
          <a:p>
            <a:pPr marL="342900" indent="-342900">
              <a:lnSpc>
                <a:spcPts val="286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M. </a:t>
            </a:r>
            <a:r>
              <a:rPr lang="en-US" sz="2300" dirty="0" err="1" smtClean="0">
                <a:solidFill>
                  <a:srgbClr val="000000"/>
                </a:solidFill>
                <a:latin typeface="+mn-lt"/>
                <a:cs typeface="Palatino"/>
              </a:rPr>
              <a:t>Lemaire</a:t>
            </a: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 (</a:t>
            </a:r>
            <a:r>
              <a:rPr lang="en-US" sz="2300" dirty="0" err="1" smtClean="0">
                <a:solidFill>
                  <a:srgbClr val="000000"/>
                </a:solidFill>
                <a:latin typeface="+mn-lt"/>
                <a:cs typeface="Palatino"/>
              </a:rPr>
              <a:t>aller</a:t>
            </a: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)</a:t>
            </a:r>
          </a:p>
          <a:p>
            <a:pPr marL="342900" indent="-342900">
              <a:lnSpc>
                <a:spcPts val="286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je (faire)</a:t>
            </a:r>
          </a:p>
          <a:p>
            <a:pPr marL="342900" indent="-342900">
              <a:lnSpc>
                <a:spcPts val="286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Marc et Jeanne (</a:t>
            </a:r>
            <a:r>
              <a:rPr lang="en-US" sz="2300" dirty="0" err="1" smtClean="0">
                <a:solidFill>
                  <a:srgbClr val="000000"/>
                </a:solidFill>
                <a:latin typeface="+mn-lt"/>
                <a:cs typeface="Palatino"/>
              </a:rPr>
              <a:t>envoyer</a:t>
            </a: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)</a:t>
            </a:r>
          </a:p>
          <a:p>
            <a:pPr marL="342900" indent="-342900">
              <a:lnSpc>
                <a:spcPts val="286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300" dirty="0" err="1" smtClean="0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 (savoir)</a:t>
            </a:r>
          </a:p>
          <a:p>
            <a:pPr marL="342900" indent="-342900">
              <a:lnSpc>
                <a:spcPts val="286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300" dirty="0" err="1" smtClean="0">
                <a:solidFill>
                  <a:srgbClr val="000000"/>
                </a:solidFill>
                <a:latin typeface="+mn-lt"/>
                <a:cs typeface="Palatino"/>
              </a:rPr>
              <a:t>l’avenir</a:t>
            </a: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 (</a:t>
            </a:r>
            <a:r>
              <a:rPr lang="en-US" sz="2300" dirty="0" err="1" smtClean="0">
                <a:solidFill>
                  <a:srgbClr val="000000"/>
                </a:solidFill>
                <a:latin typeface="+mn-lt"/>
                <a:cs typeface="Palatino"/>
              </a:rPr>
              <a:t>avoir</a:t>
            </a: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)</a:t>
            </a:r>
          </a:p>
          <a:p>
            <a:pPr marL="342900" indent="-342900">
              <a:lnSpc>
                <a:spcPts val="286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300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 (</a:t>
            </a:r>
            <a:r>
              <a:rPr lang="en-US" sz="2300" dirty="0" err="1" smtClean="0">
                <a:solidFill>
                  <a:srgbClr val="000000"/>
                </a:solidFill>
                <a:latin typeface="+mn-lt"/>
                <a:cs typeface="Palatino"/>
              </a:rPr>
              <a:t>vouloir</a:t>
            </a: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)</a:t>
            </a:r>
          </a:p>
          <a:p>
            <a:pPr marL="342900" indent="-342900">
              <a:lnSpc>
                <a:spcPts val="286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sz="2300" dirty="0" err="1" smtClean="0">
                <a:solidFill>
                  <a:srgbClr val="000000"/>
                </a:solidFill>
                <a:latin typeface="+mn-lt"/>
                <a:cs typeface="Palatino"/>
              </a:rPr>
              <a:t>technologie</a:t>
            </a: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 (</a:t>
            </a:r>
            <a:r>
              <a:rPr lang="en-US" sz="2300" dirty="0" err="1" smtClean="0">
                <a:solidFill>
                  <a:srgbClr val="000000"/>
                </a:solidFill>
                <a:latin typeface="+mn-lt"/>
                <a:cs typeface="Palatino"/>
              </a:rPr>
              <a:t>être</a:t>
            </a: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)</a:t>
            </a:r>
          </a:p>
          <a:p>
            <a:pPr marL="342900" indent="-342900">
              <a:lnSpc>
                <a:spcPts val="286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nous (</a:t>
            </a:r>
            <a:r>
              <a:rPr lang="en-US" sz="2300" dirty="0" err="1" smtClean="0">
                <a:solidFill>
                  <a:srgbClr val="000000"/>
                </a:solidFill>
                <a:latin typeface="+mn-lt"/>
                <a:cs typeface="Palatino"/>
              </a:rPr>
              <a:t>pouvoir</a:t>
            </a:r>
            <a:r>
              <a:rPr lang="en-US" sz="2300" dirty="0" smtClean="0">
                <a:solidFill>
                  <a:srgbClr val="000000"/>
                </a:solidFill>
                <a:latin typeface="+mn-lt"/>
                <a:cs typeface="Palatino"/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600200"/>
            <a:ext cx="3657600" cy="5054600"/>
          </a:xfrm>
        </p:spPr>
        <p:txBody>
          <a:bodyPr>
            <a:noAutofit/>
          </a:bodyPr>
          <a:lstStyle/>
          <a:p>
            <a:pPr marL="342900" indent="-342900">
              <a:lnSpc>
                <a:spcPts val="3400"/>
              </a:lnSpc>
              <a:spcBef>
                <a:spcPts val="0"/>
              </a:spcBef>
              <a:buAutoNum type="arabicPeriod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il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i="1" dirty="0" err="1" smtClean="0">
                <a:solidFill>
                  <a:srgbClr val="000090"/>
                </a:solidFill>
                <a:latin typeface="+mn-lt"/>
                <a:cs typeface="Palatino"/>
              </a:rPr>
              <a:t>faudrait</a:t>
            </a:r>
            <a:endParaRPr lang="en-US" sz="2400" i="1" dirty="0" smtClean="0">
              <a:solidFill>
                <a:srgbClr val="000090"/>
              </a:solidFill>
              <a:latin typeface="+mn-lt"/>
              <a:cs typeface="Palatino"/>
            </a:endParaRPr>
          </a:p>
          <a:p>
            <a:pPr marL="342900" indent="-342900">
              <a:lnSpc>
                <a:spcPts val="3400"/>
              </a:lnSpc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nous </a:t>
            </a:r>
            <a:r>
              <a:rPr lang="en-US" sz="2400" i="1" dirty="0" err="1" smtClean="0">
                <a:solidFill>
                  <a:srgbClr val="000090"/>
                </a:solidFill>
                <a:latin typeface="+mn-lt"/>
                <a:cs typeface="Palatino"/>
              </a:rPr>
              <a:t>devrions</a:t>
            </a:r>
            <a:endParaRPr lang="en-US" sz="2400" i="1" dirty="0" smtClean="0">
              <a:solidFill>
                <a:srgbClr val="000090"/>
              </a:solidFill>
              <a:latin typeface="+mn-lt"/>
              <a:cs typeface="Palatino"/>
            </a:endParaRPr>
          </a:p>
          <a:p>
            <a:pPr marL="342900" indent="-342900">
              <a:lnSpc>
                <a:spcPts val="3400"/>
              </a:lnSpc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M.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Lemaire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i="1" dirty="0" err="1" smtClean="0">
                <a:solidFill>
                  <a:srgbClr val="000090"/>
                </a:solidFill>
                <a:latin typeface="+mn-lt"/>
                <a:cs typeface="Palatino"/>
              </a:rPr>
              <a:t>irait</a:t>
            </a:r>
            <a:endParaRPr lang="en-US" sz="2400" i="1" dirty="0" smtClean="0">
              <a:solidFill>
                <a:srgbClr val="000090"/>
              </a:solidFill>
              <a:latin typeface="+mn-lt"/>
              <a:cs typeface="Palatino"/>
            </a:endParaRPr>
          </a:p>
          <a:p>
            <a:pPr marL="342900" indent="-342900">
              <a:lnSpc>
                <a:spcPts val="3400"/>
              </a:lnSpc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sz="2400" i="1" dirty="0" err="1" smtClean="0">
                <a:solidFill>
                  <a:srgbClr val="000090"/>
                </a:solidFill>
                <a:latin typeface="+mn-lt"/>
                <a:cs typeface="Palatino"/>
              </a:rPr>
              <a:t>ferais</a:t>
            </a:r>
            <a:endParaRPr lang="en-US" sz="2400" i="1" dirty="0" smtClean="0">
              <a:solidFill>
                <a:srgbClr val="000090"/>
              </a:solidFill>
              <a:latin typeface="+mn-lt"/>
              <a:cs typeface="Palatino"/>
            </a:endParaRPr>
          </a:p>
          <a:p>
            <a:pPr marL="342900" indent="-342900">
              <a:lnSpc>
                <a:spcPts val="3400"/>
              </a:lnSpc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Marc et Jeanne </a:t>
            </a:r>
            <a:r>
              <a:rPr lang="en-US" sz="2400" i="1" dirty="0" err="1" smtClean="0">
                <a:solidFill>
                  <a:srgbClr val="000090"/>
                </a:solidFill>
                <a:latin typeface="+mn-lt"/>
                <a:cs typeface="Palatino"/>
              </a:rPr>
              <a:t>enverraient</a:t>
            </a:r>
            <a:endParaRPr lang="en-US" sz="2400" i="1" dirty="0" smtClean="0">
              <a:solidFill>
                <a:srgbClr val="000090"/>
              </a:solidFill>
              <a:latin typeface="+mn-lt"/>
              <a:cs typeface="Palatino"/>
            </a:endParaRPr>
          </a:p>
          <a:p>
            <a:pPr marL="342900" indent="-342900">
              <a:lnSpc>
                <a:spcPts val="3400"/>
              </a:lnSpc>
              <a:spcBef>
                <a:spcPts val="0"/>
              </a:spcBef>
              <a:buAutoNum type="arabicPeriod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i="1" dirty="0" err="1" smtClean="0">
                <a:solidFill>
                  <a:srgbClr val="000090"/>
                </a:solidFill>
                <a:latin typeface="+mn-lt"/>
                <a:cs typeface="Palatino"/>
              </a:rPr>
              <a:t>sauriez</a:t>
            </a:r>
            <a:endParaRPr lang="en-US" sz="2400" i="1" dirty="0" smtClean="0">
              <a:solidFill>
                <a:srgbClr val="000090"/>
              </a:solidFill>
              <a:latin typeface="+mn-lt"/>
              <a:cs typeface="Palatino"/>
            </a:endParaRPr>
          </a:p>
          <a:p>
            <a:pPr marL="342900" indent="-342900">
              <a:lnSpc>
                <a:spcPts val="3400"/>
              </a:lnSpc>
              <a:spcBef>
                <a:spcPts val="0"/>
              </a:spcBef>
              <a:buAutoNum type="arabicPeriod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l’avenir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i="1" dirty="0" err="1" smtClean="0">
                <a:solidFill>
                  <a:srgbClr val="000090"/>
                </a:solidFill>
                <a:latin typeface="+mn-lt"/>
                <a:cs typeface="Palatino"/>
              </a:rPr>
              <a:t>aurait</a:t>
            </a:r>
            <a:endParaRPr lang="en-US" sz="2400" i="1" dirty="0" smtClean="0">
              <a:solidFill>
                <a:srgbClr val="000090"/>
              </a:solidFill>
              <a:latin typeface="+mn-lt"/>
              <a:cs typeface="Palatino"/>
            </a:endParaRPr>
          </a:p>
          <a:p>
            <a:pPr marL="342900" indent="-342900">
              <a:lnSpc>
                <a:spcPts val="3400"/>
              </a:lnSpc>
              <a:spcBef>
                <a:spcPts val="0"/>
              </a:spcBef>
              <a:buAutoNum type="arabicPeriod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i="1" dirty="0" err="1" smtClean="0">
                <a:solidFill>
                  <a:srgbClr val="000090"/>
                </a:solidFill>
                <a:latin typeface="+mn-lt"/>
                <a:cs typeface="Palatino"/>
              </a:rPr>
              <a:t>voudrais</a:t>
            </a:r>
            <a:endParaRPr lang="en-US" sz="2400" i="1" dirty="0" smtClean="0">
              <a:solidFill>
                <a:srgbClr val="000090"/>
              </a:solidFill>
              <a:latin typeface="+mn-lt"/>
              <a:cs typeface="Palatino"/>
            </a:endParaRPr>
          </a:p>
          <a:p>
            <a:pPr marL="342900" indent="-342900">
              <a:lnSpc>
                <a:spcPts val="3400"/>
              </a:lnSpc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technologie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i="1" dirty="0" err="1" smtClean="0">
                <a:solidFill>
                  <a:srgbClr val="000090"/>
                </a:solidFill>
                <a:latin typeface="+mn-lt"/>
                <a:cs typeface="Palatino"/>
              </a:rPr>
              <a:t>serait</a:t>
            </a:r>
            <a:endParaRPr lang="en-US" sz="2400" i="1" dirty="0" smtClean="0">
              <a:solidFill>
                <a:srgbClr val="000090"/>
              </a:solidFill>
              <a:latin typeface="+mn-lt"/>
              <a:cs typeface="Palatino"/>
            </a:endParaRPr>
          </a:p>
          <a:p>
            <a:pPr marL="342900" indent="-342900">
              <a:lnSpc>
                <a:spcPts val="3400"/>
              </a:lnSpc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nous </a:t>
            </a:r>
            <a:r>
              <a:rPr lang="en-US" sz="2400" i="1" dirty="0" err="1" smtClean="0">
                <a:solidFill>
                  <a:srgbClr val="000090"/>
                </a:solidFill>
                <a:latin typeface="+mn-lt"/>
                <a:cs typeface="Palatino"/>
              </a:rPr>
              <a:t>pourrions</a:t>
            </a:r>
            <a:endParaRPr lang="en-US" sz="2400" i="1" dirty="0" smtClean="0">
              <a:solidFill>
                <a:srgbClr val="000090"/>
              </a:solidFill>
              <a:latin typeface="+mn-lt"/>
              <a:cs typeface="Palatino"/>
            </a:endParaRPr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00120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203200"/>
            <a:ext cx="8724900" cy="106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29/1 – 2/2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lundi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vingt-neuf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72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164353"/>
            <a:ext cx="8724900" cy="100105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29/1 – 2/2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mardi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trente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janvier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49295"/>
            <a:ext cx="4292600" cy="512930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le public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audience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200" dirty="0" err="1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 toile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canvas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200" dirty="0" err="1">
                <a:solidFill>
                  <a:schemeClr val="tx1"/>
                </a:solidFill>
                <a:latin typeface="+mn-lt"/>
                <a:cs typeface="Palatino"/>
              </a:rPr>
              <a:t>plusieurs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several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200" dirty="0" err="1">
                <a:solidFill>
                  <a:schemeClr val="tx1"/>
                </a:solidFill>
                <a:latin typeface="+mn-lt"/>
                <a:cs typeface="Palatino"/>
              </a:rPr>
              <a:t>lorsque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when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200" dirty="0" err="1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cs typeface="Palatino"/>
              </a:rPr>
              <a:t>école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 des Beaux-Arts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art 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college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200" dirty="0" err="1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cs typeface="Palatino"/>
              </a:rPr>
              <a:t>bande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n-lt"/>
                <a:cs typeface="Palatino"/>
              </a:rPr>
              <a:t>sonore</a:t>
            </a: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sound track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un chef-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d'oeuvre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masterpiece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200" dirty="0">
                <a:solidFill>
                  <a:schemeClr val="tx1"/>
                </a:solidFill>
                <a:latin typeface="+mn-lt"/>
                <a:cs typeface="Palatino"/>
              </a:rPr>
              <a:t>un César	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French 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film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			award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5900" y="1449295"/>
            <a:ext cx="4191508" cy="512930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: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langue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 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language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bande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originale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song track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partout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     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everywhere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un chef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d'orchestre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conductor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esquisse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 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sketch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les beaux-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arts  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fine </a:t>
            </a:r>
            <a:r>
              <a:rPr lang="en-US" sz="2200" i="1" dirty="0">
                <a:solidFill>
                  <a:srgbClr val="0000FF"/>
                </a:solidFill>
                <a:latin typeface="+mn-lt"/>
                <a:cs typeface="Palatino"/>
              </a:rPr>
              <a:t>art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dessiner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	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to draw</a:t>
            </a:r>
            <a:endParaRPr lang="en-US" sz="2200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63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205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29/1 – 2/2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mardi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trente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28600" y="1409699"/>
            <a:ext cx="3927518" cy="5313829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Écrivez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forme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correcte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du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verbe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entre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parenthèses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.  (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conditionnel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,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futur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,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présent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,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ou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impératif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Si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j’allais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en France, je (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visiter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) la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cathédrale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Chartres.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regarderez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un film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(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aller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) au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cinéma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S’il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faisait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mauvais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(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porter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leurs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manteaux.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Si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veux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aider, (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passer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l’aspirateur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Il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mincit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s’il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(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Palatino"/>
              </a:rPr>
              <a:t>ne pas manger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) trop.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Nous (</a:t>
            </a:r>
            <a:r>
              <a:rPr lang="en-US" i="1" dirty="0" err="1" smtClean="0">
                <a:solidFill>
                  <a:srgbClr val="000000"/>
                </a:solidFill>
                <a:latin typeface="+mn-lt"/>
                <a:cs typeface="Palatino"/>
              </a:rPr>
              <a:t>apprendre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) beaucoup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nous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écoutions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professeur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+mn-lt"/>
              <a:cs typeface="Palatino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409700"/>
            <a:ext cx="4490122" cy="5313828"/>
          </a:xfrm>
        </p:spPr>
        <p:txBody>
          <a:bodyPr>
            <a:normAutofit fontScale="92500"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Si + </a:t>
            </a:r>
            <a:r>
              <a:rPr lang="en-US" i="1" dirty="0" err="1" smtClean="0">
                <a:solidFill>
                  <a:srgbClr val="FF0000"/>
                </a:solidFill>
                <a:latin typeface="+mn-lt"/>
                <a:cs typeface="Palatino"/>
              </a:rPr>
              <a:t>imparfait</a:t>
            </a: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Wingdings"/>
                <a:cs typeface="Palatino"/>
                <a:sym typeface="Wingdings"/>
              </a:rPr>
              <a:t> </a:t>
            </a:r>
            <a:r>
              <a:rPr lang="en-US" i="1" dirty="0" err="1" smtClean="0">
                <a:solidFill>
                  <a:srgbClr val="008000"/>
                </a:solidFill>
                <a:latin typeface="+mn-lt"/>
                <a:cs typeface="Palatino"/>
              </a:rPr>
              <a:t>conditionnel</a:t>
            </a:r>
            <a:endParaRPr lang="en-US" i="1" dirty="0" smtClean="0">
              <a:solidFill>
                <a:srgbClr val="008000"/>
              </a:solidFill>
              <a:latin typeface="+mn-lt"/>
              <a:cs typeface="Palatino"/>
            </a:endParaRPr>
          </a:p>
          <a:p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Si + </a:t>
            </a:r>
            <a:r>
              <a:rPr lang="en-US" i="1" dirty="0" err="1" smtClean="0">
                <a:solidFill>
                  <a:srgbClr val="660066"/>
                </a:solidFill>
                <a:latin typeface="+mn-lt"/>
                <a:cs typeface="Palatino"/>
              </a:rPr>
              <a:t>présent</a:t>
            </a:r>
            <a:r>
              <a:rPr lang="en-US" i="1" dirty="0" smtClean="0">
                <a:solidFill>
                  <a:srgbClr val="660066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Wingdings"/>
                <a:cs typeface="Palatino"/>
                <a:sym typeface="Wingdings"/>
              </a:rPr>
              <a:t></a:t>
            </a:r>
            <a:r>
              <a:rPr lang="en-US" i="1" dirty="0">
                <a:solidFill>
                  <a:schemeClr val="tx1"/>
                </a:solidFill>
                <a:latin typeface="+mn-lt"/>
                <a:cs typeface="Palatino"/>
                <a:sym typeface="Wingdings"/>
              </a:rPr>
              <a:t> </a:t>
            </a:r>
            <a:r>
              <a:rPr lang="en-US" i="1" dirty="0" err="1" smtClean="0">
                <a:solidFill>
                  <a:srgbClr val="FF6600"/>
                </a:solidFill>
                <a:latin typeface="+mn-lt"/>
                <a:cs typeface="Palatino"/>
              </a:rPr>
              <a:t>présent</a:t>
            </a:r>
            <a:r>
              <a:rPr lang="en-US" i="1" dirty="0" smtClean="0">
                <a:solidFill>
                  <a:srgbClr val="FF6600"/>
                </a:solidFill>
                <a:latin typeface="+mn-lt"/>
                <a:cs typeface="Palatino"/>
              </a:rPr>
              <a:t>/</a:t>
            </a:r>
            <a:r>
              <a:rPr lang="en-US" i="1" dirty="0" err="1" smtClean="0">
                <a:solidFill>
                  <a:srgbClr val="FF6600"/>
                </a:solidFill>
                <a:latin typeface="+mn-lt"/>
                <a:cs typeface="Palatino"/>
              </a:rPr>
              <a:t>futur</a:t>
            </a:r>
            <a:r>
              <a:rPr lang="en-US" i="1" dirty="0" smtClean="0">
                <a:solidFill>
                  <a:srgbClr val="FF6600"/>
                </a:solidFill>
                <a:latin typeface="+mn-lt"/>
                <a:cs typeface="Palatino"/>
              </a:rPr>
              <a:t>/</a:t>
            </a:r>
            <a:r>
              <a:rPr lang="en-US" i="1" dirty="0" err="1" smtClean="0">
                <a:solidFill>
                  <a:srgbClr val="FF6600"/>
                </a:solidFill>
                <a:latin typeface="+mn-lt"/>
                <a:cs typeface="Palatino"/>
              </a:rPr>
              <a:t>impératif</a:t>
            </a:r>
            <a:endParaRPr lang="en-US" i="1" dirty="0" smtClean="0">
              <a:solidFill>
                <a:srgbClr val="FF6600"/>
              </a:solidFill>
              <a:latin typeface="+mn-lt"/>
              <a:cs typeface="Palatino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Si </a:t>
            </a:r>
            <a:r>
              <a:rPr lang="en-US" u="sng" dirty="0" err="1">
                <a:solidFill>
                  <a:srgbClr val="000000"/>
                </a:solidFill>
                <a:latin typeface="+mn-lt"/>
                <a:cs typeface="Palatino"/>
              </a:rPr>
              <a:t>j’</a:t>
            </a:r>
            <a:r>
              <a:rPr lang="en-US" u="sng" dirty="0" err="1">
                <a:solidFill>
                  <a:srgbClr val="FF0000"/>
                </a:solidFill>
                <a:latin typeface="+mn-lt"/>
                <a:cs typeface="Palatino"/>
              </a:rPr>
              <a:t>allais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en France, je </a:t>
            </a:r>
            <a:r>
              <a:rPr lang="en-US" dirty="0" err="1" smtClean="0">
                <a:solidFill>
                  <a:srgbClr val="008000"/>
                </a:solidFill>
                <a:latin typeface="+mn-lt"/>
                <a:cs typeface="Palatino"/>
              </a:rPr>
              <a:t>visiterais</a:t>
            </a:r>
            <a:r>
              <a:rPr lang="en-US" dirty="0" smtClean="0">
                <a:solidFill>
                  <a:srgbClr val="008000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cathédrale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Chartres.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u="sng" dirty="0" err="1">
                <a:solidFill>
                  <a:srgbClr val="FF6600"/>
                </a:solidFill>
                <a:latin typeface="+mn-lt"/>
                <a:cs typeface="Palatino"/>
              </a:rPr>
              <a:t>regarderez</a:t>
            </a:r>
            <a:r>
              <a:rPr lang="en-US" dirty="0">
                <a:solidFill>
                  <a:srgbClr val="FF6600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film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si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660066"/>
                </a:solidFill>
                <a:latin typeface="+mn-lt"/>
                <a:cs typeface="Palatino"/>
              </a:rPr>
              <a:t>allez</a:t>
            </a:r>
            <a:r>
              <a:rPr lang="en-US" dirty="0" smtClean="0">
                <a:solidFill>
                  <a:srgbClr val="660066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au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cinéma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  <a:endParaRPr lang="en-US" dirty="0">
              <a:solidFill>
                <a:srgbClr val="000000"/>
              </a:solidFill>
              <a:latin typeface="+mn-lt"/>
              <a:cs typeface="Palatino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S’il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+mn-lt"/>
                <a:cs typeface="Palatino"/>
              </a:rPr>
              <a:t>faisait</a:t>
            </a:r>
            <a:r>
              <a:rPr lang="en-US" dirty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mauvais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ils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+mn-lt"/>
                <a:cs typeface="Palatino"/>
              </a:rPr>
              <a:t>porteraient</a:t>
            </a:r>
            <a:r>
              <a:rPr lang="en-US" dirty="0" smtClean="0">
                <a:solidFill>
                  <a:srgbClr val="008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leurs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manteaux.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Si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u="sng" dirty="0" err="1">
                <a:solidFill>
                  <a:srgbClr val="660066"/>
                </a:solidFill>
                <a:latin typeface="+mn-lt"/>
                <a:cs typeface="Palatino"/>
              </a:rPr>
              <a:t>veux</a:t>
            </a:r>
            <a:r>
              <a:rPr lang="en-US" dirty="0">
                <a:solidFill>
                  <a:srgbClr val="660066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aider, </a:t>
            </a:r>
            <a:r>
              <a:rPr lang="en-US" dirty="0" err="1" smtClean="0">
                <a:solidFill>
                  <a:srgbClr val="FF6600"/>
                </a:solidFill>
                <a:latin typeface="+mn-lt"/>
                <a:cs typeface="Palatino"/>
              </a:rPr>
              <a:t>passe</a:t>
            </a:r>
            <a:r>
              <a:rPr lang="en-US" dirty="0" smtClean="0">
                <a:solidFill>
                  <a:srgbClr val="FF66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l’aspirateur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Il </a:t>
            </a:r>
            <a:r>
              <a:rPr lang="en-US" u="sng" dirty="0" err="1">
                <a:solidFill>
                  <a:srgbClr val="FF6600"/>
                </a:solidFill>
                <a:latin typeface="+mn-lt"/>
                <a:cs typeface="Palatino"/>
              </a:rPr>
              <a:t>mincit</a:t>
            </a:r>
            <a:r>
              <a:rPr lang="en-US" dirty="0">
                <a:solidFill>
                  <a:srgbClr val="FF66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s’il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+mn-lt"/>
                <a:cs typeface="Palatino"/>
              </a:rPr>
              <a:t>ne mange pas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trop.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Nous </a:t>
            </a:r>
            <a:r>
              <a:rPr lang="en-US" dirty="0" err="1" smtClean="0">
                <a:solidFill>
                  <a:srgbClr val="008000"/>
                </a:solidFill>
                <a:latin typeface="+mn-lt"/>
                <a:cs typeface="Palatino"/>
              </a:rPr>
              <a:t>apprendrions</a:t>
            </a:r>
            <a:r>
              <a:rPr lang="en-US" dirty="0" smtClean="0">
                <a:solidFill>
                  <a:srgbClr val="008000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beaucoup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si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nous </a:t>
            </a:r>
            <a:r>
              <a:rPr lang="en-US" u="sng" dirty="0" err="1">
                <a:solidFill>
                  <a:srgbClr val="FF0000"/>
                </a:solidFill>
                <a:latin typeface="+mn-lt"/>
                <a:cs typeface="Palatino"/>
              </a:rPr>
              <a:t>écoutions</a:t>
            </a:r>
            <a:r>
              <a:rPr lang="en-US" dirty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professeur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  <a:endParaRPr lang="en-US" dirty="0">
              <a:solidFill>
                <a:srgbClr val="000000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4274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712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29/1 – 2/2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mardi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trente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42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35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>
                <a:cs typeface="Palatino"/>
              </a:rPr>
              <a:t>dix-</a:t>
            </a:r>
            <a:r>
              <a:rPr lang="en-US" sz="2400" b="1" dirty="0" err="1">
                <a:cs typeface="Palatino"/>
              </a:rPr>
              <a:t>neuf</a:t>
            </a:r>
            <a:r>
              <a:rPr lang="en-US" sz="2400" dirty="0">
                <a:cs typeface="Palatino"/>
              </a:rPr>
              <a:t>:  16/1 – 19/1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mardi</a:t>
            </a:r>
            <a:r>
              <a:rPr lang="en-US" sz="2400" dirty="0">
                <a:cs typeface="Palatino"/>
              </a:rPr>
              <a:t>, le seize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07408" y="1600200"/>
            <a:ext cx="4431792" cy="482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par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exemple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:</a:t>
            </a:r>
          </a:p>
          <a:p>
            <a:pPr marL="0" indent="0">
              <a:buNone/>
            </a:pPr>
            <a:r>
              <a:rPr lang="en-US" sz="2000" b="1" u="sng" dirty="0" err="1" smtClean="0">
                <a:solidFill>
                  <a:schemeClr val="tx1"/>
                </a:solidFill>
                <a:latin typeface="+mn-lt"/>
                <a:cs typeface="Palatino"/>
              </a:rPr>
              <a:t>décider</a:t>
            </a:r>
            <a:endParaRPr lang="en-US" sz="2000" b="1" u="sng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décider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	         nous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décider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sz="20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décider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	        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décider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sz="20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décider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	        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ils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décider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sz="20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buNone/>
            </a:pPr>
            <a:r>
              <a:rPr lang="en-US" sz="2000" b="1" u="sng" dirty="0" err="1" smtClean="0">
                <a:solidFill>
                  <a:schemeClr val="tx1"/>
                </a:solidFill>
                <a:latin typeface="+mn-lt"/>
                <a:cs typeface="Palatino"/>
              </a:rPr>
              <a:t>choisir</a:t>
            </a:r>
            <a:endParaRPr lang="en-US" sz="2000" b="1" u="sng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choisir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	         nous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choisir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sz="20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choisir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	        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choisir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sz="20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choisir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	        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ils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choisir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sz="20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buNone/>
            </a:pPr>
            <a:r>
              <a:rPr lang="en-US" sz="2000" b="1" u="sng" dirty="0" err="1" smtClean="0">
                <a:solidFill>
                  <a:schemeClr val="tx1"/>
                </a:solidFill>
                <a:latin typeface="+mn-lt"/>
                <a:cs typeface="Palatino"/>
              </a:rPr>
              <a:t>répondre</a:t>
            </a:r>
            <a:endParaRPr lang="en-US" sz="2000" b="1" u="sng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je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répondr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	      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nous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répondr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sz="20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répondr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	       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répondr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sz="2000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répondr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	       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ils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Palatino"/>
              </a:rPr>
              <a:t>répondr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sz="2000" dirty="0">
              <a:solidFill>
                <a:srgbClr val="FF0000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260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Pour commencer,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écrivez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semaine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19 et la date, et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puis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écrivez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ces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notes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dans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la section </a:t>
            </a:r>
            <a:r>
              <a:rPr lang="en-US" u="sng" dirty="0" err="1" smtClean="0">
                <a:solidFill>
                  <a:schemeClr val="tx1"/>
                </a:solidFill>
                <a:latin typeface="+mn-lt"/>
                <a:cs typeface="Palatino"/>
              </a:rPr>
              <a:t>grammaire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Le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Palatino"/>
              </a:rPr>
              <a:t>futur</a:t>
            </a:r>
            <a:r>
              <a:rPr lang="en-US" b="1" dirty="0" smtClean="0">
                <a:solidFill>
                  <a:schemeClr val="tx1"/>
                </a:solidFill>
                <a:latin typeface="+mn-lt"/>
                <a:cs typeface="Palatino"/>
              </a:rPr>
              <a:t> simple:</a:t>
            </a:r>
          </a:p>
          <a:p>
            <a:pPr>
              <a:spcBef>
                <a:spcPts val="1200"/>
              </a:spcBef>
            </a:pP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Use the infinitive as the stem and add the endings    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-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, -as, -a, -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, -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, -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For </a:t>
            </a:r>
            <a:r>
              <a:rPr lang="mr-IN" dirty="0" smtClean="0">
                <a:solidFill>
                  <a:schemeClr val="tx1"/>
                </a:solidFill>
                <a:latin typeface="+mn-lt"/>
                <a:cs typeface="Palatino"/>
              </a:rPr>
              <a:t>–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re verbs, drop the 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from the infinitive before adding the endings.</a:t>
            </a:r>
            <a:endParaRPr lang="en-US" dirty="0">
              <a:solidFill>
                <a:schemeClr val="tx1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27547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04588"/>
            <a:ext cx="8763000" cy="9861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29/1 – 2/2</a:t>
            </a:r>
            <a:br>
              <a:rPr lang="en-US" sz="2400" dirty="0">
                <a:cs typeface="Palatino"/>
              </a:rPr>
            </a:br>
            <a:r>
              <a:rPr lang="en-US" sz="2200" dirty="0">
                <a:cs typeface="Palatino"/>
              </a:rPr>
              <a:t>nous </a:t>
            </a:r>
            <a:r>
              <a:rPr lang="en-US" sz="2200" dirty="0" err="1">
                <a:cs typeface="Palatino"/>
              </a:rPr>
              <a:t>sommes</a:t>
            </a:r>
            <a:r>
              <a:rPr lang="en-US" sz="2200" dirty="0">
                <a:cs typeface="Palatino"/>
              </a:rPr>
              <a:t> </a:t>
            </a:r>
            <a:r>
              <a:rPr lang="en-US" sz="2200" b="1" dirty="0" err="1" smtClean="0">
                <a:cs typeface="Palatino"/>
              </a:rPr>
              <a:t>mercredi</a:t>
            </a:r>
            <a:r>
              <a:rPr lang="en-US" sz="2200" dirty="0" smtClean="0">
                <a:cs typeface="Palatino"/>
              </a:rPr>
              <a:t>, </a:t>
            </a:r>
            <a:r>
              <a:rPr lang="en-US" sz="2200" dirty="0">
                <a:cs typeface="Palatino"/>
              </a:rPr>
              <a:t>le </a:t>
            </a:r>
            <a:r>
              <a:rPr lang="en-US" sz="2200" dirty="0" err="1" smtClean="0">
                <a:cs typeface="Palatino"/>
              </a:rPr>
              <a:t>trente</a:t>
            </a:r>
            <a:r>
              <a:rPr lang="en-US" sz="2200" dirty="0" smtClean="0">
                <a:cs typeface="Palatino"/>
              </a:rPr>
              <a:t>-et-un </a:t>
            </a:r>
            <a:r>
              <a:rPr lang="en-US" sz="2200" dirty="0" err="1">
                <a:cs typeface="Palatino"/>
              </a:rPr>
              <a:t>janvier</a:t>
            </a:r>
            <a:r>
              <a:rPr lang="en-US" sz="2200" dirty="0">
                <a:cs typeface="Palatino"/>
              </a:rPr>
              <a:t> </a:t>
            </a:r>
            <a:r>
              <a:rPr lang="en-US" sz="2200" dirty="0" err="1">
                <a:cs typeface="Palatino"/>
              </a:rPr>
              <a:t>deux</a:t>
            </a:r>
            <a:r>
              <a:rPr lang="en-US" sz="2200" dirty="0">
                <a:cs typeface="Palatino"/>
              </a:rPr>
              <a:t> mille dix-</a:t>
            </a:r>
            <a:r>
              <a:rPr lang="en-US" sz="22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04471"/>
            <a:ext cx="4305300" cy="521447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avoir mal au ventre/ à l’estomac		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have a stomachache 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gros	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	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fat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mince	</a:t>
            </a: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slim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, skinny 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maigre 	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skinny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se laver	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wash oneself 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se brosser les dents 		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brush one’s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teeth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se peigner 	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comb one’s hair 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se coiffer	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do one’s hair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0500" y="1404471"/>
            <a:ext cx="4216908" cy="521447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600"/>
              </a:spcBef>
              <a:spcAft>
                <a:spcPts val="14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le rein	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kidney 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4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le dos	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the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back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4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os	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bone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4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le sang	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blood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4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transpirer/suer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sweat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4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respirer	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breathe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14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se faire mal à l’épaule		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hurt one’s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shoulder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02335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19530"/>
            <a:ext cx="8724900" cy="10608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29/1 – 2/2</a:t>
            </a:r>
            <a:br>
              <a:rPr lang="en-US" sz="2400" dirty="0">
                <a:cs typeface="Palatino"/>
              </a:rPr>
            </a:br>
            <a:r>
              <a:rPr lang="en-US" sz="2200" dirty="0">
                <a:cs typeface="Palatino"/>
              </a:rPr>
              <a:t>nous </a:t>
            </a:r>
            <a:r>
              <a:rPr lang="en-US" sz="2200" dirty="0" err="1">
                <a:cs typeface="Palatino"/>
              </a:rPr>
              <a:t>sommes</a:t>
            </a:r>
            <a:r>
              <a:rPr lang="en-US" sz="2200" dirty="0">
                <a:cs typeface="Palatino"/>
              </a:rPr>
              <a:t> </a:t>
            </a:r>
            <a:r>
              <a:rPr lang="en-US" sz="2200" b="1" dirty="0" err="1">
                <a:cs typeface="Palatino"/>
              </a:rPr>
              <a:t>mercredi</a:t>
            </a:r>
            <a:r>
              <a:rPr lang="en-US" sz="2200" dirty="0">
                <a:cs typeface="Palatino"/>
              </a:rPr>
              <a:t>, le </a:t>
            </a:r>
            <a:r>
              <a:rPr lang="en-US" sz="2200" dirty="0" err="1">
                <a:cs typeface="Palatino"/>
              </a:rPr>
              <a:t>trente</a:t>
            </a:r>
            <a:r>
              <a:rPr lang="en-US" sz="2200" dirty="0">
                <a:cs typeface="Palatino"/>
              </a:rPr>
              <a:t>-et-un </a:t>
            </a:r>
            <a:r>
              <a:rPr lang="en-US" sz="2200" dirty="0" err="1">
                <a:cs typeface="Palatino"/>
              </a:rPr>
              <a:t>janvier</a:t>
            </a:r>
            <a:r>
              <a:rPr lang="en-US" sz="2200" dirty="0">
                <a:cs typeface="Palatino"/>
              </a:rPr>
              <a:t> </a:t>
            </a:r>
            <a:r>
              <a:rPr lang="en-US" sz="2200" dirty="0" err="1">
                <a:cs typeface="Palatino"/>
              </a:rPr>
              <a:t>deux</a:t>
            </a:r>
            <a:r>
              <a:rPr lang="en-US" sz="2200" dirty="0">
                <a:cs typeface="Palatino"/>
              </a:rPr>
              <a:t> mille dix-</a:t>
            </a:r>
            <a:r>
              <a:rPr lang="en-US" sz="22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0500" y="1600200"/>
            <a:ext cx="4216908" cy="4526280"/>
          </a:xfrm>
        </p:spPr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00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9529"/>
            <a:ext cx="8686800" cy="10757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29/1 – 2/2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jeudi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smtClean="0">
                <a:cs typeface="Palatino"/>
              </a:rPr>
              <a:t>premier </a:t>
            </a:r>
            <a:r>
              <a:rPr lang="en-US" sz="2400" dirty="0" err="1" smtClean="0">
                <a:cs typeface="Palatino"/>
              </a:rPr>
              <a:t>f</a:t>
            </a:r>
            <a:r>
              <a:rPr lang="en-US" sz="2400" dirty="0" err="1" smtClean="0">
                <a:cs typeface="Palatino"/>
              </a:rPr>
              <a:t>évrier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deux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>
                <a:cs typeface="Palatino"/>
              </a:rPr>
              <a:t>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79175"/>
            <a:ext cx="4267200" cy="518458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une robe du soir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gown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chemisier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woman’s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shirt 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une chemise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shirt 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tailleur	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woman’s suit 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costume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suit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smoking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tuxedo, 		       dinner jacket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une jupe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skirt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pull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sweater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8600" y="1479175"/>
            <a:ext cx="4178808" cy="5184589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</a:t>
            </a: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es mots du jour: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se raser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shave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se maquiller 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apply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	makeup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du rouge à lèvres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lipstick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se sécher 	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dry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oneself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les vêtements 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clothes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en solde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on sale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une robe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dress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83034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97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29/1 – 2/2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jeudi</a:t>
            </a:r>
            <a:r>
              <a:rPr lang="en-US" sz="2400" dirty="0">
                <a:cs typeface="Palatino"/>
              </a:rPr>
              <a:t>, le premier </a:t>
            </a:r>
            <a:r>
              <a:rPr lang="en-US" sz="2400" dirty="0" err="1">
                <a:cs typeface="Palatino"/>
              </a:rPr>
              <a:t>février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54000" y="1600200"/>
            <a:ext cx="4406900" cy="51181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Replace the underlined words with the correct </a:t>
            </a:r>
            <a:r>
              <a:rPr lang="en-US" sz="2200" b="1" u="sng" dirty="0">
                <a:solidFill>
                  <a:srgbClr val="000000"/>
                </a:solidFill>
                <a:latin typeface="+mn-lt"/>
                <a:cs typeface="Palatino"/>
              </a:rPr>
              <a:t>direct object pronoun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:  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Palatino"/>
              </a:rPr>
              <a:t>me, </a:t>
            </a:r>
            <a:r>
              <a:rPr lang="en-US" sz="2200" dirty="0" err="1">
                <a:solidFill>
                  <a:srgbClr val="FF0000"/>
                </a:solidFill>
                <a:latin typeface="+mn-lt"/>
                <a:cs typeface="Palatino"/>
              </a:rPr>
              <a:t>te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Palatino"/>
              </a:rPr>
              <a:t>, le, la, nous, </a:t>
            </a:r>
            <a:r>
              <a:rPr lang="en-US" sz="2200" dirty="0" err="1">
                <a:solidFill>
                  <a:srgbClr val="FF0000"/>
                </a:solidFill>
                <a:latin typeface="+mn-lt"/>
                <a:cs typeface="Palatino"/>
              </a:rPr>
              <a:t>vous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Palatino"/>
              </a:rPr>
              <a:t>, les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1.  Je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donne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err="1">
                <a:solidFill>
                  <a:srgbClr val="000000"/>
                </a:solidFill>
                <a:latin typeface="+mn-lt"/>
                <a:cs typeface="Palatino"/>
              </a:rPr>
              <a:t>mes</a:t>
            </a:r>
            <a:r>
              <a:rPr lang="en-US" sz="2200" i="1" u="sng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err="1">
                <a:solidFill>
                  <a:srgbClr val="000000"/>
                </a:solidFill>
                <a:latin typeface="+mn-lt"/>
                <a:cs typeface="Palatino"/>
              </a:rPr>
              <a:t>chocolats</a:t>
            </a:r>
            <a:r>
              <a:rPr lang="en-US" sz="2200" i="1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toi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2. 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envoies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sz="2200" i="1" u="sng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err="1">
                <a:solidFill>
                  <a:srgbClr val="000000"/>
                </a:solidFill>
                <a:latin typeface="+mn-lt"/>
                <a:cs typeface="Palatino"/>
              </a:rPr>
              <a:t>lettre</a:t>
            </a:r>
            <a:r>
              <a:rPr lang="en-US" sz="2200" i="1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tes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parents.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3. 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J’emmène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>
                <a:solidFill>
                  <a:srgbClr val="000000"/>
                </a:solidFill>
                <a:latin typeface="+mn-lt"/>
                <a:cs typeface="Palatino"/>
              </a:rPr>
              <a:t>Marie et </a:t>
            </a:r>
            <a:r>
              <a:rPr lang="en-US" sz="2200" i="1" u="sng" dirty="0" err="1">
                <a:solidFill>
                  <a:srgbClr val="000000"/>
                </a:solidFill>
                <a:latin typeface="+mn-lt"/>
                <a:cs typeface="Palatino"/>
              </a:rPr>
              <a:t>toi</a:t>
            </a:r>
            <a:r>
              <a:rPr lang="en-US" sz="2200" i="1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au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lycée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4.  Je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donne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err="1">
                <a:solidFill>
                  <a:srgbClr val="000000"/>
                </a:solidFill>
                <a:latin typeface="+mn-lt"/>
                <a:cs typeface="Palatino"/>
              </a:rPr>
              <a:t>mon</a:t>
            </a:r>
            <a:r>
              <a:rPr lang="en-US" sz="2200" i="1" u="sng" dirty="0">
                <a:solidFill>
                  <a:srgbClr val="000000"/>
                </a:solidFill>
                <a:latin typeface="+mn-lt"/>
                <a:cs typeface="Palatino"/>
              </a:rPr>
              <a:t> cahier</a:t>
            </a:r>
            <a:r>
              <a:rPr lang="en-US" sz="2200" i="1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Jeanne.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5. 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emmènes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>
                <a:solidFill>
                  <a:srgbClr val="000000"/>
                </a:solidFill>
                <a:latin typeface="+mn-lt"/>
                <a:cs typeface="Palatino"/>
              </a:rPr>
              <a:t>Jean et </a:t>
            </a:r>
            <a:r>
              <a:rPr lang="en-US" sz="2200" i="1" u="sng" dirty="0" err="1">
                <a:solidFill>
                  <a:srgbClr val="000000"/>
                </a:solidFill>
                <a:latin typeface="+mn-lt"/>
                <a:cs typeface="Palatino"/>
              </a:rPr>
              <a:t>moi</a:t>
            </a:r>
            <a:r>
              <a:rPr lang="en-US" sz="2200" i="1" u="sng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au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cinéma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6. 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J’ouvre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err="1">
                <a:solidFill>
                  <a:srgbClr val="000000"/>
                </a:solidFill>
                <a:latin typeface="+mn-lt"/>
                <a:cs typeface="Palatino"/>
              </a:rPr>
              <a:t>mes</a:t>
            </a:r>
            <a:r>
              <a:rPr lang="en-US" sz="2200" i="1" u="sng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err="1">
                <a:solidFill>
                  <a:srgbClr val="000000"/>
                </a:solidFill>
                <a:latin typeface="+mn-lt"/>
                <a:cs typeface="Palatino"/>
              </a:rPr>
              <a:t>cadeaux</a:t>
            </a:r>
            <a:r>
              <a:rPr lang="en-US" sz="2200" i="1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au restaurant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  <a:endParaRPr lang="en-US" sz="2200" dirty="0">
              <a:solidFill>
                <a:srgbClr val="000000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828800"/>
            <a:ext cx="3975100" cy="48895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Palatino"/>
              </a:rPr>
              <a:t>les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donne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toi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+mn-lt"/>
                <a:cs typeface="Palatino"/>
              </a:rPr>
              <a:t>l’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envoies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tes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parents.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sz="2200" dirty="0" err="1">
                <a:solidFill>
                  <a:srgbClr val="FF0000"/>
                </a:solidFill>
                <a:latin typeface="+mn-lt"/>
                <a:cs typeface="Palatino"/>
              </a:rPr>
              <a:t>vous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emmène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au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lycée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Palatino"/>
              </a:rPr>
              <a:t>le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donne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Jeanne.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Palatino"/>
              </a:rPr>
              <a:t>nous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emmènes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au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cinéma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Palatino"/>
              </a:rPr>
              <a:t>les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ouvre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au restaurant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  <a:endParaRPr lang="en-US" sz="2200" dirty="0">
              <a:solidFill>
                <a:srgbClr val="000000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45169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229600" cy="1117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29/1 – 2/2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jeudi</a:t>
            </a:r>
            <a:r>
              <a:rPr lang="en-US" sz="2400" dirty="0">
                <a:cs typeface="Palatino"/>
              </a:rPr>
              <a:t>, le premier </a:t>
            </a:r>
            <a:r>
              <a:rPr lang="en-US" sz="2400" dirty="0" err="1">
                <a:cs typeface="Palatino"/>
              </a:rPr>
              <a:t>février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552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228600"/>
            <a:ext cx="86868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29/1 – 2/2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vendredi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deux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février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54500" cy="48895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maillot de bain		</a:t>
            </a: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	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bathing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suit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une ceinture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belt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chapeau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hat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foulard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scarf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une écharpe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winter scarf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une cravate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tie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collier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necklace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une bague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ring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5900" y="1600200"/>
            <a:ext cx="4191508" cy="48895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manteau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coat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imperméable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raincoat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parapluie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umbrella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une chaussure/un soulier	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shoe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une botte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boot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une chaussette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 sock </a:t>
            </a:r>
            <a:endParaRPr lang="en-US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un pantalon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pants</a:t>
            </a:r>
          </a:p>
        </p:txBody>
      </p:sp>
    </p:spTree>
    <p:extLst>
      <p:ext uri="{BB962C8B-B14F-4D97-AF65-F5344CB8AC3E}">
        <p14:creationId xmlns:p14="http://schemas.microsoft.com/office/powerpoint/2010/main" val="257324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70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29/1 – 2/2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vendredi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février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15900" y="1485900"/>
            <a:ext cx="4406900" cy="51561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Remplacez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les mots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soulignés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avec le </a:t>
            </a:r>
            <a:r>
              <a:rPr lang="en-US" sz="2200" b="1" u="sng" dirty="0" err="1" smtClean="0">
                <a:solidFill>
                  <a:srgbClr val="000000"/>
                </a:solidFill>
                <a:latin typeface="+mn-lt"/>
                <a:cs typeface="Palatino"/>
              </a:rPr>
              <a:t>pronom</a:t>
            </a:r>
            <a:r>
              <a:rPr lang="en-US" sz="2200" b="1" u="sng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b="1" u="sng" dirty="0" err="1" smtClean="0">
                <a:solidFill>
                  <a:srgbClr val="000000"/>
                </a:solidFill>
                <a:latin typeface="+mn-lt"/>
                <a:cs typeface="Palatino"/>
              </a:rPr>
              <a:t>complément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:  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Palatino"/>
              </a:rPr>
              <a:t>me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Palatino"/>
              </a:rPr>
              <a:t>,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te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Palatino"/>
              </a:rPr>
              <a:t>, le, la,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lui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Palatino"/>
              </a:rPr>
              <a:t>, nous,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vous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Palatino"/>
              </a:rPr>
              <a:t>, les,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leur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Palatino"/>
              </a:rPr>
              <a:t>, y, 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Palatino"/>
              </a:rPr>
              <a:t>en</a:t>
            </a:r>
            <a:endParaRPr lang="en-US" sz="2200" dirty="0" smtClean="0">
              <a:solidFill>
                <a:srgbClr val="000000"/>
              </a:solidFill>
              <a:latin typeface="+mn-lt"/>
              <a:cs typeface="Palatino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+mn-lt"/>
                <a:cs typeface="Palatino"/>
              </a:rPr>
              <a:t>emmènes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Pierre </a:t>
            </a:r>
            <a:r>
              <a:rPr lang="en-US" sz="2200" i="1" u="sng" dirty="0" smtClean="0">
                <a:solidFill>
                  <a:srgbClr val="000000"/>
                </a:solidFill>
                <a:latin typeface="+mn-lt"/>
                <a:cs typeface="Palatino"/>
              </a:rPr>
              <a:t>au </a:t>
            </a:r>
            <a:r>
              <a:rPr lang="en-US" sz="2200" i="1" u="sng" dirty="0" err="1">
                <a:solidFill>
                  <a:srgbClr val="000000"/>
                </a:solidFill>
                <a:latin typeface="+mn-lt"/>
                <a:cs typeface="Palatino"/>
              </a:rPr>
              <a:t>cinéma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donnerai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mon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livre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sz="2200" i="1" u="sng" dirty="0" smtClean="0">
                <a:solidFill>
                  <a:srgbClr val="000000"/>
                </a:solidFill>
                <a:latin typeface="+mn-lt"/>
                <a:cs typeface="Palatino"/>
              </a:rPr>
              <a:t> ma </a:t>
            </a:r>
            <a:r>
              <a:rPr lang="en-US" sz="2200" i="1" u="sng" dirty="0" err="1" smtClean="0">
                <a:solidFill>
                  <a:srgbClr val="000000"/>
                </a:solidFill>
                <a:latin typeface="+mn-lt"/>
                <a:cs typeface="Palatino"/>
              </a:rPr>
              <a:t>sœur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  <a:endParaRPr lang="en-US" sz="2200" dirty="0">
              <a:solidFill>
                <a:srgbClr val="000000"/>
              </a:solidFill>
              <a:latin typeface="+mn-lt"/>
              <a:cs typeface="Palatino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apportez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smtClean="0">
                <a:solidFill>
                  <a:srgbClr val="000000"/>
                </a:solidFill>
                <a:latin typeface="+mn-lt"/>
                <a:cs typeface="Palatino"/>
              </a:rPr>
              <a:t>du </a:t>
            </a:r>
            <a:r>
              <a:rPr lang="en-US" sz="2200" i="1" u="sng" dirty="0" err="1" smtClean="0">
                <a:solidFill>
                  <a:srgbClr val="000000"/>
                </a:solidFill>
                <a:latin typeface="+mn-lt"/>
                <a:cs typeface="Palatino"/>
              </a:rPr>
              <a:t>fromage</a:t>
            </a:r>
            <a:r>
              <a:rPr lang="en-US" sz="2200" i="1" u="sng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chez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moi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Il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offre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le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gâteau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sz="2200" i="1" u="sng" dirty="0" smtClean="0">
                <a:solidFill>
                  <a:srgbClr val="000000"/>
                </a:solidFill>
                <a:latin typeface="+mn-lt"/>
                <a:cs typeface="Palatino"/>
              </a:rPr>
              <a:t> Jean et Marc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Nous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écrivons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smtClean="0">
                <a:solidFill>
                  <a:srgbClr val="000000"/>
                </a:solidFill>
                <a:latin typeface="+mn-lt"/>
                <a:cs typeface="Palatino"/>
              </a:rPr>
              <a:t>la </a:t>
            </a:r>
            <a:r>
              <a:rPr lang="en-US" sz="2200" i="1" u="sng" dirty="0" err="1" smtClean="0">
                <a:solidFill>
                  <a:srgbClr val="000000"/>
                </a:solidFill>
                <a:latin typeface="+mn-lt"/>
                <a:cs typeface="Palatino"/>
              </a:rPr>
              <a:t>lettre</a:t>
            </a:r>
            <a:r>
              <a:rPr lang="en-US" sz="2200" i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smtClean="0">
                <a:solidFill>
                  <a:srgbClr val="000000"/>
                </a:solidFill>
                <a:latin typeface="+mn-lt"/>
                <a:cs typeface="Palatino"/>
              </a:rPr>
              <a:t>aux </a:t>
            </a:r>
            <a:r>
              <a:rPr lang="en-US" sz="2200" i="1" u="sng" dirty="0" err="1" smtClean="0">
                <a:solidFill>
                  <a:srgbClr val="000000"/>
                </a:solidFill>
                <a:latin typeface="+mn-lt"/>
                <a:cs typeface="Palatino"/>
              </a:rPr>
              <a:t>filles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  <a:cs typeface="Palatino"/>
              </a:rPr>
              <a:t>donne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smtClean="0">
                <a:solidFill>
                  <a:srgbClr val="000000"/>
                </a:solidFill>
                <a:latin typeface="+mn-lt"/>
                <a:cs typeface="Palatino"/>
              </a:rPr>
              <a:t>des biscuits</a:t>
            </a:r>
            <a:r>
              <a:rPr lang="en-US" sz="2200" i="1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err="1" smtClean="0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sz="2200" i="1" u="sng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err="1" smtClean="0">
                <a:solidFill>
                  <a:srgbClr val="000000"/>
                </a:solidFill>
                <a:latin typeface="+mn-lt"/>
                <a:cs typeface="Palatino"/>
              </a:rPr>
              <a:t>mon</a:t>
            </a:r>
            <a:r>
              <a:rPr lang="en-US" sz="2200" i="1" u="sng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200" i="1" u="sng" dirty="0" err="1" smtClean="0">
                <a:solidFill>
                  <a:srgbClr val="000000"/>
                </a:solidFill>
                <a:latin typeface="+mn-lt"/>
                <a:cs typeface="Palatino"/>
              </a:rPr>
              <a:t>père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2" y="1733176"/>
            <a:ext cx="3901888" cy="4908923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Palatino"/>
              </a:rPr>
              <a:t>y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emmènes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Pierre.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cs typeface="Palatino"/>
              </a:rPr>
              <a:t>lui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donnerai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mon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livre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Palatino"/>
              </a:rPr>
              <a:t>en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apportez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chez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moi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Il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cs typeface="Palatino"/>
              </a:rPr>
              <a:t>leur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offre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le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gâteau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Nous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Palatino"/>
              </a:rPr>
              <a:t>la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cs typeface="Palatino"/>
              </a:rPr>
              <a:t>leur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écrivons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cs typeface="Palatino"/>
              </a:rPr>
              <a:t>lui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Palatino"/>
              </a:rPr>
              <a:t> en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donne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cs typeface="Palatino"/>
              </a:rPr>
              <a:t>.</a:t>
            </a:r>
            <a:endParaRPr lang="en-US" sz="2400" dirty="0">
              <a:solidFill>
                <a:srgbClr val="000000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08688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37600" cy="11049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>
                <a:cs typeface="Palatino"/>
              </a:rPr>
              <a:t>-et-un</a:t>
            </a:r>
            <a:r>
              <a:rPr lang="en-US" sz="2400" dirty="0">
                <a:cs typeface="Palatino"/>
              </a:rPr>
              <a:t>:  29/1 – 2/2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vendredi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février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8000" cy="4787900"/>
          </a:xfrm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8600" y="1600200"/>
            <a:ext cx="4178808" cy="4787900"/>
          </a:xfrm>
        </p:spPr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250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12200" cy="11803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</a:t>
            </a:r>
            <a:r>
              <a:rPr lang="en-US" sz="2400" b="1" dirty="0" err="1" smtClean="0">
                <a:cs typeface="Palatino"/>
              </a:rPr>
              <a:t>-deux</a:t>
            </a:r>
            <a:r>
              <a:rPr lang="en-US" sz="2400" dirty="0" smtClean="0">
                <a:cs typeface="Palatino"/>
              </a:rPr>
              <a:t>:  5/2 </a:t>
            </a:r>
            <a:r>
              <a:rPr lang="en-US" sz="2400" dirty="0">
                <a:cs typeface="Palatino"/>
              </a:rPr>
              <a:t>– </a:t>
            </a:r>
            <a:r>
              <a:rPr lang="en-US" sz="2400" dirty="0" smtClean="0">
                <a:cs typeface="Palatino"/>
              </a:rPr>
              <a:t>9/</a:t>
            </a:r>
            <a:r>
              <a:rPr lang="en-US" sz="2400" dirty="0">
                <a:cs typeface="Palatino"/>
              </a:rPr>
              <a:t>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lundi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err="1" smtClean="0">
                <a:cs typeface="Palatino"/>
              </a:rPr>
              <a:t>cinq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février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12900"/>
            <a:ext cx="4292600" cy="490220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arrondissement</a:t>
            </a:r>
            <a:r>
              <a:rPr lang="en-US" dirty="0">
                <a:solidFill>
                  <a:srgbClr val="2C395E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2C395E"/>
                </a:solidFill>
                <a:latin typeface="+mn-lt"/>
                <a:cs typeface="Palatino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district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bureau de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location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box 			      office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controversé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(e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)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controversial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durée</a:t>
            </a:r>
            <a:r>
              <a:rPr lang="en-US" dirty="0">
                <a:solidFill>
                  <a:srgbClr val="2C395E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2C395E"/>
                </a:solidFill>
                <a:latin typeface="+mn-lt"/>
                <a:cs typeface="Palatino"/>
              </a:rPr>
              <a:t>	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length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valable</a:t>
            </a:r>
            <a:r>
              <a:rPr lang="en-US" dirty="0">
                <a:solidFill>
                  <a:srgbClr val="2C395E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valid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genre</a:t>
            </a:r>
            <a:r>
              <a:rPr lang="en-US" dirty="0">
                <a:solidFill>
                  <a:srgbClr val="2C395E"/>
                </a:solidFill>
                <a:latin typeface="+mn-lt"/>
                <a:cs typeface="Palatino"/>
              </a:rPr>
              <a:t>	 </a:t>
            </a:r>
            <a:r>
              <a:rPr lang="en-US" dirty="0" smtClean="0">
                <a:solidFill>
                  <a:srgbClr val="2C395E"/>
                </a:solidFill>
                <a:latin typeface="+mn-lt"/>
                <a:cs typeface="Palatino"/>
              </a:rPr>
              <a:t>      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kind, a type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indice</a:t>
            </a:r>
            <a:r>
              <a:rPr lang="en-US" dirty="0">
                <a:solidFill>
                  <a:srgbClr val="2C395E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2C395E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rating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interdit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(e)</a:t>
            </a:r>
            <a:r>
              <a:rPr lang="en-US" dirty="0">
                <a:solidFill>
                  <a:srgbClr val="2C395E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2C395E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prohibited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8600" y="1612900"/>
            <a:ext cx="4178808" cy="49022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interpréter</a:t>
            </a:r>
            <a:r>
              <a:rPr lang="en-US" dirty="0">
                <a:solidFill>
                  <a:srgbClr val="2C395E"/>
                </a:solidFill>
                <a:latin typeface="+mn-lt"/>
                <a:cs typeface="Palatino"/>
              </a:rPr>
              <a:t>	 </a:t>
            </a:r>
            <a:r>
              <a:rPr lang="en-US" dirty="0" smtClean="0">
                <a:solidFill>
                  <a:srgbClr val="2C395E"/>
                </a:solidFill>
                <a:latin typeface="+mn-lt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perform</a:t>
            </a:r>
          </a:p>
          <a:p>
            <a:pPr marL="0" indent="0"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réaliser</a:t>
            </a:r>
            <a:r>
              <a:rPr lang="en-US" dirty="0" smtClean="0">
                <a:solidFill>
                  <a:srgbClr val="2C395E"/>
                </a:solidFill>
                <a:latin typeface="+mn-lt"/>
                <a:cs typeface="Palatino"/>
              </a:rPr>
              <a:t>	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produce</a:t>
            </a:r>
          </a:p>
          <a:p>
            <a:pPr marL="0" indent="0"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le grand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écran</a:t>
            </a:r>
            <a:r>
              <a:rPr lang="en-US" dirty="0">
                <a:solidFill>
                  <a:srgbClr val="2C395E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movies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le petit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écran</a:t>
            </a:r>
            <a:r>
              <a:rPr lang="en-US" dirty="0">
                <a:solidFill>
                  <a:srgbClr val="2C395E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2C395E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television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les sous-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titres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subtitles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navet</a:t>
            </a:r>
            <a:r>
              <a:rPr lang="en-US" dirty="0">
                <a:solidFill>
                  <a:srgbClr val="2C395E"/>
                </a:solidFill>
                <a:latin typeface="+mn-lt"/>
                <a:cs typeface="Palatino"/>
              </a:rPr>
              <a:t>	 </a:t>
            </a:r>
            <a:r>
              <a:rPr lang="en-US" dirty="0" smtClean="0">
                <a:solidFill>
                  <a:srgbClr val="2C395E"/>
                </a:solidFill>
                <a:latin typeface="+mn-lt"/>
                <a:cs typeface="Palatino"/>
              </a:rPr>
              <a:t>       </a:t>
            </a:r>
            <a:r>
              <a:rPr lang="en-US" dirty="0" smtClean="0">
                <a:solidFill>
                  <a:srgbClr val="0D0D0D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bad movie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vécu</a:t>
            </a:r>
            <a:r>
              <a:rPr lang="en-US" dirty="0">
                <a:solidFill>
                  <a:srgbClr val="2C395E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2C395E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real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-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life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8442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44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vingt-deux</a:t>
            </a:r>
            <a:r>
              <a:rPr lang="en-US" sz="2400" dirty="0">
                <a:cs typeface="Palatino"/>
              </a:rPr>
              <a:t>:  5/2 – 9/2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lundi</a:t>
            </a:r>
            <a:r>
              <a:rPr lang="en-US" sz="2400" dirty="0">
                <a:cs typeface="Palatino"/>
              </a:rPr>
              <a:t>, le </a:t>
            </a:r>
            <a:r>
              <a:rPr lang="en-US" sz="2400" dirty="0" err="1">
                <a:cs typeface="Palatino"/>
              </a:rPr>
              <a:t>cinq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février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297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6" y="0"/>
            <a:ext cx="8748888" cy="128411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>
                <a:cs typeface="Palatino"/>
              </a:rPr>
              <a:t>dix-</a:t>
            </a:r>
            <a:r>
              <a:rPr lang="en-US" sz="2400" b="1" dirty="0" err="1">
                <a:cs typeface="Palatino"/>
              </a:rPr>
              <a:t>neuf</a:t>
            </a:r>
            <a:r>
              <a:rPr lang="en-US" sz="2400" dirty="0">
                <a:cs typeface="Palatino"/>
              </a:rPr>
              <a:t>:  16/1 – 19/1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mercredi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smtClean="0">
                <a:cs typeface="Palatino"/>
              </a:rPr>
              <a:t>dix-</a:t>
            </a:r>
            <a:r>
              <a:rPr lang="en-US" sz="2400" dirty="0" err="1" smtClean="0">
                <a:cs typeface="Palatino"/>
              </a:rPr>
              <a:t>sept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janvier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826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s'attendre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à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to expect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fâcher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get angry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méfier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distrust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s'entendre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get along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rappeler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remember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reposer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rest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taire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 quiet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surprenant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(e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)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surprising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2600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poser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ask (a question)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puisque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since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/because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des rapports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relations, a relationship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regretter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regret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répondre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answer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s'approcher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approach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satisfait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(e)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satisfied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10808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0"/>
            <a:ext cx="8750300" cy="1270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vingt-deux</a:t>
            </a:r>
            <a:r>
              <a:rPr lang="en-US" sz="2400" dirty="0">
                <a:cs typeface="Palatino"/>
              </a:rPr>
              <a:t>:  5/2 – 9/2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mardi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</a:t>
            </a:r>
            <a:r>
              <a:rPr lang="en-US" sz="2400" dirty="0" smtClean="0">
                <a:cs typeface="Palatino"/>
              </a:rPr>
              <a:t>six </a:t>
            </a:r>
            <a:r>
              <a:rPr lang="en-US" sz="2400" dirty="0" err="1" smtClean="0">
                <a:cs typeface="Palatino"/>
              </a:rPr>
              <a:t>février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60500"/>
            <a:ext cx="4216400" cy="51562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réduit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(e)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reduced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des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renseignements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	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information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spectacle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show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tarif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rate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tourner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shoot a movie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trouver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be located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un(e)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scénariste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scriptwriter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il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vaut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cs typeface="Palatino"/>
              </a:rPr>
              <a:t>mieux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que</a:t>
            </a:r>
            <a:r>
              <a:rPr lang="en-US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it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is better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    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    that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549400"/>
            <a:ext cx="4041648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Les mots du jour: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intrigue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plot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jeune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 young person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kiosque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journaux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newsstand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une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place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seat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utile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useful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un prix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price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reconnaître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to recognize</a:t>
            </a:r>
            <a:endParaRPr lang="en-US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6856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0"/>
            <a:ext cx="8724900" cy="13589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vingt-deux</a:t>
            </a:r>
            <a:r>
              <a:rPr lang="en-US" sz="2400" dirty="0">
                <a:cs typeface="Palatino"/>
              </a:rPr>
              <a:t>:  5/2 – 9/2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mardi</a:t>
            </a:r>
            <a:r>
              <a:rPr lang="en-US" sz="2400" dirty="0">
                <a:cs typeface="Palatino"/>
              </a:rPr>
              <a:t>, le six </a:t>
            </a:r>
            <a:r>
              <a:rPr lang="en-US" sz="2400" dirty="0" err="1">
                <a:cs typeface="Palatino"/>
              </a:rPr>
              <a:t>février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036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0"/>
            <a:ext cx="8636000" cy="12135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>
                <a:cs typeface="Palatino"/>
              </a:rPr>
              <a:t>dix-</a:t>
            </a:r>
            <a:r>
              <a:rPr lang="en-US" sz="2400" b="1" dirty="0" err="1">
                <a:cs typeface="Palatino"/>
              </a:rPr>
              <a:t>neuf</a:t>
            </a:r>
            <a:r>
              <a:rPr lang="en-US" sz="2400" dirty="0">
                <a:cs typeface="Palatino"/>
              </a:rPr>
              <a:t>:  16/1 – 19/1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mercredi</a:t>
            </a:r>
            <a:r>
              <a:rPr lang="en-US" sz="2400" dirty="0">
                <a:cs typeface="Palatino"/>
              </a:rPr>
              <a:t>, le dix-</a:t>
            </a:r>
            <a:r>
              <a:rPr lang="en-US" sz="2400" dirty="0" err="1">
                <a:cs typeface="Palatino"/>
              </a:rPr>
              <a:t>sept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54500" y="1495778"/>
            <a:ext cx="4622800" cy="5120922"/>
          </a:xfrm>
        </p:spPr>
        <p:txBody>
          <a:bodyPr>
            <a:noAutofit/>
          </a:bodyPr>
          <a:lstStyle/>
          <a:p>
            <a:pPr lvl="1">
              <a:spcBef>
                <a:spcPts val="600"/>
              </a:spcBef>
              <a:buFont typeface="Arial"/>
              <a:buChar char="•"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tenir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tiendr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 lvl="1">
              <a:spcBef>
                <a:spcPts val="600"/>
              </a:spcBef>
              <a:buFont typeface="Arial"/>
              <a:buChar char="•"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venir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viendr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 lvl="1">
              <a:spcBef>
                <a:spcPts val="600"/>
              </a:spcBef>
              <a:buFont typeface="Arial"/>
              <a:buChar char="•"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voir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verr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vouloir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sz="2200" dirty="0" err="1" smtClean="0">
                <a:solidFill>
                  <a:srgbClr val="0000FF"/>
                </a:solidFill>
                <a:latin typeface="+mn-lt"/>
                <a:cs typeface="Palatino"/>
              </a:rPr>
              <a:t>voudr</a:t>
            </a:r>
            <a:r>
              <a:rPr lang="en-US" sz="2200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Il 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Palatino"/>
              </a:rPr>
              <a:t>sera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déçu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de ne pas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vous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voir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L’étudiant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fera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un stage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Nantes.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sauras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demain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si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tu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a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réussi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ton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examen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Nous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aurons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les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résultats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demain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Le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professeur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cs typeface="Palatino"/>
              </a:rPr>
              <a:t>ira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Palatino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à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Paris en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juin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41300" y="1495778"/>
            <a:ext cx="4166108" cy="512092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Pour commencer,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semaine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19 et la date, et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puis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ces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notes </a:t>
            </a: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dans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 la section </a:t>
            </a:r>
            <a:r>
              <a:rPr lang="en-US" u="sng" dirty="0" err="1">
                <a:solidFill>
                  <a:schemeClr val="tx1"/>
                </a:solidFill>
                <a:latin typeface="+mn-lt"/>
                <a:cs typeface="Palatino"/>
              </a:rPr>
              <a:t>grammaire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  <a:cs typeface="Palatino"/>
              </a:rPr>
              <a:t>Irregular stems for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futur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simple: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aller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dirty="0" err="1" smtClean="0">
                <a:solidFill>
                  <a:srgbClr val="0000FF"/>
                </a:solidFill>
                <a:latin typeface="+mn-lt"/>
                <a:cs typeface="Palatino"/>
              </a:rPr>
              <a:t>ir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avoir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+mn-lt"/>
                <a:cs typeface="Palatino"/>
              </a:rPr>
              <a:t>aur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devoir	</a:t>
            </a:r>
            <a:r>
              <a:rPr lang="en-US" dirty="0" err="1" smtClean="0">
                <a:solidFill>
                  <a:srgbClr val="0000FF"/>
                </a:solidFill>
                <a:latin typeface="+mn-lt"/>
                <a:cs typeface="Palatino"/>
              </a:rPr>
              <a:t>devr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être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dirty="0" err="1" smtClean="0">
                <a:solidFill>
                  <a:srgbClr val="0000FF"/>
                </a:solidFill>
                <a:latin typeface="+mn-lt"/>
                <a:cs typeface="Palatino"/>
              </a:rPr>
              <a:t>ser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faire		</a:t>
            </a:r>
            <a:r>
              <a:rPr lang="en-US" dirty="0" err="1" smtClean="0">
                <a:solidFill>
                  <a:srgbClr val="0000FF"/>
                </a:solidFill>
                <a:latin typeface="+mn-lt"/>
                <a:cs typeface="Palatino"/>
              </a:rPr>
              <a:t>fer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falloir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+mn-lt"/>
                <a:cs typeface="Palatino"/>
              </a:rPr>
              <a:t>faudr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latin typeface="+mn-lt"/>
                <a:cs typeface="Palatino"/>
              </a:rPr>
              <a:t>pouvoir</a:t>
            </a: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+mn-lt"/>
                <a:cs typeface="Palatino"/>
              </a:rPr>
              <a:t>pourr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  <a:cs typeface="Palatino"/>
              </a:rPr>
              <a:t>savoir	</a:t>
            </a:r>
            <a:r>
              <a:rPr lang="en-US" dirty="0" err="1" smtClean="0">
                <a:solidFill>
                  <a:srgbClr val="0000FF"/>
                </a:solidFill>
                <a:latin typeface="+mn-lt"/>
                <a:cs typeface="Palatino"/>
              </a:rPr>
              <a:t>saur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-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1866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94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>
                <a:cs typeface="Palatino"/>
              </a:rPr>
              <a:t>dix-</a:t>
            </a:r>
            <a:r>
              <a:rPr lang="en-US" sz="2400" b="1" dirty="0" err="1">
                <a:cs typeface="Palatino"/>
              </a:rPr>
              <a:t>neuf</a:t>
            </a:r>
            <a:r>
              <a:rPr lang="en-US" sz="2400" dirty="0">
                <a:cs typeface="Palatino"/>
              </a:rPr>
              <a:t>:  16/1 – 19/1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jeudi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dix</a:t>
            </a:r>
            <a:r>
              <a:rPr lang="en-US" sz="2400" dirty="0" smtClean="0">
                <a:cs typeface="Palatino"/>
              </a:rPr>
              <a:t>-</a:t>
            </a:r>
            <a:r>
              <a:rPr lang="en-US" sz="2400" dirty="0" err="1" smtClean="0">
                <a:cs typeface="Palatino"/>
              </a:rPr>
              <a:t>huit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janvier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19412"/>
            <a:ext cx="4279900" cy="5259294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tient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holds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droit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divin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divine right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élu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elected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détient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has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pape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Pope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retire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withdraws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soutien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support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Que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celui</a:t>
            </a:r>
            <a:r>
              <a:rPr lang="mr-IN" dirty="0" smtClean="0">
                <a:solidFill>
                  <a:schemeClr val="tx1"/>
                </a:solidFill>
                <a:latin typeface="+mn-lt"/>
                <a:cs typeface="Palatino"/>
              </a:rPr>
              <a:t>…</a:t>
            </a:r>
            <a:r>
              <a:rPr lang="en-US" dirty="0">
                <a:solidFill>
                  <a:srgbClr val="0000FF"/>
                </a:solidFill>
                <a:latin typeface="+mn-lt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Let the one (who)</a:t>
            </a:r>
            <a:r>
              <a:rPr lang="mr-IN" i="1" dirty="0" smtClean="0">
                <a:solidFill>
                  <a:srgbClr val="0000FF"/>
                </a:solidFill>
                <a:latin typeface="+mn-lt"/>
                <a:cs typeface="Palatino"/>
              </a:rPr>
              <a:t>…</a:t>
            </a:r>
            <a:endParaRPr lang="en-US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déloger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dislodge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+mn-lt"/>
                <a:cs typeface="Palatino"/>
              </a:rPr>
              <a:t>embuscade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Palatino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ambush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5900" y="1419412"/>
            <a:ext cx="4305300" cy="525929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+mn-lt"/>
                <a:cs typeface="Palatino"/>
              </a:rPr>
              <a:t>Les mots du jour</a:t>
            </a:r>
            <a:r>
              <a:rPr lang="en-US" sz="2200" b="1" i="1" dirty="0" smtClean="0">
                <a:solidFill>
                  <a:srgbClr val="0000FF"/>
                </a:solidFill>
                <a:latin typeface="+mn-lt"/>
                <a:cs typeface="Palatino"/>
              </a:rPr>
              <a:t>:</a:t>
            </a:r>
            <a:endParaRPr lang="en-US" sz="2200" i="1" dirty="0" smtClean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malgré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in spite of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paresseux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lazy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aussi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so, thus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les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maires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du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Palais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	       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palace mayors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fonctionnaire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government 			employee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surnom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nickname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un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marteau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hammer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le 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Moyen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-Orient   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Middle East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+mn-lt"/>
                <a:cs typeface="Palatino"/>
              </a:rPr>
              <a:t>repousse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+mn-lt"/>
                <a:cs typeface="Palatino"/>
              </a:rPr>
              <a:t>repels</a:t>
            </a:r>
            <a:endParaRPr lang="en-US" sz="2200" i="1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2109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7" y="225778"/>
            <a:ext cx="8692444" cy="1196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>
                <a:cs typeface="Palatino"/>
              </a:rPr>
              <a:t>dix-</a:t>
            </a:r>
            <a:r>
              <a:rPr lang="en-US" sz="2400" b="1" dirty="0" err="1">
                <a:cs typeface="Palatino"/>
              </a:rPr>
              <a:t>neuf</a:t>
            </a:r>
            <a:r>
              <a:rPr lang="en-US" sz="2400" dirty="0">
                <a:cs typeface="Palatino"/>
              </a:rPr>
              <a:t>:  16/1 – 19/1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jeudi</a:t>
            </a:r>
            <a:r>
              <a:rPr lang="en-US" sz="2400" dirty="0">
                <a:cs typeface="Palatino"/>
              </a:rPr>
              <a:t>, le dix-</a:t>
            </a:r>
            <a:r>
              <a:rPr lang="en-US" sz="2400" dirty="0" err="1">
                <a:cs typeface="Palatino"/>
              </a:rPr>
              <a:t>huit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98518" y="1790700"/>
            <a:ext cx="3657600" cy="467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600" dirty="0" err="1">
                <a:solidFill>
                  <a:srgbClr val="000000"/>
                </a:solidFill>
                <a:latin typeface="+mn-lt"/>
                <a:cs typeface="Palatino"/>
              </a:rPr>
              <a:t>Dans</a:t>
            </a:r>
            <a:r>
              <a:rPr lang="en-US" sz="26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cs typeface="Palatino"/>
              </a:rPr>
              <a:t>la section </a:t>
            </a:r>
            <a:r>
              <a:rPr lang="en-US" sz="2600" dirty="0" err="1" smtClean="0">
                <a:solidFill>
                  <a:srgbClr val="000000"/>
                </a:solidFill>
                <a:latin typeface="+mn-lt"/>
                <a:cs typeface="Palatino"/>
              </a:rPr>
              <a:t>grammaire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cs typeface="Palatino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+mn-lt"/>
                <a:cs typeface="Palatino"/>
              </a:rPr>
              <a:t>conjugez</a:t>
            </a:r>
            <a:r>
              <a:rPr lang="en-US" sz="2600" dirty="0">
                <a:solidFill>
                  <a:srgbClr val="000000"/>
                </a:solidFill>
                <a:latin typeface="+mn-lt"/>
                <a:cs typeface="Palatino"/>
              </a:rPr>
              <a:t> les </a:t>
            </a:r>
            <a:r>
              <a:rPr lang="en-US" sz="2600" dirty="0" err="1">
                <a:solidFill>
                  <a:srgbClr val="000000"/>
                </a:solidFill>
                <a:latin typeface="+mn-lt"/>
                <a:cs typeface="Palatino"/>
              </a:rPr>
              <a:t>verbes</a:t>
            </a:r>
            <a:r>
              <a:rPr lang="en-US" sz="26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+mn-lt"/>
                <a:cs typeface="Palatino"/>
              </a:rPr>
              <a:t>suivants</a:t>
            </a:r>
            <a:r>
              <a:rPr lang="en-US" sz="2600" dirty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cs typeface="Palatino"/>
              </a:rPr>
              <a:t>au </a:t>
            </a:r>
            <a:r>
              <a:rPr lang="en-US" sz="2600" dirty="0" err="1" smtClean="0">
                <a:solidFill>
                  <a:srgbClr val="000000"/>
                </a:solidFill>
                <a:latin typeface="+mn-lt"/>
                <a:cs typeface="Palatino"/>
              </a:rPr>
              <a:t>futur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cs typeface="Palatino"/>
              </a:rPr>
              <a:t> simple:</a:t>
            </a:r>
          </a:p>
          <a:p>
            <a:pPr>
              <a:spcBef>
                <a:spcPts val="1200"/>
              </a:spcBef>
            </a:pPr>
            <a:r>
              <a:rPr lang="en-US" sz="2600" dirty="0" err="1" smtClean="0">
                <a:solidFill>
                  <a:srgbClr val="000000"/>
                </a:solidFill>
                <a:latin typeface="+mn-lt"/>
                <a:cs typeface="Palatino"/>
              </a:rPr>
              <a:t>jouer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cs typeface="Palatino"/>
              </a:rPr>
              <a:t>	(</a:t>
            </a:r>
            <a:r>
              <a:rPr lang="en-US" sz="2600" i="1" dirty="0" err="1" smtClean="0">
                <a:solidFill>
                  <a:srgbClr val="000000"/>
                </a:solidFill>
                <a:latin typeface="+mn-lt"/>
                <a:cs typeface="Palatino"/>
              </a:rPr>
              <a:t>jouer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cs typeface="Palatino"/>
              </a:rPr>
              <a:t>-)</a:t>
            </a:r>
          </a:p>
          <a:p>
            <a:pPr>
              <a:spcBef>
                <a:spcPts val="1200"/>
              </a:spcBef>
            </a:pPr>
            <a:r>
              <a:rPr lang="en-US" sz="2600" dirty="0" err="1" smtClean="0">
                <a:solidFill>
                  <a:srgbClr val="000000"/>
                </a:solidFill>
                <a:latin typeface="+mn-lt"/>
                <a:cs typeface="Palatino"/>
              </a:rPr>
              <a:t>attendre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cs typeface="Palatino"/>
              </a:rPr>
              <a:t>	(</a:t>
            </a:r>
            <a:r>
              <a:rPr lang="en-US" sz="2600" i="1" dirty="0" err="1" smtClean="0">
                <a:solidFill>
                  <a:srgbClr val="000000"/>
                </a:solidFill>
                <a:latin typeface="+mn-lt"/>
                <a:cs typeface="Palatino"/>
              </a:rPr>
              <a:t>attendr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cs typeface="Palatino"/>
              </a:rPr>
              <a:t>-)</a:t>
            </a:r>
          </a:p>
          <a:p>
            <a:pPr>
              <a:spcBef>
                <a:spcPts val="1200"/>
              </a:spcBef>
            </a:pPr>
            <a:r>
              <a:rPr lang="en-US" sz="2600" dirty="0" err="1" smtClean="0">
                <a:solidFill>
                  <a:srgbClr val="000000"/>
                </a:solidFill>
                <a:latin typeface="+mn-lt"/>
                <a:cs typeface="Palatino"/>
              </a:rPr>
              <a:t>avoir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cs typeface="Palatino"/>
              </a:rPr>
              <a:t>	(</a:t>
            </a:r>
            <a:r>
              <a:rPr lang="en-US" sz="2600" i="1" dirty="0" err="1" smtClean="0">
                <a:solidFill>
                  <a:srgbClr val="000000"/>
                </a:solidFill>
                <a:latin typeface="+mn-lt"/>
                <a:cs typeface="Palatino"/>
              </a:rPr>
              <a:t>aur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cs typeface="Palatino"/>
              </a:rPr>
              <a:t>-)</a:t>
            </a:r>
          </a:p>
          <a:p>
            <a:pPr>
              <a:spcBef>
                <a:spcPts val="1200"/>
              </a:spcBef>
            </a:pPr>
            <a:r>
              <a:rPr lang="en-US" sz="2600" dirty="0" err="1" smtClean="0">
                <a:solidFill>
                  <a:srgbClr val="000000"/>
                </a:solidFill>
                <a:latin typeface="+mn-lt"/>
                <a:cs typeface="Palatino"/>
              </a:rPr>
              <a:t>être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cs typeface="Palatino"/>
              </a:rPr>
              <a:t>		(</a:t>
            </a:r>
            <a:r>
              <a:rPr lang="en-US" sz="2600" i="1" dirty="0" err="1" smtClean="0">
                <a:solidFill>
                  <a:srgbClr val="000000"/>
                </a:solidFill>
                <a:latin typeface="+mn-lt"/>
                <a:cs typeface="Palatino"/>
              </a:rPr>
              <a:t>ser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cs typeface="Palatino"/>
              </a:rPr>
              <a:t>-)</a:t>
            </a:r>
            <a:endParaRPr lang="en-US" sz="2600" dirty="0">
              <a:solidFill>
                <a:srgbClr val="000000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790700"/>
            <a:ext cx="4254500" cy="48514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jouer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nous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jouer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jouer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jouer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jouer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jouer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j’attendr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nous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attendr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attendr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attendr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attendr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attendr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j’aur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	nous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aur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aur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aur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aur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aur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ai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	nous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ons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as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ez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ser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Palatino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Palatin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Palatino"/>
              </a:rPr>
              <a:t>ser</a:t>
            </a:r>
            <a:r>
              <a:rPr lang="en-US" dirty="0" err="1" smtClean="0">
                <a:solidFill>
                  <a:srgbClr val="FF0000"/>
                </a:solidFill>
                <a:latin typeface="+mn-lt"/>
                <a:cs typeface="Palatino"/>
              </a:rPr>
              <a:t>ont</a:t>
            </a:r>
            <a:endParaRPr lang="en-US" dirty="0" smtClean="0">
              <a:solidFill>
                <a:srgbClr val="FF0000"/>
              </a:solidFill>
              <a:latin typeface="+mn-lt"/>
              <a:cs typeface="Palatino"/>
            </a:endParaRPr>
          </a:p>
          <a:p>
            <a:endParaRPr lang="en-US" dirty="0">
              <a:latin typeface="+mn-lt"/>
              <a:cs typeface="Palatino"/>
            </a:endParaRPr>
          </a:p>
          <a:p>
            <a:endParaRPr lang="en-US" dirty="0"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8187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7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>
                <a:cs typeface="Palatino"/>
              </a:rPr>
              <a:t>dix-</a:t>
            </a:r>
            <a:r>
              <a:rPr lang="en-US" sz="2400" b="1" dirty="0" err="1">
                <a:cs typeface="Palatino"/>
              </a:rPr>
              <a:t>neuf</a:t>
            </a:r>
            <a:r>
              <a:rPr lang="en-US" sz="2400" dirty="0">
                <a:cs typeface="Palatino"/>
              </a:rPr>
              <a:t>:  16/1 – 19/1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>
                <a:cs typeface="Palatino"/>
              </a:rPr>
              <a:t>jeudi</a:t>
            </a:r>
            <a:r>
              <a:rPr lang="en-US" sz="2400" dirty="0">
                <a:cs typeface="Palatino"/>
              </a:rPr>
              <a:t>, le dix-</a:t>
            </a:r>
            <a:r>
              <a:rPr lang="en-US" sz="2400" dirty="0" err="1">
                <a:cs typeface="Palatino"/>
              </a:rPr>
              <a:t>huit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janvier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695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44" y="0"/>
            <a:ext cx="8805334" cy="11712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"/>
              </a:rPr>
              <a:t>la </a:t>
            </a:r>
            <a:r>
              <a:rPr lang="en-US" sz="2400" dirty="0" err="1">
                <a:cs typeface="Palatino"/>
              </a:rPr>
              <a:t>semaine</a:t>
            </a:r>
            <a:r>
              <a:rPr lang="en-US" sz="2400" dirty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numéro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>
                <a:cs typeface="Palatino"/>
              </a:rPr>
              <a:t>dix-</a:t>
            </a:r>
            <a:r>
              <a:rPr lang="en-US" sz="2400" b="1" dirty="0" err="1">
                <a:cs typeface="Palatino"/>
              </a:rPr>
              <a:t>neuf</a:t>
            </a:r>
            <a:r>
              <a:rPr lang="en-US" sz="2400" dirty="0">
                <a:cs typeface="Palatino"/>
              </a:rPr>
              <a:t>:  16/1 – 19/1</a:t>
            </a:r>
            <a:br>
              <a:rPr lang="en-US" sz="2400" dirty="0">
                <a:cs typeface="Palatino"/>
              </a:rPr>
            </a:br>
            <a:r>
              <a:rPr lang="en-US" sz="2400" dirty="0">
                <a:cs typeface="Palatino"/>
              </a:rPr>
              <a:t>nous </a:t>
            </a:r>
            <a:r>
              <a:rPr lang="en-US" sz="2400" dirty="0" err="1">
                <a:cs typeface="Palatino"/>
              </a:rPr>
              <a:t>sommes</a:t>
            </a:r>
            <a:r>
              <a:rPr lang="en-US" sz="2400" dirty="0">
                <a:cs typeface="Palatino"/>
              </a:rPr>
              <a:t> </a:t>
            </a:r>
            <a:r>
              <a:rPr lang="en-US" sz="2400" b="1" dirty="0" err="1" smtClean="0">
                <a:cs typeface="Palatino"/>
              </a:rPr>
              <a:t>vendredi</a:t>
            </a:r>
            <a:r>
              <a:rPr lang="en-US" sz="2400" dirty="0" smtClean="0">
                <a:cs typeface="Palatino"/>
              </a:rPr>
              <a:t>, </a:t>
            </a:r>
            <a:r>
              <a:rPr lang="en-US" sz="2400" dirty="0">
                <a:cs typeface="Palatino"/>
              </a:rPr>
              <a:t>le dix</a:t>
            </a:r>
            <a:r>
              <a:rPr lang="en-US" sz="2400" dirty="0" smtClean="0">
                <a:cs typeface="Palatino"/>
              </a:rPr>
              <a:t>-</a:t>
            </a:r>
            <a:r>
              <a:rPr lang="en-US" sz="2400" dirty="0" err="1" smtClean="0">
                <a:cs typeface="Palatino"/>
              </a:rPr>
              <a:t>neuf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 smtClean="0">
                <a:cs typeface="Palatino"/>
              </a:rPr>
              <a:t>janvier</a:t>
            </a:r>
            <a:r>
              <a:rPr lang="en-US" sz="2400" dirty="0" smtClean="0">
                <a:cs typeface="Palatino"/>
              </a:rPr>
              <a:t> </a:t>
            </a:r>
            <a:r>
              <a:rPr lang="en-US" sz="2400" dirty="0" err="1">
                <a:cs typeface="Palatino"/>
              </a:rPr>
              <a:t>deux</a:t>
            </a:r>
            <a:r>
              <a:rPr lang="en-US" sz="2400" dirty="0">
                <a:cs typeface="Palatino"/>
              </a:rPr>
              <a:t> mille dix-</a:t>
            </a:r>
            <a:r>
              <a:rPr lang="en-US" sz="2400" dirty="0" err="1">
                <a:cs typeface="Palatino"/>
              </a:rPr>
              <a:t>huit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24857" y="1491592"/>
            <a:ext cx="3831261" cy="51245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b="1" i="1" dirty="0">
                <a:solidFill>
                  <a:srgbClr val="0000FF"/>
                </a:solidFill>
                <a:latin typeface="+mn-lt"/>
                <a:cs typeface="Palatino"/>
              </a:rPr>
              <a:t>L</a:t>
            </a:r>
            <a:r>
              <a:rPr lang="en-US" sz="2400" b="1" i="1" dirty="0" smtClean="0">
                <a:solidFill>
                  <a:srgbClr val="0000FF"/>
                </a:solidFill>
                <a:latin typeface="+mn-lt"/>
                <a:cs typeface="Palatino"/>
              </a:rPr>
              <a:t>es mots du jour:</a:t>
            </a: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rgbClr val="000000"/>
                </a:solidFill>
                <a:latin typeface="+mn-lt"/>
                <a:cs typeface="Palatino"/>
              </a:rPr>
              <a:t>le corps humain        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human body</a:t>
            </a:r>
            <a:endParaRPr lang="en-US" sz="2400" dirty="0" smtClean="0">
              <a:solidFill>
                <a:srgbClr val="000000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rgbClr val="000000"/>
                </a:solidFill>
                <a:latin typeface="+mn-lt"/>
                <a:cs typeface="Palatino"/>
              </a:rPr>
              <a:t>la tête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head</a:t>
            </a:r>
            <a:endParaRPr lang="en-US" sz="2400" dirty="0" smtClean="0">
              <a:solidFill>
                <a:srgbClr val="000000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rgbClr val="000000"/>
                </a:solidFill>
                <a:latin typeface="+mn-lt"/>
                <a:cs typeface="Palatino"/>
              </a:rPr>
              <a:t>la figure, le visage 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face</a:t>
            </a:r>
            <a:endParaRPr lang="en-US" sz="2400" dirty="0" smtClean="0">
              <a:solidFill>
                <a:srgbClr val="000000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rgbClr val="000000"/>
                </a:solidFill>
                <a:latin typeface="+mn-lt"/>
                <a:cs typeface="Palatino"/>
              </a:rPr>
              <a:t>l’</a:t>
            </a:r>
            <a:r>
              <a:rPr lang="fr-FR" sz="2400" dirty="0" err="1" smtClean="0">
                <a:solidFill>
                  <a:srgbClr val="000000"/>
                </a:solidFill>
                <a:latin typeface="+mn-lt"/>
                <a:cs typeface="Palatino"/>
              </a:rPr>
              <a:t>oeil</a:t>
            </a:r>
            <a:r>
              <a:rPr lang="fr-FR" sz="2400" dirty="0" smtClean="0">
                <a:solidFill>
                  <a:srgbClr val="000000"/>
                </a:solidFill>
                <a:latin typeface="+mn-lt"/>
                <a:cs typeface="Palatino"/>
              </a:rPr>
              <a:t>/les yeux 	</a:t>
            </a:r>
            <a:r>
              <a:rPr lang="en-US" sz="2400" i="1" dirty="0">
                <a:solidFill>
                  <a:srgbClr val="0000FF"/>
                </a:solidFill>
                <a:latin typeface="+mn-lt"/>
                <a:cs typeface="Palatino"/>
              </a:rPr>
              <a:t>eyes</a:t>
            </a:r>
            <a:endParaRPr lang="en-US" sz="2400" dirty="0" smtClean="0">
              <a:solidFill>
                <a:srgbClr val="000000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rgbClr val="000000"/>
                </a:solidFill>
                <a:latin typeface="+mn-lt"/>
                <a:cs typeface="Palatino"/>
              </a:rPr>
              <a:t>le nez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nose</a:t>
            </a:r>
            <a:endParaRPr lang="en-US" sz="2400" dirty="0" smtClean="0">
              <a:solidFill>
                <a:srgbClr val="000000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rgbClr val="000000"/>
                </a:solidFill>
                <a:latin typeface="+mn-lt"/>
                <a:cs typeface="Palatino"/>
              </a:rPr>
              <a:t>la bouche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mouth</a:t>
            </a:r>
            <a:endParaRPr lang="en-US" sz="2400" dirty="0" smtClean="0">
              <a:solidFill>
                <a:srgbClr val="000000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rgbClr val="000000"/>
                </a:solidFill>
                <a:latin typeface="+mn-lt"/>
                <a:cs typeface="Palatino"/>
              </a:rPr>
              <a:t>la lèvre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lips</a:t>
            </a:r>
            <a:endParaRPr lang="en-US" sz="2400" dirty="0" smtClean="0">
              <a:solidFill>
                <a:srgbClr val="000000"/>
              </a:solidFill>
              <a:latin typeface="+mn-lt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715766"/>
            <a:ext cx="4459872" cy="490040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la dent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tooth 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la langue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tongue 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l’oreille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ear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le cou		</a:t>
            </a:r>
            <a:r>
              <a:rPr lang="en-US" sz="2400" i="1" dirty="0">
                <a:solidFill>
                  <a:srgbClr val="0000FF"/>
                </a:solidFill>
                <a:latin typeface="+mn-lt"/>
                <a:cs typeface="Palatino"/>
              </a:rPr>
              <a:t>neck 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l’épaule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shoulder 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la poitrine 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chest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le bras		</a:t>
            </a:r>
            <a:r>
              <a:rPr lang="en-US" sz="2400" i="1" dirty="0">
                <a:solidFill>
                  <a:srgbClr val="0000FF"/>
                </a:solidFill>
                <a:latin typeface="+mn-lt"/>
                <a:cs typeface="Palatino"/>
              </a:rPr>
              <a:t>arm</a:t>
            </a:r>
            <a:endParaRPr lang="en-US" sz="2400" dirty="0" smtClean="0">
              <a:solidFill>
                <a:schemeClr val="tx1"/>
              </a:solidFill>
              <a:latin typeface="+mn-lt"/>
              <a:cs typeface="Palatino"/>
            </a:endParaRPr>
          </a:p>
          <a:p>
            <a:pPr>
              <a:spcBef>
                <a:spcPts val="18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+mn-lt"/>
                <a:cs typeface="Palatino"/>
              </a:rPr>
              <a:t>la main		</a:t>
            </a:r>
            <a:r>
              <a:rPr lang="en-US" sz="2400" i="1" dirty="0" smtClean="0">
                <a:solidFill>
                  <a:srgbClr val="0000FF"/>
                </a:solidFill>
                <a:latin typeface="+mn-lt"/>
                <a:cs typeface="Palatino"/>
              </a:rPr>
              <a:t>hand</a:t>
            </a:r>
            <a:endParaRPr lang="fr-FR" sz="2400" dirty="0" smtClean="0">
              <a:solidFill>
                <a:schemeClr val="tx1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4786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61004</TotalTime>
  <Words>1546</Words>
  <Application>Microsoft Macintosh PowerPoint</Application>
  <PresentationFormat>On-screen Show (4:3)</PresentationFormat>
  <Paragraphs>522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Executive</vt:lpstr>
      <vt:lpstr>Français 3  Pour Commencer</vt:lpstr>
      <vt:lpstr>la semaine numéro dix-neuf:  16/1 – 19/1 nous sommes mardi, le seize janvier deux mille dix-huit</vt:lpstr>
      <vt:lpstr>la semaine numéro dix-neuf:  16/1 – 19/1 nous sommes mardi, le seize janvier deux mille dix-huit</vt:lpstr>
      <vt:lpstr>la semaine numéro dix-neuf:  16/1 – 19/1 nous sommes mercredi, le dix-sept janvier deux mille dix-huit</vt:lpstr>
      <vt:lpstr>la semaine numéro dix-neuf:  16/1 – 19/1 nous sommes mercredi, le dix-sept janvier deux mille dix-huit</vt:lpstr>
      <vt:lpstr>la semaine numéro dix-neuf:  16/1 – 19/1 nous sommes jeudi, le dix-huit janvier deux mille dix-huit</vt:lpstr>
      <vt:lpstr>la semaine numéro dix-neuf:  16/1 – 19/1 nous sommes jeudi, le dix-huit janvier deux mille dix-huit</vt:lpstr>
      <vt:lpstr>la semaine numéro dix-neuf:  16/1 – 19/1 nous sommes jeudi, le dix-huit janvier deux mille dix-huit</vt:lpstr>
      <vt:lpstr>la semaine numéro dix-neuf:  16/1 – 19/1 nous sommes vendredi, le dix-neuf janvier deux mille dix-huit</vt:lpstr>
      <vt:lpstr>la semaine numéro dix-neuf:  16/1 – 19/1 nous sommes vendredi, le dix-neuf janvier deux mille dix-huit</vt:lpstr>
      <vt:lpstr>la semaine numéro vingt:  22/1 – 26/1 nous sommes lundi, le vingt-deux janvier deux mille dix-huit</vt:lpstr>
      <vt:lpstr>la semaine numéro vingt:  22/1 – 26/1 nous sommes lundi, le vingt-deux janvier deux mille dix-huit</vt:lpstr>
      <vt:lpstr>la semaine numéro vingt:  22/1 – 26/1 nous sommes mardi, le vingt-trois janvier deux mille dix-huit</vt:lpstr>
      <vt:lpstr>la semaine numéro vingt:  22/1 – 26/1 nous sommes mardi, le vingt-trois janvier deux mille dix-huit</vt:lpstr>
      <vt:lpstr>la semaine numéro vingt:  22/1 – 26/1 nous sommes mardi, le vingt-trois janvier deux mille dix-huit</vt:lpstr>
      <vt:lpstr>la semaine numéro vingt:  22/1 – 26/1 nous sommes mercredi, le vingt-quatre janvier deux mille dix-huit</vt:lpstr>
      <vt:lpstr>la semaine numéro vingt:  22/1 – 26/1 nous sommes mercredi, le vingt-quatre janvier deux mille dix-huit</vt:lpstr>
      <vt:lpstr>la semaine numéro vingt:  22/1 – 26/1 nous sommes jeudi, le vingt-cinq janvier deux mille dix-huit</vt:lpstr>
      <vt:lpstr>la semaine numéro vingt:  22/1 – 26/1 nous sommes jeudi, le vingt-cinq janvier deux mille dix-huit</vt:lpstr>
      <vt:lpstr>la semaine numéro vingt:  22/1 – 26/1 nous sommes jeudi, le vingt-cinq janvier deux mille dix-huit</vt:lpstr>
      <vt:lpstr>la semaine numéro vingt:  22/1 – 26/1 nous sommes vendredi, le vingt-six janvier deux mille dix-huit</vt:lpstr>
      <vt:lpstr>la semaine numéro vingt:  22/1 – 26/1 nous sommes vendredi, le vingt-six janvier deux mille dix-huit</vt:lpstr>
      <vt:lpstr>la semaine numéro vingt:  22/1 – 26/1 nous sommes vendredi, le vingt-six janvier deux mille dix-huit</vt:lpstr>
      <vt:lpstr>la semaine numéro vingt-et-un:  29/1 – 2/2 nous sommes lundi, le vingt-neuf janvier deux mille dix-huit</vt:lpstr>
      <vt:lpstr>la semaine numéro vingt-et-un:  29/1 – 2/2 nous sommes lundi, le vingt-neuf janvier deux mille dix-huit</vt:lpstr>
      <vt:lpstr>la semaine numéro vingt-et-un:  29/1 – 2/2 nous sommes lundi, le vingt-neuf janvier deux mille dix-huit</vt:lpstr>
      <vt:lpstr>la semaine numéro vingt-et-un:  29/1 – 2/2 nous sommes mardi, le trente janvier deux mille dix-huit</vt:lpstr>
      <vt:lpstr>la semaine numéro vingt-et-un:  29/1 – 2/2 nous sommes mardi, le trente janvier deux mille dix-huit</vt:lpstr>
      <vt:lpstr>la semaine numéro vingt-et-un:  29/1 – 2/2 nous sommes mardi, le trente janvier deux mille dix-huit</vt:lpstr>
      <vt:lpstr>la semaine numéro vingt-et-un:  29/1 – 2/2 nous sommes mercredi, le trente-et-un janvier deux mille dix-huit</vt:lpstr>
      <vt:lpstr>la semaine numéro vingt-et-un:  29/1 – 2/2 nous sommes mercredi, le trente-et-un janvier deux mille dix-huit</vt:lpstr>
      <vt:lpstr>la semaine numéro vingt-et-un:  29/1 – 2/2 nous sommes jeudi, le premier février deux mille dix-huit</vt:lpstr>
      <vt:lpstr>la semaine numéro vingt-et-un:  29/1 – 2/2 nous sommes jeudi, le premier février deux mille dix-huit</vt:lpstr>
      <vt:lpstr>la semaine numéro vingt-et-un:  29/1 – 2/2 nous sommes jeudi, le premier février deux mille dix-huit</vt:lpstr>
      <vt:lpstr>la semaine numéro vingt-et-un:  29/1 – 2/2 nous sommes vendredi, le deux février deux mille dix-huit</vt:lpstr>
      <vt:lpstr>la semaine numéro vingt-et-un:  29/1 – 2/2 nous sommes vendredi, le deux février deux mille dix-huit</vt:lpstr>
      <vt:lpstr>la semaine numéro vingt-et-un:  29/1 – 2/2 nous sommes vendredi, le deux février deux mille dix-huit</vt:lpstr>
      <vt:lpstr>la semaine numéro vingt-deux:  5/2 – 9/2 nous sommes lundi, le cinq février deux mille dix-huit</vt:lpstr>
      <vt:lpstr>la semaine numéro vingt-deux:  5/2 – 9/2 nous sommes lundi, le cinq février deux mille dix-huit</vt:lpstr>
      <vt:lpstr>la semaine numéro vingt-deux:  5/2 – 9/2 nous sommes mardi, le six février deux mille dix-huit</vt:lpstr>
      <vt:lpstr>la semaine numéro vingt-deux:  5/2 – 9/2 nous sommes mardi, le six février deux mille dix-huit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3 Honors Warm-Ups</dc:title>
  <dc:creator>Tara Thiesmeyer</dc:creator>
  <cp:lastModifiedBy>Tara Thiesmeyer</cp:lastModifiedBy>
  <cp:revision>156</cp:revision>
  <cp:lastPrinted>2017-01-27T05:54:45Z</cp:lastPrinted>
  <dcterms:created xsi:type="dcterms:W3CDTF">2015-11-29T06:57:32Z</dcterms:created>
  <dcterms:modified xsi:type="dcterms:W3CDTF">2018-01-14T04:34:14Z</dcterms:modified>
</cp:coreProperties>
</file>