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6" r:id="rId1"/>
  </p:sldMasterIdLst>
  <p:sldIdLst>
    <p:sldId id="256" r:id="rId2"/>
    <p:sldId id="257" r:id="rId3"/>
    <p:sldId id="271" r:id="rId4"/>
    <p:sldId id="258" r:id="rId5"/>
    <p:sldId id="272" r:id="rId6"/>
    <p:sldId id="259" r:id="rId7"/>
    <p:sldId id="273" r:id="rId8"/>
    <p:sldId id="260" r:id="rId9"/>
    <p:sldId id="274" r:id="rId10"/>
    <p:sldId id="261" r:id="rId11"/>
    <p:sldId id="275" r:id="rId12"/>
    <p:sldId id="262" r:id="rId13"/>
    <p:sldId id="276" r:id="rId14"/>
    <p:sldId id="263" r:id="rId15"/>
    <p:sldId id="277" r:id="rId16"/>
    <p:sldId id="264" r:id="rId17"/>
    <p:sldId id="278" r:id="rId18"/>
    <p:sldId id="265" r:id="rId19"/>
    <p:sldId id="279" r:id="rId20"/>
    <p:sldId id="282" r:id="rId21"/>
    <p:sldId id="266" r:id="rId22"/>
    <p:sldId id="280" r:id="rId23"/>
    <p:sldId id="281" r:id="rId24"/>
    <p:sldId id="267" r:id="rId25"/>
    <p:sldId id="283" r:id="rId26"/>
    <p:sldId id="284" r:id="rId27"/>
    <p:sldId id="268" r:id="rId28"/>
    <p:sldId id="269" r:id="rId29"/>
    <p:sldId id="270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83" d="100"/>
          <a:sy n="83" d="100"/>
        </p:scale>
        <p:origin x="-1760" y="-1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978A5-CD8D-364F-B4C2-9D65CC920C03}" type="datetimeFigureOut">
              <a:rPr lang="en-US" smtClean="0"/>
              <a:t>12/13/17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978A5-CD8D-364F-B4C2-9D65CC920C03}" type="datetimeFigureOut">
              <a:rPr lang="en-US" smtClean="0"/>
              <a:t>12/13/17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AFE5-75DD-8E4B-9D37-12CBD4F5CA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978A5-CD8D-364F-B4C2-9D65CC920C03}" type="datetimeFigureOut">
              <a:rPr lang="en-US" smtClean="0"/>
              <a:t>12/13/17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AFE5-75DD-8E4B-9D37-12CBD4F5CA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978A5-CD8D-364F-B4C2-9D65CC920C03}" type="datetimeFigureOut">
              <a:rPr lang="en-US" smtClean="0"/>
              <a:t>12/13/17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AFE5-75DD-8E4B-9D37-12CBD4F5CA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978A5-CD8D-364F-B4C2-9D65CC920C03}" type="datetimeFigureOut">
              <a:rPr lang="en-US" smtClean="0"/>
              <a:t>12/13/17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AFE5-75DD-8E4B-9D37-12CBD4F5CA7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978A5-CD8D-364F-B4C2-9D65CC920C03}" type="datetimeFigureOut">
              <a:rPr lang="en-US" smtClean="0"/>
              <a:t>12/13/17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AFE5-75DD-8E4B-9D37-12CBD4F5CA7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978A5-CD8D-364F-B4C2-9D65CC920C03}" type="datetimeFigureOut">
              <a:rPr lang="en-US" smtClean="0"/>
              <a:t>12/13/17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AFE5-75DD-8E4B-9D37-12CBD4F5CA7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978A5-CD8D-364F-B4C2-9D65CC920C03}" type="datetimeFigureOut">
              <a:rPr lang="en-US" smtClean="0"/>
              <a:t>12/13/17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AFE5-75DD-8E4B-9D37-12CBD4F5CA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978A5-CD8D-364F-B4C2-9D65CC920C03}" type="datetimeFigureOut">
              <a:rPr lang="en-US" smtClean="0"/>
              <a:t>12/13/17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AFE5-75DD-8E4B-9D37-12CBD4F5CA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978A5-CD8D-364F-B4C2-9D65CC920C03}" type="datetimeFigureOut">
              <a:rPr lang="en-US" smtClean="0"/>
              <a:t>12/13/17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978A5-CD8D-364F-B4C2-9D65CC920C03}" type="datetimeFigureOut">
              <a:rPr lang="en-US" smtClean="0"/>
              <a:t>12/13/17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AFE5-75DD-8E4B-9D37-12CBD4F5CA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BE978A5-CD8D-364F-B4C2-9D65CC920C03}" type="datetimeFigureOut">
              <a:rPr lang="en-US" smtClean="0"/>
              <a:t>12/13/17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D6BAFE5-75DD-8E4B-9D37-12CBD4F5CA7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Palatino"/>
                <a:cs typeface="Palatino"/>
              </a:rPr>
              <a:t>Français</a:t>
            </a:r>
            <a:r>
              <a:rPr lang="en-US" dirty="0" smtClean="0">
                <a:latin typeface="Palatino"/>
                <a:cs typeface="Palatino"/>
              </a:rPr>
              <a:t>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Palatino"/>
                <a:cs typeface="Palatino"/>
              </a:rPr>
              <a:t>le </a:t>
            </a:r>
            <a:r>
              <a:rPr lang="en-US" dirty="0" err="1">
                <a:latin typeface="Palatino"/>
                <a:cs typeface="Palatino"/>
              </a:rPr>
              <a:t>mois</a:t>
            </a:r>
            <a:r>
              <a:rPr lang="en-US" dirty="0">
                <a:latin typeface="Palatino"/>
                <a:cs typeface="Palatino"/>
              </a:rPr>
              <a:t> de </a:t>
            </a:r>
            <a:r>
              <a:rPr lang="en-US" dirty="0" err="1" smtClean="0">
                <a:latin typeface="Palatino"/>
                <a:cs typeface="Palatino"/>
              </a:rPr>
              <a:t>décembre</a:t>
            </a:r>
            <a:endParaRPr lang="en-US" dirty="0">
              <a:latin typeface="Palatino"/>
              <a:cs typeface="Palatino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93353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566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 Linotype"/>
              </a:rPr>
              <a:t>la </a:t>
            </a:r>
            <a:r>
              <a:rPr lang="en-US" sz="2400" dirty="0" err="1">
                <a:cs typeface="Palatino Linotype"/>
              </a:rPr>
              <a:t>semaine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numéro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b="1" dirty="0">
                <a:cs typeface="Palatino Linotype"/>
              </a:rPr>
              <a:t>dix-</a:t>
            </a:r>
            <a:r>
              <a:rPr lang="en-US" sz="2400" b="1" dirty="0" err="1">
                <a:cs typeface="Palatino Linotype"/>
              </a:rPr>
              <a:t>sept</a:t>
            </a:r>
            <a:r>
              <a:rPr lang="en-US" sz="2400" dirty="0">
                <a:cs typeface="Palatino Linotype"/>
              </a:rPr>
              <a:t>:  4/12 – 8/12</a:t>
            </a:r>
            <a:br>
              <a:rPr lang="en-US" sz="2400" dirty="0">
                <a:cs typeface="Palatino Linotype"/>
              </a:rPr>
            </a:br>
            <a:r>
              <a:rPr lang="en-US" sz="2400" dirty="0">
                <a:cs typeface="Palatino Linotype"/>
              </a:rPr>
              <a:t>nous </a:t>
            </a:r>
            <a:r>
              <a:rPr lang="en-US" sz="2400" dirty="0" err="1">
                <a:cs typeface="Palatino Linotype"/>
              </a:rPr>
              <a:t>sommes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b="1" dirty="0" err="1">
                <a:cs typeface="Palatino Linotype"/>
              </a:rPr>
              <a:t>jeudi</a:t>
            </a:r>
            <a:r>
              <a:rPr lang="en-US" sz="2400" dirty="0">
                <a:cs typeface="Palatino Linotype"/>
              </a:rPr>
              <a:t>, le </a:t>
            </a:r>
            <a:r>
              <a:rPr lang="en-US" sz="2400" dirty="0" err="1">
                <a:cs typeface="Palatino Linotype"/>
              </a:rPr>
              <a:t>sept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décembre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deux</a:t>
            </a:r>
            <a:r>
              <a:rPr lang="en-US" sz="2400" dirty="0">
                <a:cs typeface="Palatino Linotype"/>
              </a:rPr>
              <a:t> mille dix-</a:t>
            </a:r>
            <a:r>
              <a:rPr lang="en-US" sz="2400" dirty="0" err="1">
                <a:cs typeface="Palatino Linotype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346357"/>
            <a:ext cx="4287330" cy="530892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une robe du soir  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evening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			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gown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un chemisier	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blouse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une chemise 	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shirt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un tailleur	        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woman’s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suit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un costume         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man’s suit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un smoking 	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tuxedo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une jupe		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skirt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un pull		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sweater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un manteau 	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coat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un imperméable  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raincoat</a:t>
            </a:r>
            <a:endParaRPr lang="en-US" i="1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229508" y="1346356"/>
            <a:ext cx="4418692" cy="5308925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“les mots du jour”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se laver	     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wash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oneself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se brosser les dents  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brush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			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one’s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teeth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se peigner 	  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comb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one’s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hair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se coiffer	     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do 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one’s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hair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se raser	    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shave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oneself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se maquiller  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apply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makeup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se sécher 	        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dry 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oneself</a:t>
            </a:r>
            <a:endParaRPr lang="fr-FR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les vêtements 	  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clothing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en solde		   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on sale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une robe		    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dress</a:t>
            </a:r>
            <a:endParaRPr lang="en-US" i="1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830344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3925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 Linotype"/>
              </a:rPr>
              <a:t>la </a:t>
            </a:r>
            <a:r>
              <a:rPr lang="en-US" sz="2400" dirty="0" err="1">
                <a:cs typeface="Palatino Linotype"/>
              </a:rPr>
              <a:t>semaine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numéro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b="1" dirty="0">
                <a:cs typeface="Palatino Linotype"/>
              </a:rPr>
              <a:t>dix-</a:t>
            </a:r>
            <a:r>
              <a:rPr lang="en-US" sz="2400" b="1" dirty="0" err="1">
                <a:cs typeface="Palatino Linotype"/>
              </a:rPr>
              <a:t>sept</a:t>
            </a:r>
            <a:r>
              <a:rPr lang="en-US" sz="2400" dirty="0">
                <a:cs typeface="Palatino Linotype"/>
              </a:rPr>
              <a:t>:  4/12 – 8/12</a:t>
            </a:r>
            <a:br>
              <a:rPr lang="en-US" sz="2400" dirty="0">
                <a:cs typeface="Palatino Linotype"/>
              </a:rPr>
            </a:br>
            <a:r>
              <a:rPr lang="en-US" sz="2400" dirty="0">
                <a:cs typeface="Palatino Linotype"/>
              </a:rPr>
              <a:t>nous </a:t>
            </a:r>
            <a:r>
              <a:rPr lang="en-US" sz="2400" dirty="0" err="1">
                <a:cs typeface="Palatino Linotype"/>
              </a:rPr>
              <a:t>sommes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b="1" dirty="0" err="1">
                <a:cs typeface="Palatino Linotype"/>
              </a:rPr>
              <a:t>jeudi</a:t>
            </a:r>
            <a:r>
              <a:rPr lang="en-US" sz="2400" dirty="0">
                <a:cs typeface="Palatino Linotype"/>
              </a:rPr>
              <a:t>, le </a:t>
            </a:r>
            <a:r>
              <a:rPr lang="en-US" sz="2400" dirty="0" err="1">
                <a:cs typeface="Palatino Linotype"/>
              </a:rPr>
              <a:t>sept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décembre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deux</a:t>
            </a:r>
            <a:r>
              <a:rPr lang="en-US" sz="2400" dirty="0">
                <a:cs typeface="Palatino Linotype"/>
              </a:rPr>
              <a:t> mille dix-</a:t>
            </a:r>
            <a:r>
              <a:rPr lang="en-US" sz="2400" dirty="0" err="1">
                <a:cs typeface="Palatino Linotype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1738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91738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527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607" y="-1"/>
            <a:ext cx="8782524" cy="117806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 Linotype"/>
              </a:rPr>
              <a:t>la </a:t>
            </a:r>
            <a:r>
              <a:rPr lang="en-US" sz="2400" dirty="0" err="1">
                <a:cs typeface="Palatino Linotype"/>
              </a:rPr>
              <a:t>semaine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numéro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b="1" dirty="0">
                <a:cs typeface="Palatino Linotype"/>
              </a:rPr>
              <a:t>dix-</a:t>
            </a:r>
            <a:r>
              <a:rPr lang="en-US" sz="2400" b="1" dirty="0" err="1">
                <a:cs typeface="Palatino Linotype"/>
              </a:rPr>
              <a:t>sept</a:t>
            </a:r>
            <a:r>
              <a:rPr lang="en-US" sz="2400" dirty="0">
                <a:cs typeface="Palatino Linotype"/>
              </a:rPr>
              <a:t>:  4/12 – 8/12</a:t>
            </a:r>
            <a:br>
              <a:rPr lang="en-US" sz="2400" dirty="0">
                <a:cs typeface="Palatino Linotype"/>
              </a:rPr>
            </a:br>
            <a:r>
              <a:rPr lang="en-US" sz="2400" dirty="0">
                <a:cs typeface="Palatino Linotype"/>
              </a:rPr>
              <a:t>nous </a:t>
            </a:r>
            <a:r>
              <a:rPr lang="en-US" sz="2400" dirty="0" err="1">
                <a:cs typeface="Palatino Linotype"/>
              </a:rPr>
              <a:t>sommes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b="1" dirty="0" err="1">
                <a:cs typeface="Palatino Linotype"/>
              </a:rPr>
              <a:t>vendredi</a:t>
            </a:r>
            <a:r>
              <a:rPr lang="en-US" sz="2400" dirty="0">
                <a:cs typeface="Palatino Linotype"/>
              </a:rPr>
              <a:t>, le </a:t>
            </a:r>
            <a:r>
              <a:rPr lang="en-US" sz="2400" dirty="0" err="1">
                <a:cs typeface="Palatino Linotype"/>
              </a:rPr>
              <a:t>huit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décembre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deux</a:t>
            </a:r>
            <a:r>
              <a:rPr lang="en-US" sz="2400" dirty="0">
                <a:cs typeface="Palatino Linotype"/>
              </a:rPr>
              <a:t> mille dix-</a:t>
            </a:r>
            <a:r>
              <a:rPr lang="en-US" sz="2400" dirty="0" err="1">
                <a:cs typeface="Palatino Linotype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199" y="1346357"/>
            <a:ext cx="4317931" cy="5324223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r-FR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une cravate 	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necktie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r-FR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un collier 		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necklace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r-FR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une bague 		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ring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r-FR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une boucle d’oreille  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earring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r-FR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la soie 		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silk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r-FR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la laine 		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wool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r-FR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le cuir 		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leather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r-FR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le caoutchouc 	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rubber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r-FR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le velours côtelé 	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corduroy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r-FR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la fourrure 	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fur</a:t>
            </a:r>
            <a:endParaRPr lang="en-US" i="1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83607" y="1346357"/>
            <a:ext cx="4223801" cy="53242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“Les mots du jour”</a:t>
            </a:r>
          </a:p>
          <a:p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un parapluie 	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umbrella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une chaussure/un soulier 			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shoe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une botte		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boot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une chaussette	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sock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un pantalon 	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pants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un maillot de bain  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bathing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			suit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une ceinture 	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belt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un chapeau 	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hat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un foulard 	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scarf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(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silk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)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une écharpe     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scarf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(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winter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)</a:t>
            </a:r>
            <a:endParaRPr lang="en-US" i="1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84422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4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4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4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4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4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4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4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4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4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4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4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4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1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4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4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4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4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907" y="0"/>
            <a:ext cx="8751923" cy="128515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 Linotype"/>
              </a:rPr>
              <a:t>la </a:t>
            </a:r>
            <a:r>
              <a:rPr lang="en-US" sz="2400" dirty="0" err="1">
                <a:cs typeface="Palatino Linotype"/>
              </a:rPr>
              <a:t>semaine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numéro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b="1" dirty="0">
                <a:cs typeface="Palatino Linotype"/>
              </a:rPr>
              <a:t>dix-</a:t>
            </a:r>
            <a:r>
              <a:rPr lang="en-US" sz="2400" b="1" dirty="0" err="1">
                <a:cs typeface="Palatino Linotype"/>
              </a:rPr>
              <a:t>sept</a:t>
            </a:r>
            <a:r>
              <a:rPr lang="en-US" sz="2400" dirty="0">
                <a:cs typeface="Palatino Linotype"/>
              </a:rPr>
              <a:t>:  4/12 – 8/12</a:t>
            </a:r>
            <a:br>
              <a:rPr lang="en-US" sz="2400" dirty="0">
                <a:cs typeface="Palatino Linotype"/>
              </a:rPr>
            </a:br>
            <a:r>
              <a:rPr lang="en-US" sz="2400" dirty="0">
                <a:cs typeface="Palatino Linotype"/>
              </a:rPr>
              <a:t>nous </a:t>
            </a:r>
            <a:r>
              <a:rPr lang="en-US" sz="2400" dirty="0" err="1">
                <a:cs typeface="Palatino Linotype"/>
              </a:rPr>
              <a:t>sommes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b="1" dirty="0" err="1">
                <a:cs typeface="Palatino Linotype"/>
              </a:rPr>
              <a:t>vendredi</a:t>
            </a:r>
            <a:r>
              <a:rPr lang="en-US" sz="2400" dirty="0">
                <a:cs typeface="Palatino Linotype"/>
              </a:rPr>
              <a:t>, le </a:t>
            </a:r>
            <a:r>
              <a:rPr lang="en-US" sz="2400" dirty="0" err="1">
                <a:cs typeface="Palatino Linotype"/>
              </a:rPr>
              <a:t>huit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décembre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deux</a:t>
            </a:r>
            <a:r>
              <a:rPr lang="en-US" sz="2400" dirty="0">
                <a:cs typeface="Palatino Linotype"/>
              </a:rPr>
              <a:t> mille dix-</a:t>
            </a:r>
            <a:r>
              <a:rPr lang="en-US" sz="2400" dirty="0" err="1">
                <a:cs typeface="Palatino Linotype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3268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93268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727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096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 Linotype"/>
              </a:rPr>
              <a:t>la </a:t>
            </a:r>
            <a:r>
              <a:rPr lang="en-US" sz="2400" dirty="0" err="1">
                <a:cs typeface="Palatino Linotype"/>
              </a:rPr>
              <a:t>semaine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numéro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b="1" dirty="0">
                <a:cs typeface="Palatino Linotype"/>
              </a:rPr>
              <a:t>dix-</a:t>
            </a:r>
            <a:r>
              <a:rPr lang="en-US" sz="2400" b="1" dirty="0" err="1">
                <a:cs typeface="Palatino Linotype"/>
              </a:rPr>
              <a:t>huit</a:t>
            </a:r>
            <a:r>
              <a:rPr lang="en-US" sz="2400" dirty="0">
                <a:cs typeface="Palatino Linotype"/>
              </a:rPr>
              <a:t>:  11/12 – 15/12</a:t>
            </a:r>
            <a:br>
              <a:rPr lang="en-US" sz="2400" dirty="0">
                <a:cs typeface="Palatino Linotype"/>
              </a:rPr>
            </a:br>
            <a:r>
              <a:rPr lang="en-US" sz="2400" dirty="0">
                <a:cs typeface="Palatino Linotype"/>
              </a:rPr>
              <a:t>nous </a:t>
            </a:r>
            <a:r>
              <a:rPr lang="en-US" sz="2400" dirty="0" err="1">
                <a:cs typeface="Palatino Linotype"/>
              </a:rPr>
              <a:t>sommes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b="1" dirty="0" err="1">
                <a:cs typeface="Palatino Linotype"/>
              </a:rPr>
              <a:t>lundi</a:t>
            </a:r>
            <a:r>
              <a:rPr lang="en-US" sz="2400" dirty="0">
                <a:cs typeface="Palatino Linotype"/>
              </a:rPr>
              <a:t>, le </a:t>
            </a:r>
            <a:r>
              <a:rPr lang="en-US" sz="2400" dirty="0" err="1">
                <a:cs typeface="Palatino Linotype"/>
              </a:rPr>
              <a:t>onze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décembre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deux</a:t>
            </a:r>
            <a:r>
              <a:rPr lang="en-US" sz="2400" dirty="0">
                <a:cs typeface="Palatino Linotype"/>
              </a:rPr>
              <a:t> mille dix-</a:t>
            </a:r>
            <a:r>
              <a:rPr lang="en-US" sz="2400" dirty="0" err="1">
                <a:cs typeface="Palatino Linotype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804377" y="1422853"/>
            <a:ext cx="4115851" cy="5263028"/>
          </a:xfrm>
        </p:spPr>
        <p:txBody>
          <a:bodyPr numCol="2">
            <a:noAutofit/>
          </a:bodyPr>
          <a:lstStyle/>
          <a:p>
            <a:pPr>
              <a:spcBef>
                <a:spcPts val="0"/>
              </a:spcBef>
              <a:spcAft>
                <a:spcPts val="1400"/>
              </a:spcAft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effrayé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(e)</a:t>
            </a:r>
          </a:p>
          <a:p>
            <a:pPr>
              <a:spcBef>
                <a:spcPts val="0"/>
              </a:spcBef>
              <a:spcAft>
                <a:spcPts val="1400"/>
              </a:spcAft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ensuite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14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entendre</a:t>
            </a:r>
          </a:p>
          <a:p>
            <a:pPr>
              <a:spcBef>
                <a:spcPts val="0"/>
              </a:spcBef>
              <a:spcAft>
                <a:spcPts val="1400"/>
              </a:spcAft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fâché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(e)</a:t>
            </a:r>
          </a:p>
          <a:p>
            <a:pPr>
              <a:spcBef>
                <a:spcPts val="0"/>
              </a:spcBef>
              <a:spcAft>
                <a:spcPts val="1400"/>
              </a:spcAft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fatigué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(e)</a:t>
            </a:r>
          </a:p>
          <a:p>
            <a:pPr>
              <a:spcBef>
                <a:spcPts val="0"/>
              </a:spcBef>
              <a:spcAft>
                <a:spcPts val="1400"/>
              </a:spcAft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fermer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1400"/>
              </a:spcAft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finir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1400"/>
              </a:spcAft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fouiller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1400"/>
              </a:spcAft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gagner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1400"/>
              </a:spcAft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heureux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(se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)</a:t>
            </a:r>
          </a:p>
          <a:p>
            <a:pPr>
              <a:spcBef>
                <a:spcPts val="0"/>
              </a:spcBef>
              <a:spcAft>
                <a:spcPts val="1400"/>
              </a:spcAft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heurter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1400"/>
              </a:spcAft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imbécile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1400"/>
              </a:spcAft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incroyable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14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inutile</a:t>
            </a:r>
          </a:p>
          <a:p>
            <a:pPr>
              <a:spcBef>
                <a:spcPts val="0"/>
              </a:spcBef>
              <a:spcAft>
                <a:spcPts val="1400"/>
              </a:spcAft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l'avenir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(m)</a:t>
            </a:r>
          </a:p>
          <a:p>
            <a:pPr>
              <a:spcBef>
                <a:spcPts val="0"/>
              </a:spcBef>
              <a:spcAft>
                <a:spcPts val="1400"/>
              </a:spcAft>
            </a:pP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l'écoute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(f)</a:t>
            </a:r>
          </a:p>
          <a:p>
            <a:pPr>
              <a:spcBef>
                <a:spcPts val="0"/>
              </a:spcBef>
              <a:spcAft>
                <a:spcPts val="1400"/>
              </a:spcAft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l'écriture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(f)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1400"/>
              </a:spcAft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l'espace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(f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)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98907" y="1422853"/>
            <a:ext cx="4483066" cy="5263028"/>
          </a:xfrm>
        </p:spPr>
        <p:txBody>
          <a:bodyPr numCol="2">
            <a:noAutofit/>
          </a:bodyPr>
          <a:lstStyle/>
          <a:p>
            <a:pPr marL="0" indent="0">
              <a:spcBef>
                <a:spcPts val="0"/>
              </a:spcBef>
              <a:spcAft>
                <a:spcPts val="1400"/>
              </a:spcAft>
              <a:buNone/>
            </a:pPr>
            <a:r>
              <a:rPr lang="en-US" i="1" dirty="0">
                <a:solidFill>
                  <a:srgbClr val="000000"/>
                </a:solidFill>
                <a:latin typeface="Palatino Linotype"/>
                <a:cs typeface="Palatino Linotype"/>
              </a:rPr>
              <a:t>Cherchez les </a:t>
            </a:r>
            <a:r>
              <a:rPr lang="en-US" i="1" dirty="0" err="1">
                <a:solidFill>
                  <a:srgbClr val="000000"/>
                </a:solidFill>
                <a:latin typeface="Palatino Linotype"/>
                <a:cs typeface="Palatino Linotype"/>
              </a:rPr>
              <a:t>définitions</a:t>
            </a:r>
            <a:r>
              <a:rPr lang="en-US" i="1" dirty="0">
                <a:solidFill>
                  <a:srgbClr val="000000"/>
                </a:solidFill>
                <a:latin typeface="Palatino Linotype"/>
                <a:cs typeface="Palatino Linotype"/>
              </a:rPr>
              <a:t> des mots </a:t>
            </a:r>
            <a:r>
              <a:rPr lang="en-US" i="1" dirty="0" err="1">
                <a:solidFill>
                  <a:srgbClr val="000000"/>
                </a:solidFill>
                <a:latin typeface="Palatino Linotype"/>
                <a:cs typeface="Palatino Linotype"/>
              </a:rPr>
              <a:t>suivants</a:t>
            </a:r>
            <a:r>
              <a:rPr lang="en-US" i="1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:</a:t>
            </a:r>
            <a:endParaRPr lang="en-US" i="1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1400"/>
              </a:spcAft>
            </a:pP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accueillant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(e)</a:t>
            </a:r>
          </a:p>
          <a:p>
            <a:pPr>
              <a:spcBef>
                <a:spcPts val="0"/>
              </a:spcBef>
              <a:spcAft>
                <a:spcPts val="14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adroit(e)</a:t>
            </a:r>
          </a:p>
          <a:p>
            <a:pPr>
              <a:spcBef>
                <a:spcPts val="0"/>
              </a:spcBef>
              <a:spcAft>
                <a:spcPts val="1400"/>
              </a:spcAft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agressif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ive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)</a:t>
            </a:r>
          </a:p>
          <a:p>
            <a:pPr>
              <a:spcBef>
                <a:spcPts val="0"/>
              </a:spcBef>
              <a:spcAft>
                <a:spcPts val="1400"/>
              </a:spcAft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cependant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1400"/>
              </a:spcAft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chercher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1400"/>
              </a:spcAft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choisir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1400"/>
              </a:spcAft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comprendre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1400"/>
              </a:spcAft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conseiller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1400"/>
              </a:spcAft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construire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14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consulter</a:t>
            </a:r>
          </a:p>
          <a:p>
            <a:pPr>
              <a:spcBef>
                <a:spcPts val="0"/>
              </a:spcBef>
              <a:spcAft>
                <a:spcPts val="14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continuer</a:t>
            </a:r>
          </a:p>
          <a:p>
            <a:pPr>
              <a:spcBef>
                <a:spcPts val="0"/>
              </a:spcBef>
              <a:spcAft>
                <a:spcPts val="1400"/>
              </a:spcAft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coûter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1400"/>
              </a:spcAft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décider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1400"/>
              </a:spcAft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déprimé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(e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)</a:t>
            </a:r>
          </a:p>
          <a:p>
            <a:pPr>
              <a:spcBef>
                <a:spcPts val="0"/>
              </a:spcBef>
              <a:spcAft>
                <a:spcPts val="14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des rapports</a:t>
            </a:r>
          </a:p>
          <a:p>
            <a:pPr>
              <a:spcBef>
                <a:spcPts val="0"/>
              </a:spcBef>
              <a:spcAft>
                <a:spcPts val="14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devoir (</a:t>
            </a:r>
            <a:r>
              <a:rPr lang="en-US" i="1" dirty="0" err="1">
                <a:solidFill>
                  <a:srgbClr val="000000"/>
                </a:solidFill>
                <a:latin typeface="Palatino Linotype"/>
                <a:cs typeface="Palatino Linotype"/>
              </a:rPr>
              <a:t>verbe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68568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985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 Linotype"/>
              </a:rPr>
              <a:t>la </a:t>
            </a:r>
            <a:r>
              <a:rPr lang="en-US" sz="2400" dirty="0" err="1">
                <a:cs typeface="Palatino Linotype"/>
              </a:rPr>
              <a:t>semaine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numéro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b="1" dirty="0">
                <a:cs typeface="Palatino Linotype"/>
              </a:rPr>
              <a:t>dix-</a:t>
            </a:r>
            <a:r>
              <a:rPr lang="en-US" sz="2400" b="1" dirty="0" err="1">
                <a:cs typeface="Palatino Linotype"/>
              </a:rPr>
              <a:t>huit</a:t>
            </a:r>
            <a:r>
              <a:rPr lang="en-US" sz="2400" dirty="0">
                <a:cs typeface="Palatino Linotype"/>
              </a:rPr>
              <a:t>:  11/12 – 15/12</a:t>
            </a:r>
            <a:br>
              <a:rPr lang="en-US" sz="2400" dirty="0">
                <a:cs typeface="Palatino Linotype"/>
              </a:rPr>
            </a:br>
            <a:r>
              <a:rPr lang="en-US" sz="2400" dirty="0">
                <a:cs typeface="Palatino Linotype"/>
              </a:rPr>
              <a:t>nous </a:t>
            </a:r>
            <a:r>
              <a:rPr lang="en-US" sz="2400" dirty="0" err="1">
                <a:cs typeface="Palatino Linotype"/>
              </a:rPr>
              <a:t>sommes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b="1" dirty="0" err="1">
                <a:cs typeface="Palatino Linotype"/>
              </a:rPr>
              <a:t>lundi</a:t>
            </a:r>
            <a:r>
              <a:rPr lang="en-US" sz="2400" dirty="0">
                <a:cs typeface="Palatino Linotype"/>
              </a:rPr>
              <a:t>, le </a:t>
            </a:r>
            <a:r>
              <a:rPr lang="en-US" sz="2400" dirty="0" err="1">
                <a:cs typeface="Palatino Linotype"/>
              </a:rPr>
              <a:t>onze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décembre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deux</a:t>
            </a:r>
            <a:r>
              <a:rPr lang="en-US" sz="2400" dirty="0">
                <a:cs typeface="Palatino Linotype"/>
              </a:rPr>
              <a:t> mille dix-</a:t>
            </a:r>
            <a:r>
              <a:rPr lang="en-US" sz="2400" dirty="0" err="1">
                <a:cs typeface="Palatino Linotype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8678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65760" y="1600199"/>
            <a:ext cx="4041648" cy="488678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454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07" y="1"/>
            <a:ext cx="8706021" cy="100976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 Linotype"/>
              </a:rPr>
              <a:t>la </a:t>
            </a:r>
            <a:r>
              <a:rPr lang="en-US" sz="2400" dirty="0" err="1">
                <a:cs typeface="Palatino Linotype"/>
              </a:rPr>
              <a:t>semaine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numéro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b="1" dirty="0">
                <a:cs typeface="Palatino Linotype"/>
              </a:rPr>
              <a:t>dix-</a:t>
            </a:r>
            <a:r>
              <a:rPr lang="en-US" sz="2400" b="1" dirty="0" err="1">
                <a:cs typeface="Palatino Linotype"/>
              </a:rPr>
              <a:t>huit</a:t>
            </a:r>
            <a:r>
              <a:rPr lang="en-US" sz="2400" dirty="0">
                <a:cs typeface="Palatino Linotype"/>
              </a:rPr>
              <a:t>:  11/12 – 15/12</a:t>
            </a:r>
            <a:br>
              <a:rPr lang="en-US" sz="2400" dirty="0">
                <a:cs typeface="Palatino Linotype"/>
              </a:rPr>
            </a:br>
            <a:r>
              <a:rPr lang="en-US" sz="2400" dirty="0">
                <a:cs typeface="Palatino Linotype"/>
              </a:rPr>
              <a:t>nous </a:t>
            </a:r>
            <a:r>
              <a:rPr lang="en-US" sz="2400" dirty="0" err="1">
                <a:cs typeface="Palatino Linotype"/>
              </a:rPr>
              <a:t>sommes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b="1" dirty="0" err="1">
                <a:cs typeface="Palatino Linotype"/>
              </a:rPr>
              <a:t>mardi</a:t>
            </a:r>
            <a:r>
              <a:rPr lang="en-US" sz="2400" dirty="0">
                <a:cs typeface="Palatino Linotype"/>
              </a:rPr>
              <a:t>, le </a:t>
            </a:r>
            <a:r>
              <a:rPr lang="en-US" sz="2400" dirty="0" err="1">
                <a:cs typeface="Palatino Linotype"/>
              </a:rPr>
              <a:t>douze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décembre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deux</a:t>
            </a:r>
            <a:r>
              <a:rPr lang="en-US" sz="2400" dirty="0">
                <a:cs typeface="Palatino Linotype"/>
              </a:rPr>
              <a:t> mille dix-</a:t>
            </a:r>
            <a:r>
              <a:rPr lang="en-US" sz="2400" dirty="0" err="1">
                <a:cs typeface="Palatino Linotype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361655"/>
            <a:ext cx="4272028" cy="5293627"/>
          </a:xfrm>
        </p:spPr>
        <p:txBody>
          <a:bodyPr numCol="2"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passer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perdre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poli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(e)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propre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quant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à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raconter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rassurant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rater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revenir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rigoler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s'amuser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s'ennuyer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s'entrainer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s'inquiéter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sauvegarder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se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coucher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se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fâcher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se lever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se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méfier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se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préparer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214207" y="1361654"/>
            <a:ext cx="4314760" cy="5293627"/>
          </a:xfrm>
        </p:spPr>
        <p:txBody>
          <a:bodyPr numCol="2">
            <a:no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i="1" dirty="0">
                <a:solidFill>
                  <a:srgbClr val="000000"/>
                </a:solidFill>
                <a:latin typeface="Palatino Linotype"/>
                <a:cs typeface="Palatino Linotype"/>
              </a:rPr>
              <a:t>Cherchez les </a:t>
            </a:r>
            <a:r>
              <a:rPr lang="en-US" i="1" dirty="0" err="1">
                <a:solidFill>
                  <a:srgbClr val="000000"/>
                </a:solidFill>
                <a:latin typeface="Palatino Linotype"/>
                <a:cs typeface="Palatino Linotype"/>
              </a:rPr>
              <a:t>définitions</a:t>
            </a:r>
            <a:r>
              <a:rPr lang="en-US" i="1" dirty="0">
                <a:solidFill>
                  <a:srgbClr val="000000"/>
                </a:solidFill>
                <a:latin typeface="Palatino Linotype"/>
                <a:cs typeface="Palatino Linotype"/>
              </a:rPr>
              <a:t> des mots </a:t>
            </a:r>
            <a:r>
              <a:rPr lang="en-US" i="1" dirty="0" err="1">
                <a:solidFill>
                  <a:srgbClr val="000000"/>
                </a:solidFill>
                <a:latin typeface="Palatino Linotype"/>
                <a:cs typeface="Palatino Linotype"/>
              </a:rPr>
              <a:t>suivants</a:t>
            </a:r>
            <a:r>
              <a:rPr lang="en-US" i="1" dirty="0">
                <a:solidFill>
                  <a:srgbClr val="000000"/>
                </a:solidFill>
                <a:latin typeface="Palatino Linotype"/>
                <a:cs typeface="Palatino Linotype"/>
              </a:rPr>
              <a:t>: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la fin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la lecture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la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moitié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la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plupart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le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calcul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le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ciel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le début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le milieu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le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proche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lequel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les sciences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po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Palatino Linotype"/>
                <a:cs typeface="Palatino Linotype"/>
              </a:rPr>
              <a:t>(</a:t>
            </a:r>
            <a:r>
              <a:rPr lang="en-US" sz="2000" i="1" dirty="0" err="1">
                <a:solidFill>
                  <a:srgbClr val="000000"/>
                </a:solidFill>
                <a:latin typeface="Palatino Linotype"/>
                <a:cs typeface="Palatino Linotype"/>
              </a:rPr>
              <a:t>politiques</a:t>
            </a:r>
            <a:r>
              <a:rPr lang="en-US" sz="2000" dirty="0">
                <a:solidFill>
                  <a:srgbClr val="000000"/>
                </a:solidFill>
                <a:latin typeface="Palatino Linotype"/>
                <a:cs typeface="Palatino Linotype"/>
              </a:rPr>
              <a:t>)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maladroit(e)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malhonnête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maltraité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(e)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parfois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parmi</a:t>
            </a:r>
            <a:endParaRPr lang="en-US" dirty="0" smtClean="0">
              <a:solidFill>
                <a:srgbClr val="000000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001540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4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1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08" y="0"/>
            <a:ext cx="8736622" cy="108626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 Linotype"/>
              </a:rPr>
              <a:t>la </a:t>
            </a:r>
            <a:r>
              <a:rPr lang="en-US" sz="2400" dirty="0" err="1">
                <a:cs typeface="Palatino Linotype"/>
              </a:rPr>
              <a:t>semaine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numéro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b="1" dirty="0">
                <a:cs typeface="Palatino Linotype"/>
              </a:rPr>
              <a:t>dix-</a:t>
            </a:r>
            <a:r>
              <a:rPr lang="en-US" sz="2400" b="1" dirty="0" err="1">
                <a:cs typeface="Palatino Linotype"/>
              </a:rPr>
              <a:t>huit</a:t>
            </a:r>
            <a:r>
              <a:rPr lang="en-US" sz="2400" dirty="0">
                <a:cs typeface="Palatino Linotype"/>
              </a:rPr>
              <a:t>:  11/12 – 15/12</a:t>
            </a:r>
            <a:br>
              <a:rPr lang="en-US" sz="2400" dirty="0">
                <a:cs typeface="Palatino Linotype"/>
              </a:rPr>
            </a:br>
            <a:r>
              <a:rPr lang="en-US" sz="2400" dirty="0">
                <a:cs typeface="Palatino Linotype"/>
              </a:rPr>
              <a:t>nous </a:t>
            </a:r>
            <a:r>
              <a:rPr lang="en-US" sz="2400" dirty="0" err="1">
                <a:cs typeface="Palatino Linotype"/>
              </a:rPr>
              <a:t>sommes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b="1" dirty="0" err="1">
                <a:cs typeface="Palatino Linotype"/>
              </a:rPr>
              <a:t>mardi</a:t>
            </a:r>
            <a:r>
              <a:rPr lang="en-US" sz="2400" dirty="0">
                <a:cs typeface="Palatino Linotype"/>
              </a:rPr>
              <a:t>, le </a:t>
            </a:r>
            <a:r>
              <a:rPr lang="en-US" sz="2400" dirty="0" err="1">
                <a:cs typeface="Palatino Linotype"/>
              </a:rPr>
              <a:t>douze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décembre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deux</a:t>
            </a:r>
            <a:r>
              <a:rPr lang="en-US" sz="2400" dirty="0">
                <a:cs typeface="Palatino Linotype"/>
              </a:rPr>
              <a:t> mille dix-</a:t>
            </a:r>
            <a:r>
              <a:rPr lang="en-US" sz="2400" dirty="0" err="1">
                <a:cs typeface="Palatino Linotype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28967" y="1438153"/>
            <a:ext cx="4421863" cy="5217129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spcBef>
                <a:spcPts val="1200"/>
              </a:spcBef>
              <a:buFont typeface="+mj-lt"/>
              <a:buAutoNum type="arabicPeriod" startAt="6"/>
            </a:pPr>
            <a:r>
              <a:rPr lang="en-US" dirty="0" err="1">
                <a:solidFill>
                  <a:srgbClr val="000090"/>
                </a:solidFill>
                <a:latin typeface="Palatino Linotype"/>
                <a:cs typeface="Palatino Linotype"/>
              </a:rPr>
              <a:t>Que</a:t>
            </a:r>
            <a:r>
              <a:rPr lang="en-US" dirty="0">
                <a:solidFill>
                  <a:srgbClr val="00009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90"/>
                </a:solidFill>
                <a:latin typeface="Palatino Linotype"/>
                <a:cs typeface="Palatino Linotype"/>
              </a:rPr>
              <a:t>faisais-tu</a:t>
            </a:r>
            <a:r>
              <a:rPr lang="en-US" dirty="0">
                <a:solidFill>
                  <a:srgbClr val="000090"/>
                </a:solidFill>
                <a:latin typeface="Palatino Linotype"/>
                <a:cs typeface="Palatino Linotype"/>
              </a:rPr>
              <a:t> les weekends?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 startAt="6"/>
            </a:pP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Quels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endroits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as-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tu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visité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avec ta 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famille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?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 startAt="6"/>
            </a:pPr>
            <a:r>
              <a:rPr lang="en-US" dirty="0">
                <a:solidFill>
                  <a:srgbClr val="000090"/>
                </a:solidFill>
                <a:latin typeface="Palatino Linotype"/>
                <a:cs typeface="Palatino Linotype"/>
              </a:rPr>
              <a:t>Qui </a:t>
            </a:r>
            <a:r>
              <a:rPr lang="en-US" dirty="0" err="1">
                <a:solidFill>
                  <a:srgbClr val="000090"/>
                </a:solidFill>
                <a:latin typeface="Palatino Linotype"/>
                <a:cs typeface="Palatino Linotype"/>
              </a:rPr>
              <a:t>s’occupait</a:t>
            </a:r>
            <a:r>
              <a:rPr lang="en-US" dirty="0">
                <a:solidFill>
                  <a:srgbClr val="000090"/>
                </a:solidFill>
                <a:latin typeface="Palatino Linotype"/>
                <a:cs typeface="Palatino Linotype"/>
              </a:rPr>
              <a:t> de </a:t>
            </a:r>
            <a:r>
              <a:rPr lang="en-US" dirty="0" err="1">
                <a:solidFill>
                  <a:srgbClr val="000090"/>
                </a:solidFill>
                <a:latin typeface="Palatino Linotype"/>
                <a:cs typeface="Palatino Linotype"/>
              </a:rPr>
              <a:t>toi</a:t>
            </a:r>
            <a:r>
              <a:rPr lang="en-US" dirty="0">
                <a:solidFill>
                  <a:srgbClr val="000090"/>
                </a:solidFill>
                <a:latin typeface="Palatino Linotype"/>
                <a:cs typeface="Palatino Linotype"/>
              </a:rPr>
              <a:t> après </a:t>
            </a:r>
            <a:r>
              <a:rPr lang="en-US" dirty="0" err="1">
                <a:solidFill>
                  <a:srgbClr val="000090"/>
                </a:solidFill>
                <a:latin typeface="Palatino Linotype"/>
                <a:cs typeface="Palatino Linotype"/>
              </a:rPr>
              <a:t>l’école</a:t>
            </a:r>
            <a:r>
              <a:rPr lang="en-US" dirty="0">
                <a:solidFill>
                  <a:srgbClr val="000090"/>
                </a:solidFill>
                <a:latin typeface="Palatino Linotype"/>
                <a:cs typeface="Palatino Linotype"/>
              </a:rPr>
              <a:t>?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 startAt="6"/>
            </a:pP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Quel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âge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avais-tu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quand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tu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as 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commencé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à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étudier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le 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français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?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 startAt="6"/>
            </a:pPr>
            <a:r>
              <a:rPr lang="en-US" dirty="0" err="1">
                <a:solidFill>
                  <a:srgbClr val="000090"/>
                </a:solidFill>
                <a:latin typeface="Palatino Linotype"/>
                <a:cs typeface="Palatino Linotype"/>
              </a:rPr>
              <a:t>Quel</a:t>
            </a:r>
            <a:r>
              <a:rPr lang="en-US" dirty="0">
                <a:solidFill>
                  <a:srgbClr val="00009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90"/>
                </a:solidFill>
                <a:latin typeface="Palatino Linotype"/>
                <a:cs typeface="Palatino Linotype"/>
              </a:rPr>
              <a:t>âge</a:t>
            </a:r>
            <a:r>
              <a:rPr lang="en-US" dirty="0">
                <a:solidFill>
                  <a:srgbClr val="00009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90"/>
                </a:solidFill>
                <a:latin typeface="Palatino Linotype"/>
                <a:cs typeface="Palatino Linotype"/>
              </a:rPr>
              <a:t>avais-tu</a:t>
            </a:r>
            <a:r>
              <a:rPr lang="en-US" dirty="0">
                <a:solidFill>
                  <a:srgbClr val="00009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90"/>
                </a:solidFill>
                <a:latin typeface="Palatino Linotype"/>
                <a:cs typeface="Palatino Linotype"/>
              </a:rPr>
              <a:t>quand</a:t>
            </a:r>
            <a:r>
              <a:rPr lang="en-US" dirty="0">
                <a:solidFill>
                  <a:srgbClr val="00009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90"/>
                </a:solidFill>
                <a:latin typeface="Palatino Linotype"/>
                <a:cs typeface="Palatino Linotype"/>
              </a:rPr>
              <a:t>tu</a:t>
            </a:r>
            <a:r>
              <a:rPr lang="en-US" dirty="0">
                <a:solidFill>
                  <a:srgbClr val="000090"/>
                </a:solidFill>
                <a:latin typeface="Palatino Linotype"/>
                <a:cs typeface="Palatino Linotype"/>
              </a:rPr>
              <a:t> as </a:t>
            </a:r>
            <a:r>
              <a:rPr lang="en-US" dirty="0" err="1">
                <a:solidFill>
                  <a:srgbClr val="000090"/>
                </a:solidFill>
                <a:latin typeface="Palatino Linotype"/>
                <a:cs typeface="Palatino Linotype"/>
              </a:rPr>
              <a:t>commencé</a:t>
            </a:r>
            <a:r>
              <a:rPr lang="en-US" dirty="0">
                <a:solidFill>
                  <a:srgbClr val="000090"/>
                </a:solidFill>
                <a:latin typeface="Palatino Linotype"/>
                <a:cs typeface="Palatino Linotype"/>
              </a:rPr>
              <a:t> au </a:t>
            </a:r>
            <a:r>
              <a:rPr lang="en-US" dirty="0" err="1">
                <a:solidFill>
                  <a:srgbClr val="000090"/>
                </a:solidFill>
                <a:latin typeface="Palatino Linotype"/>
                <a:cs typeface="Palatino Linotype"/>
              </a:rPr>
              <a:t>lycée</a:t>
            </a:r>
            <a:r>
              <a:rPr lang="en-US" dirty="0">
                <a:solidFill>
                  <a:srgbClr val="000090"/>
                </a:solidFill>
                <a:latin typeface="Palatino Linotype"/>
                <a:cs typeface="Palatino Linotype"/>
              </a:rPr>
              <a:t> de Norco?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 startAt="6"/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Où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dois-tu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aller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si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tu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perds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ton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passeport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en France?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 startAt="6"/>
            </a:pPr>
            <a:r>
              <a:rPr lang="en-US" dirty="0" err="1">
                <a:solidFill>
                  <a:srgbClr val="000090"/>
                </a:solidFill>
                <a:latin typeface="Palatino Linotype"/>
                <a:cs typeface="Palatino Linotype"/>
              </a:rPr>
              <a:t>À</a:t>
            </a:r>
            <a:r>
              <a:rPr lang="en-US" dirty="0">
                <a:solidFill>
                  <a:srgbClr val="000090"/>
                </a:solidFill>
                <a:latin typeface="Palatino Linotype"/>
                <a:cs typeface="Palatino Linotype"/>
              </a:rPr>
              <a:t> qui </a:t>
            </a:r>
            <a:r>
              <a:rPr lang="en-US" dirty="0" err="1">
                <a:solidFill>
                  <a:srgbClr val="000090"/>
                </a:solidFill>
                <a:latin typeface="Palatino Linotype"/>
                <a:cs typeface="Palatino Linotype"/>
              </a:rPr>
              <a:t>dois-tu</a:t>
            </a:r>
            <a:r>
              <a:rPr lang="en-US" dirty="0">
                <a:solidFill>
                  <a:srgbClr val="00009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90"/>
                </a:solidFill>
                <a:latin typeface="Palatino Linotype"/>
                <a:cs typeface="Palatino Linotype"/>
              </a:rPr>
              <a:t>parler</a:t>
            </a:r>
            <a:r>
              <a:rPr lang="en-US" dirty="0">
                <a:solidFill>
                  <a:srgbClr val="00009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90"/>
                </a:solidFill>
                <a:latin typeface="Palatino Linotype"/>
                <a:cs typeface="Palatino Linotype"/>
              </a:rPr>
              <a:t>si</a:t>
            </a:r>
            <a:r>
              <a:rPr lang="en-US" dirty="0">
                <a:solidFill>
                  <a:srgbClr val="000090"/>
                </a:solidFill>
                <a:latin typeface="Palatino Linotype"/>
                <a:cs typeface="Palatino Linotype"/>
              </a:rPr>
              <a:t> on </a:t>
            </a:r>
            <a:r>
              <a:rPr lang="en-US" dirty="0" err="1">
                <a:solidFill>
                  <a:srgbClr val="000090"/>
                </a:solidFill>
                <a:latin typeface="Palatino Linotype"/>
                <a:cs typeface="Palatino Linotype"/>
              </a:rPr>
              <a:t>te</a:t>
            </a:r>
            <a:r>
              <a:rPr lang="en-US" dirty="0">
                <a:solidFill>
                  <a:srgbClr val="000090"/>
                </a:solidFill>
                <a:latin typeface="Palatino Linotype"/>
                <a:cs typeface="Palatino Linotype"/>
              </a:rPr>
              <a:t> vole ton </a:t>
            </a:r>
            <a:r>
              <a:rPr lang="en-US" dirty="0" err="1">
                <a:solidFill>
                  <a:srgbClr val="000090"/>
                </a:solidFill>
                <a:latin typeface="Palatino Linotype"/>
                <a:cs typeface="Palatino Linotype"/>
              </a:rPr>
              <a:t>portefeuille</a:t>
            </a:r>
            <a:r>
              <a:rPr lang="en-US" dirty="0">
                <a:solidFill>
                  <a:srgbClr val="000090"/>
                </a:solidFill>
                <a:latin typeface="Palatino Linotype"/>
                <a:cs typeface="Palatino Linotype"/>
              </a:rPr>
              <a:t> en France</a:t>
            </a:r>
            <a:r>
              <a:rPr lang="en-US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?</a:t>
            </a:r>
            <a:endParaRPr lang="en-US" dirty="0">
              <a:solidFill>
                <a:srgbClr val="000090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214208" y="1438153"/>
            <a:ext cx="4193200" cy="5217129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i="1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Formez</a:t>
            </a:r>
            <a:r>
              <a:rPr lang="en-US" i="1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i="1" dirty="0" err="1">
                <a:solidFill>
                  <a:schemeClr val="tx1"/>
                </a:solidFill>
                <a:latin typeface="Palatino Linotype"/>
                <a:cs typeface="Palatino Linotype"/>
              </a:rPr>
              <a:t>vos</a:t>
            </a:r>
            <a:r>
              <a:rPr lang="en-US" i="1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réponses</a:t>
            </a:r>
            <a:r>
              <a:rPr lang="en-US" i="1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à</a:t>
            </a:r>
            <a:r>
              <a:rPr lang="en-US" i="1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ces</a:t>
            </a:r>
            <a:r>
              <a:rPr lang="en-US" i="1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questions.  </a:t>
            </a:r>
            <a:r>
              <a:rPr lang="en-US" i="1" dirty="0" err="1">
                <a:solidFill>
                  <a:schemeClr val="tx1"/>
                </a:solidFill>
                <a:latin typeface="Palatino Linotype"/>
                <a:cs typeface="Palatino Linotype"/>
              </a:rPr>
              <a:t>V</a:t>
            </a:r>
            <a:r>
              <a:rPr lang="en-US" i="1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ous</a:t>
            </a:r>
            <a:r>
              <a:rPr lang="en-US" i="1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pratiquerez</a:t>
            </a:r>
            <a:r>
              <a:rPr lang="en-US" i="1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i="1" dirty="0">
                <a:solidFill>
                  <a:schemeClr val="tx1"/>
                </a:solidFill>
                <a:latin typeface="Palatino Linotype"/>
                <a:cs typeface="Palatino Linotype"/>
              </a:rPr>
              <a:t>en </a:t>
            </a:r>
            <a:r>
              <a:rPr lang="en-US" i="1" dirty="0" err="1">
                <a:solidFill>
                  <a:schemeClr val="tx1"/>
                </a:solidFill>
                <a:latin typeface="Palatino Linotype"/>
                <a:cs typeface="Palatino Linotype"/>
              </a:rPr>
              <a:t>posant</a:t>
            </a:r>
            <a:r>
              <a:rPr lang="en-US" i="1" dirty="0">
                <a:solidFill>
                  <a:schemeClr val="tx1"/>
                </a:solidFill>
                <a:latin typeface="Palatino Linotype"/>
                <a:cs typeface="Palatino Linotype"/>
              </a:rPr>
              <a:t> et en </a:t>
            </a:r>
            <a:r>
              <a:rPr lang="en-US" i="1" dirty="0" err="1">
                <a:solidFill>
                  <a:schemeClr val="tx1"/>
                </a:solidFill>
                <a:latin typeface="Palatino Linotype"/>
                <a:cs typeface="Palatino Linotype"/>
              </a:rPr>
              <a:t>répondant</a:t>
            </a:r>
            <a:r>
              <a:rPr lang="en-US" i="1" dirty="0">
                <a:solidFill>
                  <a:schemeClr val="tx1"/>
                </a:solidFill>
                <a:latin typeface="Palatino Linotype"/>
                <a:cs typeface="Palatino Linotype"/>
              </a:rPr>
              <a:t> aux questions avec un </a:t>
            </a:r>
            <a:r>
              <a:rPr lang="en-US" i="1" dirty="0" err="1">
                <a:solidFill>
                  <a:schemeClr val="tx1"/>
                </a:solidFill>
                <a:latin typeface="Palatino Linotype"/>
                <a:cs typeface="Palatino Linotype"/>
              </a:rPr>
              <a:t>partenaire</a:t>
            </a:r>
            <a:r>
              <a:rPr lang="en-US" i="1" dirty="0">
                <a:solidFill>
                  <a:schemeClr val="tx1"/>
                </a:solidFill>
                <a:latin typeface="Palatino Linotype"/>
                <a:cs typeface="Palatino Linotype"/>
              </a:rPr>
              <a:t>.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 err="1">
                <a:solidFill>
                  <a:srgbClr val="000090"/>
                </a:solidFill>
                <a:latin typeface="Palatino Linotype"/>
                <a:cs typeface="Palatino Linotype"/>
              </a:rPr>
              <a:t>Où</a:t>
            </a:r>
            <a:r>
              <a:rPr lang="en-US" dirty="0">
                <a:solidFill>
                  <a:srgbClr val="00009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90"/>
                </a:solidFill>
                <a:latin typeface="Palatino Linotype"/>
                <a:cs typeface="Palatino Linotype"/>
              </a:rPr>
              <a:t>est-tu</a:t>
            </a:r>
            <a:r>
              <a:rPr lang="en-US" dirty="0">
                <a:solidFill>
                  <a:srgbClr val="000090"/>
                </a:solidFill>
                <a:latin typeface="Palatino Linotype"/>
                <a:cs typeface="Palatino Linotype"/>
              </a:rPr>
              <a:t> né(e)?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Quand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es-tu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né(e)?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 err="1">
                <a:solidFill>
                  <a:srgbClr val="000090"/>
                </a:solidFill>
                <a:latin typeface="Palatino Linotype"/>
                <a:cs typeface="Palatino Linotype"/>
              </a:rPr>
              <a:t>Où</a:t>
            </a:r>
            <a:r>
              <a:rPr lang="en-US" dirty="0">
                <a:solidFill>
                  <a:srgbClr val="00009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90"/>
                </a:solidFill>
                <a:latin typeface="Palatino Linotype"/>
                <a:cs typeface="Palatino Linotype"/>
              </a:rPr>
              <a:t>habitais-tu</a:t>
            </a:r>
            <a:r>
              <a:rPr lang="en-US" dirty="0">
                <a:solidFill>
                  <a:srgbClr val="00009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90"/>
                </a:solidFill>
                <a:latin typeface="Palatino Linotype"/>
                <a:cs typeface="Palatino Linotype"/>
              </a:rPr>
              <a:t>quand</a:t>
            </a:r>
            <a:r>
              <a:rPr lang="en-US" dirty="0">
                <a:solidFill>
                  <a:srgbClr val="00009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90"/>
                </a:solidFill>
                <a:latin typeface="Palatino Linotype"/>
                <a:cs typeface="Palatino Linotype"/>
              </a:rPr>
              <a:t>tu</a:t>
            </a:r>
            <a:r>
              <a:rPr lang="en-US" dirty="0">
                <a:solidFill>
                  <a:srgbClr val="00009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90"/>
                </a:solidFill>
                <a:latin typeface="Palatino Linotype"/>
                <a:cs typeface="Palatino Linotype"/>
              </a:rPr>
              <a:t>avais</a:t>
            </a:r>
            <a:r>
              <a:rPr lang="en-US" dirty="0">
                <a:solidFill>
                  <a:srgbClr val="00009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90"/>
                </a:solidFill>
                <a:latin typeface="Palatino Linotype"/>
                <a:cs typeface="Palatino Linotype"/>
              </a:rPr>
              <a:t>cinq</a:t>
            </a:r>
            <a:r>
              <a:rPr lang="en-US" dirty="0">
                <a:solidFill>
                  <a:srgbClr val="00009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90"/>
                </a:solidFill>
                <a:latin typeface="Palatino Linotype"/>
                <a:cs typeface="Palatino Linotype"/>
              </a:rPr>
              <a:t>ans</a:t>
            </a:r>
            <a:r>
              <a:rPr lang="en-US" dirty="0">
                <a:solidFill>
                  <a:srgbClr val="000090"/>
                </a:solidFill>
                <a:latin typeface="Palatino Linotype"/>
                <a:cs typeface="Palatino Linotype"/>
              </a:rPr>
              <a:t>?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Où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as-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tu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habité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?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 err="1">
                <a:solidFill>
                  <a:srgbClr val="000090"/>
                </a:solidFill>
                <a:latin typeface="Palatino Linotype"/>
                <a:cs typeface="Palatino Linotype"/>
              </a:rPr>
              <a:t>Qu’est-ce</a:t>
            </a:r>
            <a:r>
              <a:rPr lang="en-US" dirty="0">
                <a:solidFill>
                  <a:srgbClr val="00009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90"/>
                </a:solidFill>
                <a:latin typeface="Palatino Linotype"/>
                <a:cs typeface="Palatino Linotype"/>
              </a:rPr>
              <a:t>que</a:t>
            </a:r>
            <a:r>
              <a:rPr lang="en-US" dirty="0">
                <a:solidFill>
                  <a:srgbClr val="00009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90"/>
                </a:solidFill>
                <a:latin typeface="Palatino Linotype"/>
                <a:cs typeface="Palatino Linotype"/>
              </a:rPr>
              <a:t>tu</a:t>
            </a:r>
            <a:r>
              <a:rPr lang="en-US" dirty="0">
                <a:solidFill>
                  <a:srgbClr val="00009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90"/>
                </a:solidFill>
                <a:latin typeface="Palatino Linotype"/>
                <a:cs typeface="Palatino Linotype"/>
              </a:rPr>
              <a:t>aimais</a:t>
            </a:r>
            <a:r>
              <a:rPr lang="en-US" dirty="0">
                <a:solidFill>
                  <a:srgbClr val="000090"/>
                </a:solidFill>
                <a:latin typeface="Palatino Linotype"/>
                <a:cs typeface="Palatino Linotype"/>
              </a:rPr>
              <a:t> faire </a:t>
            </a:r>
            <a:r>
              <a:rPr lang="en-US" dirty="0" err="1">
                <a:solidFill>
                  <a:srgbClr val="000090"/>
                </a:solidFill>
                <a:latin typeface="Palatino Linotype"/>
                <a:cs typeface="Palatino Linotype"/>
              </a:rPr>
              <a:t>quand</a:t>
            </a:r>
            <a:r>
              <a:rPr lang="en-US" dirty="0">
                <a:solidFill>
                  <a:srgbClr val="00009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90"/>
                </a:solidFill>
                <a:latin typeface="Palatino Linotype"/>
                <a:cs typeface="Palatino Linotype"/>
              </a:rPr>
              <a:t>tu</a:t>
            </a:r>
            <a:r>
              <a:rPr lang="en-US" dirty="0">
                <a:solidFill>
                  <a:srgbClr val="00009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90"/>
                </a:solidFill>
                <a:latin typeface="Palatino Linotype"/>
                <a:cs typeface="Palatino Linotype"/>
              </a:rPr>
              <a:t>étais</a:t>
            </a:r>
            <a:r>
              <a:rPr lang="en-US" dirty="0">
                <a:solidFill>
                  <a:srgbClr val="000090"/>
                </a:solidFill>
                <a:latin typeface="Palatino Linotype"/>
                <a:cs typeface="Palatino Linotype"/>
              </a:rPr>
              <a:t> petit(e)</a:t>
            </a:r>
            <a:r>
              <a:rPr lang="en-US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?</a:t>
            </a:r>
            <a:endParaRPr lang="en-US" dirty="0">
              <a:solidFill>
                <a:srgbClr val="000090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845491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306" y="0"/>
            <a:ext cx="8828426" cy="107096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 Linotype"/>
              </a:rPr>
              <a:t>la </a:t>
            </a:r>
            <a:r>
              <a:rPr lang="en-US" sz="2400" dirty="0" err="1">
                <a:cs typeface="Palatino Linotype"/>
              </a:rPr>
              <a:t>semaine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numéro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b="1" dirty="0">
                <a:cs typeface="Palatino Linotype"/>
              </a:rPr>
              <a:t>dix-</a:t>
            </a:r>
            <a:r>
              <a:rPr lang="en-US" sz="2400" b="1" dirty="0" err="1">
                <a:cs typeface="Palatino Linotype"/>
              </a:rPr>
              <a:t>huit</a:t>
            </a:r>
            <a:r>
              <a:rPr lang="en-US" sz="2400" dirty="0">
                <a:cs typeface="Palatino Linotype"/>
              </a:rPr>
              <a:t>:  11/12 – 15/12</a:t>
            </a:r>
            <a:br>
              <a:rPr lang="en-US" sz="2400" dirty="0">
                <a:cs typeface="Palatino Linotype"/>
              </a:rPr>
            </a:br>
            <a:r>
              <a:rPr lang="en-US" sz="2400" dirty="0">
                <a:cs typeface="Palatino Linotype"/>
              </a:rPr>
              <a:t>nous </a:t>
            </a:r>
            <a:r>
              <a:rPr lang="en-US" sz="2400" dirty="0" err="1">
                <a:cs typeface="Palatino Linotype"/>
              </a:rPr>
              <a:t>sommes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b="1" dirty="0" err="1">
                <a:cs typeface="Palatino Linotype"/>
              </a:rPr>
              <a:t>mercredi</a:t>
            </a:r>
            <a:r>
              <a:rPr lang="en-US" sz="2400" dirty="0">
                <a:cs typeface="Palatino Linotype"/>
              </a:rPr>
              <a:t>, le </a:t>
            </a:r>
            <a:r>
              <a:rPr lang="en-US" sz="2400" dirty="0" err="1">
                <a:cs typeface="Palatino Linotype"/>
              </a:rPr>
              <a:t>treize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décembre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deux</a:t>
            </a:r>
            <a:r>
              <a:rPr lang="en-US" sz="2400" dirty="0">
                <a:cs typeface="Palatino Linotype"/>
              </a:rPr>
              <a:t> mille dix-</a:t>
            </a:r>
            <a:r>
              <a:rPr lang="en-US" sz="2400" dirty="0" err="1">
                <a:cs typeface="Palatino Linotype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346355"/>
            <a:ext cx="4038600" cy="5339525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un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censeur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un chef</a:t>
            </a:r>
          </a:p>
          <a:p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un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chômeur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un clavier</a:t>
            </a:r>
          </a:p>
          <a:p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un co-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équipier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un co-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locataire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un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courriel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un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directeur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un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dortoir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un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écran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un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employé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un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endroit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un 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exposé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65760" y="1346355"/>
            <a:ext cx="4041648" cy="5339525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se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rappeler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se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réjouir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se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reposer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sécher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sentir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souriant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(e) </a:t>
            </a:r>
          </a:p>
          <a:p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souvent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surpris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(e) </a:t>
            </a:r>
          </a:p>
          <a:p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tendu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(e) </a:t>
            </a:r>
          </a:p>
          <a:p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terminer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tomber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travailler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trouver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248536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4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4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4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4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4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4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4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4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4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4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4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4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1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4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4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4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4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4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4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1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4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4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1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5" dur="4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4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1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4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4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1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3" dur="4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4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607" y="0"/>
            <a:ext cx="8797824" cy="107096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 Linotype"/>
              </a:rPr>
              <a:t>la </a:t>
            </a:r>
            <a:r>
              <a:rPr lang="en-US" sz="2400" dirty="0" err="1">
                <a:cs typeface="Palatino Linotype"/>
              </a:rPr>
              <a:t>semaine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numéro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b="1" dirty="0">
                <a:cs typeface="Palatino Linotype"/>
              </a:rPr>
              <a:t>dix-</a:t>
            </a:r>
            <a:r>
              <a:rPr lang="en-US" sz="2400" b="1" dirty="0" err="1">
                <a:cs typeface="Palatino Linotype"/>
              </a:rPr>
              <a:t>huit</a:t>
            </a:r>
            <a:r>
              <a:rPr lang="en-US" sz="2400" dirty="0">
                <a:cs typeface="Palatino Linotype"/>
              </a:rPr>
              <a:t>:  11/12 – 15/12</a:t>
            </a:r>
            <a:br>
              <a:rPr lang="en-US" sz="2400" dirty="0">
                <a:cs typeface="Palatino Linotype"/>
              </a:rPr>
            </a:br>
            <a:r>
              <a:rPr lang="en-US" sz="2400" dirty="0">
                <a:cs typeface="Palatino Linotype"/>
              </a:rPr>
              <a:t>nous </a:t>
            </a:r>
            <a:r>
              <a:rPr lang="en-US" sz="2400" dirty="0" err="1">
                <a:cs typeface="Palatino Linotype"/>
              </a:rPr>
              <a:t>sommes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b="1" dirty="0" err="1">
                <a:cs typeface="Palatino Linotype"/>
              </a:rPr>
              <a:t>mercredi</a:t>
            </a:r>
            <a:r>
              <a:rPr lang="en-US" sz="2400" dirty="0">
                <a:cs typeface="Palatino Linotype"/>
              </a:rPr>
              <a:t>, le </a:t>
            </a:r>
            <a:r>
              <a:rPr lang="en-US" sz="2400" dirty="0" err="1">
                <a:cs typeface="Palatino Linotype"/>
              </a:rPr>
              <a:t>treize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décembre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deux</a:t>
            </a:r>
            <a:r>
              <a:rPr lang="en-US" sz="2400" dirty="0">
                <a:cs typeface="Palatino Linotype"/>
              </a:rPr>
              <a:t> mille dix-</a:t>
            </a:r>
            <a:r>
              <a:rPr lang="en-US" sz="2400" dirty="0" err="1">
                <a:cs typeface="Palatino Linotype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407409" y="1438153"/>
            <a:ext cx="4574022" cy="52477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Which One</a:t>
            </a:r>
          </a:p>
          <a:p>
            <a:r>
              <a:rPr lang="en-US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lequel</a:t>
            </a:r>
            <a:r>
              <a:rPr lang="en-US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(m/s)</a:t>
            </a:r>
          </a:p>
          <a:p>
            <a:r>
              <a:rPr lang="en-US" dirty="0" err="1" smtClean="0">
                <a:solidFill>
                  <a:srgbClr val="008000"/>
                </a:solidFill>
                <a:latin typeface="Palatino Linotype"/>
                <a:cs typeface="Palatino Linotype"/>
              </a:rPr>
              <a:t>laquelle</a:t>
            </a:r>
            <a:r>
              <a:rPr lang="en-US" dirty="0" smtClean="0">
                <a:solidFill>
                  <a:srgbClr val="008000"/>
                </a:solidFill>
                <a:latin typeface="Palatino Linotype"/>
                <a:cs typeface="Palatino Linotype"/>
              </a:rPr>
              <a:t> (f/s)</a:t>
            </a:r>
          </a:p>
          <a:p>
            <a:r>
              <a:rPr lang="en-US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lesquels</a:t>
            </a:r>
            <a:r>
              <a:rPr lang="en-US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(m/p)</a:t>
            </a:r>
          </a:p>
          <a:p>
            <a:r>
              <a:rPr lang="en-US" dirty="0" err="1" smtClean="0">
                <a:solidFill>
                  <a:srgbClr val="008000"/>
                </a:solidFill>
                <a:latin typeface="Palatino Linotype"/>
                <a:cs typeface="Palatino Linotype"/>
              </a:rPr>
              <a:t>lesquelles</a:t>
            </a:r>
            <a:r>
              <a:rPr lang="en-US" dirty="0" smtClean="0">
                <a:solidFill>
                  <a:srgbClr val="008000"/>
                </a:solidFill>
                <a:latin typeface="Palatino Linotype"/>
                <a:cs typeface="Palatino Linotype"/>
              </a:rPr>
              <a:t> (f/p)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Lequel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(des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livres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)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veux-tu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?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Laquelle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(des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boissons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) bois-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tu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?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Lesquels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(des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animaux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)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sont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là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?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Lesquelles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(des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langues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)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parles-tu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?</a:t>
            </a:r>
            <a:endParaRPr lang="en-US" dirty="0">
              <a:solidFill>
                <a:schemeClr val="tx1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83607" y="1438153"/>
            <a:ext cx="4223801" cy="524772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i="1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Dans</a:t>
            </a:r>
            <a:r>
              <a:rPr lang="en-US" i="1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la section </a:t>
            </a:r>
            <a:r>
              <a:rPr lang="en-US" i="1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grammaire</a:t>
            </a:r>
            <a:r>
              <a:rPr lang="en-US" i="1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:</a:t>
            </a: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Which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quel</a:t>
            </a:r>
            <a:r>
              <a:rPr lang="en-US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(m/s)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err="1" smtClean="0">
                <a:solidFill>
                  <a:srgbClr val="008000"/>
                </a:solidFill>
                <a:latin typeface="Palatino Linotype"/>
                <a:cs typeface="Palatino Linotype"/>
              </a:rPr>
              <a:t>quelle</a:t>
            </a:r>
            <a:r>
              <a:rPr lang="en-US" dirty="0" smtClean="0">
                <a:solidFill>
                  <a:srgbClr val="008000"/>
                </a:solidFill>
                <a:latin typeface="Palatino Linotype"/>
                <a:cs typeface="Palatino Linotype"/>
              </a:rPr>
              <a:t> (f/s)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quels</a:t>
            </a:r>
            <a:r>
              <a:rPr lang="en-US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(m/p)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err="1" smtClean="0">
                <a:solidFill>
                  <a:srgbClr val="008000"/>
                </a:solidFill>
                <a:latin typeface="Palatino Linotype"/>
                <a:cs typeface="Palatino Linotype"/>
              </a:rPr>
              <a:t>quelles</a:t>
            </a:r>
            <a:r>
              <a:rPr lang="en-US" dirty="0" smtClean="0">
                <a:solidFill>
                  <a:srgbClr val="008000"/>
                </a:solidFill>
                <a:latin typeface="Palatino Linotype"/>
                <a:cs typeface="Palatino Linotype"/>
              </a:rPr>
              <a:t> (f/p)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u="sng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Quel</a:t>
            </a:r>
            <a:r>
              <a:rPr lang="en-US" u="sng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u="sng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livre</a:t>
            </a:r>
            <a:r>
              <a:rPr lang="en-US" u="sng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veux-tu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?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u="sng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Quelle</a:t>
            </a:r>
            <a:r>
              <a:rPr lang="en-US" u="sng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u="sng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boisson</a:t>
            </a:r>
            <a:r>
              <a:rPr lang="en-US" u="sng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bois-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tu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?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u="sng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Quels</a:t>
            </a:r>
            <a:r>
              <a:rPr lang="en-US" u="sng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u="sng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animaux</a:t>
            </a:r>
            <a:r>
              <a:rPr lang="en-US" u="sng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sont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là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?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u="sng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Quelles</a:t>
            </a:r>
            <a:r>
              <a:rPr lang="en-US" u="sng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u="sng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langues</a:t>
            </a:r>
            <a:r>
              <a:rPr lang="en-US" u="sng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parles-tu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1533496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xmlns:p14="http://schemas.microsoft.com/office/powerpoint/2010/main" spd="slow">
        <p:checker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305" y="0"/>
            <a:ext cx="8813125" cy="114746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 Linotype"/>
              </a:rPr>
              <a:t>la </a:t>
            </a:r>
            <a:r>
              <a:rPr lang="en-US" sz="2400" dirty="0" err="1">
                <a:cs typeface="Palatino Linotype"/>
              </a:rPr>
              <a:t>semaine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numéro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b="1" dirty="0">
                <a:cs typeface="Palatino Linotype"/>
              </a:rPr>
              <a:t>seize</a:t>
            </a:r>
            <a:r>
              <a:rPr lang="en-US" sz="2400" dirty="0">
                <a:cs typeface="Palatino Linotype"/>
              </a:rPr>
              <a:t>:  27/11 – 1/12</a:t>
            </a:r>
            <a:br>
              <a:rPr lang="en-US" sz="2400" dirty="0">
                <a:cs typeface="Palatino Linotype"/>
              </a:rPr>
            </a:br>
            <a:r>
              <a:rPr lang="en-US" sz="2300" dirty="0">
                <a:cs typeface="Palatino Linotype"/>
              </a:rPr>
              <a:t>nous </a:t>
            </a:r>
            <a:r>
              <a:rPr lang="en-US" sz="2300" dirty="0" err="1">
                <a:cs typeface="Palatino Linotype"/>
              </a:rPr>
              <a:t>sommes</a:t>
            </a:r>
            <a:r>
              <a:rPr lang="en-US" sz="2300" dirty="0">
                <a:cs typeface="Palatino Linotype"/>
              </a:rPr>
              <a:t> </a:t>
            </a:r>
            <a:r>
              <a:rPr lang="en-US" sz="2300" b="1" dirty="0" err="1" smtClean="0">
                <a:cs typeface="Palatino Linotype"/>
              </a:rPr>
              <a:t>vendredi</a:t>
            </a:r>
            <a:r>
              <a:rPr lang="en-US" sz="2300" dirty="0" smtClean="0">
                <a:cs typeface="Palatino Linotype"/>
              </a:rPr>
              <a:t>, </a:t>
            </a:r>
            <a:r>
              <a:rPr lang="en-US" sz="2300" dirty="0">
                <a:cs typeface="Palatino Linotype"/>
              </a:rPr>
              <a:t>le </a:t>
            </a:r>
            <a:r>
              <a:rPr lang="en-US" sz="2300" dirty="0" smtClean="0">
                <a:cs typeface="Palatino Linotype"/>
              </a:rPr>
              <a:t>premier </a:t>
            </a:r>
            <a:r>
              <a:rPr lang="en-US" sz="2300" dirty="0" err="1" smtClean="0">
                <a:cs typeface="Palatino Linotype"/>
              </a:rPr>
              <a:t>décembre</a:t>
            </a:r>
            <a:r>
              <a:rPr lang="en-US" sz="2300" dirty="0" smtClean="0">
                <a:cs typeface="Palatino Linotype"/>
              </a:rPr>
              <a:t> </a:t>
            </a:r>
            <a:r>
              <a:rPr lang="en-US" sz="2300" dirty="0" err="1">
                <a:cs typeface="Palatino Linotype"/>
              </a:rPr>
              <a:t>deux</a:t>
            </a:r>
            <a:r>
              <a:rPr lang="en-US" sz="2300" dirty="0">
                <a:cs typeface="Palatino Linotype"/>
              </a:rPr>
              <a:t> mille dix-</a:t>
            </a:r>
            <a:r>
              <a:rPr lang="en-US" sz="2300" dirty="0" err="1">
                <a:cs typeface="Palatino Linotype"/>
              </a:rPr>
              <a:t>sept</a:t>
            </a:r>
            <a:endParaRPr lang="en-US" sz="2300" dirty="0">
              <a:latin typeface="Palatino"/>
              <a:cs typeface="Palat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28967" y="1453453"/>
            <a:ext cx="4452463" cy="524772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Comment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est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cette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famille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?</a:t>
            </a: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What’s this family like?</a:t>
            </a: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C’est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une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famille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très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pauvre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.</a:t>
            </a: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They’re a very poor family.</a:t>
            </a: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uni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(e)		 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close</a:t>
            </a: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conservateur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(trice)			      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conservative</a:t>
            </a: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heureux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euse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)	 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happy</a:t>
            </a: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hospitalier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ière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)	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hospitable</a:t>
            </a: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nombreux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euse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)	 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large 		           (numerous)</a:t>
            </a:r>
            <a:endParaRPr lang="en-US" i="1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68305" y="1453452"/>
            <a:ext cx="4360662" cy="5247727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“Les mots du jour”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respectueux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(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euse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)</a:t>
            </a:r>
            <a:r>
              <a:rPr lang="en-US" dirty="0" smtClean="0">
                <a:latin typeface="Palatino Linotype"/>
                <a:cs typeface="Palatino Linotype"/>
              </a:rPr>
              <a:t>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respectful</a:t>
            </a:r>
            <a:endParaRPr lang="en-US" i="1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sérieux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(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euse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)</a:t>
            </a:r>
            <a:r>
              <a:rPr lang="en-US" dirty="0">
                <a:latin typeface="Palatino Linotype"/>
                <a:cs typeface="Palatino Linotype"/>
              </a:rPr>
              <a:t>	</a:t>
            </a:r>
            <a:r>
              <a:rPr lang="en-US" dirty="0" smtClean="0">
                <a:latin typeface="Palatino Linotype"/>
                <a:cs typeface="Palatino Linotype"/>
              </a:rPr>
              <a:t> 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serious</a:t>
            </a:r>
            <a:endParaRPr lang="en-US" i="1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solide</a:t>
            </a:r>
            <a:r>
              <a:rPr lang="en-US" dirty="0">
                <a:latin typeface="Palatino Linotype"/>
                <a:cs typeface="Palatino Linotype"/>
              </a:rPr>
              <a:t>		</a:t>
            </a:r>
            <a:r>
              <a:rPr lang="en-US" dirty="0" smtClean="0">
                <a:latin typeface="Palatino Linotype"/>
                <a:cs typeface="Palatino Linotype"/>
              </a:rPr>
              <a:t> 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solid</a:t>
            </a:r>
            <a:endParaRPr lang="en-US" i="1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orageux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(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euse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), 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tempétueux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(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euse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)  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stormy</a:t>
            </a:r>
            <a:endParaRPr lang="en-US" i="1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étrange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, bizarre</a:t>
            </a:r>
            <a:r>
              <a:rPr lang="en-US" dirty="0">
                <a:latin typeface="Palatino Linotype"/>
                <a:cs typeface="Palatino Linotype"/>
              </a:rPr>
              <a:t>	</a:t>
            </a:r>
            <a:r>
              <a:rPr lang="en-US" dirty="0" smtClean="0">
                <a:latin typeface="Palatino Linotype"/>
                <a:cs typeface="Palatino Linotype"/>
              </a:rPr>
              <a:t>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strange</a:t>
            </a:r>
            <a:endParaRPr lang="en-US" i="1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tendu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(e)	</a:t>
            </a:r>
            <a:r>
              <a:rPr lang="en-US" dirty="0">
                <a:latin typeface="Palatino Linotype"/>
                <a:cs typeface="Palatino Linotype"/>
              </a:rPr>
              <a:t>	</a:t>
            </a:r>
            <a:r>
              <a:rPr lang="en-US" dirty="0" smtClean="0">
                <a:latin typeface="Palatino Linotype"/>
                <a:cs typeface="Palatino Linotype"/>
              </a:rPr>
              <a:t> 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tense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rancunier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ière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)</a:t>
            </a:r>
            <a:r>
              <a:rPr lang="en-US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	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vindictive, 	 		    spiteful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violent</a:t>
            </a:r>
            <a:r>
              <a:rPr lang="en-US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		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violent</a:t>
            </a:r>
            <a:endParaRPr lang="en-US" i="1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926452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607" y="1"/>
            <a:ext cx="8828426" cy="116276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 Linotype"/>
              </a:rPr>
              <a:t>la </a:t>
            </a:r>
            <a:r>
              <a:rPr lang="en-US" sz="2400" dirty="0" err="1">
                <a:cs typeface="Palatino Linotype"/>
              </a:rPr>
              <a:t>semaine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numéro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b="1" dirty="0">
                <a:cs typeface="Palatino Linotype"/>
              </a:rPr>
              <a:t>dix-</a:t>
            </a:r>
            <a:r>
              <a:rPr lang="en-US" sz="2400" b="1" dirty="0" err="1">
                <a:cs typeface="Palatino Linotype"/>
              </a:rPr>
              <a:t>huit</a:t>
            </a:r>
            <a:r>
              <a:rPr lang="en-US" sz="2400" dirty="0">
                <a:cs typeface="Palatino Linotype"/>
              </a:rPr>
              <a:t>:  11/12 – 15/12</a:t>
            </a:r>
            <a:br>
              <a:rPr lang="en-US" sz="2400" dirty="0">
                <a:cs typeface="Palatino Linotype"/>
              </a:rPr>
            </a:br>
            <a:r>
              <a:rPr lang="en-US" sz="2400" dirty="0">
                <a:cs typeface="Palatino Linotype"/>
              </a:rPr>
              <a:t>nous </a:t>
            </a:r>
            <a:r>
              <a:rPr lang="en-US" sz="2400" dirty="0" err="1">
                <a:cs typeface="Palatino Linotype"/>
              </a:rPr>
              <a:t>sommes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b="1" dirty="0" err="1">
                <a:cs typeface="Palatino Linotype"/>
              </a:rPr>
              <a:t>mercredi</a:t>
            </a:r>
            <a:r>
              <a:rPr lang="en-US" sz="2400" dirty="0">
                <a:cs typeface="Palatino Linotype"/>
              </a:rPr>
              <a:t>, le </a:t>
            </a:r>
            <a:r>
              <a:rPr lang="en-US" sz="2400" dirty="0" err="1">
                <a:cs typeface="Palatino Linotype"/>
              </a:rPr>
              <a:t>treize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décembre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deux</a:t>
            </a:r>
            <a:r>
              <a:rPr lang="en-US" sz="2400" dirty="0">
                <a:cs typeface="Palatino Linotype"/>
              </a:rPr>
              <a:t> mille dix-</a:t>
            </a:r>
            <a:r>
              <a:rPr lang="en-US" sz="2400" dirty="0" err="1">
                <a:cs typeface="Palatino Linotype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28967" y="1438154"/>
            <a:ext cx="4483065" cy="5201828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800"/>
              </a:spcAft>
              <a:buNone/>
            </a:pPr>
            <a:r>
              <a:rPr lang="en-US" b="1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Demonstrative Pronouns</a:t>
            </a:r>
          </a:p>
          <a:p>
            <a:pPr marL="0" indent="0" algn="ctr"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celui</a:t>
            </a:r>
            <a:r>
              <a:rPr lang="en-US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celle</a:t>
            </a:r>
            <a:r>
              <a:rPr lang="en-US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ceux</a:t>
            </a:r>
            <a:r>
              <a:rPr lang="en-US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celles</a:t>
            </a:r>
            <a:endParaRPr lang="en-US" dirty="0" smtClean="0">
              <a:solidFill>
                <a:srgbClr val="FF0000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Takes place of a noun</a:t>
            </a:r>
          </a:p>
          <a:p>
            <a:pPr marL="457200" indent="-457200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Je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choisis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celui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-ci.</a:t>
            </a:r>
          </a:p>
          <a:p>
            <a:pPr marL="457200" indent="-457200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Je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choisis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celui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-ci.</a:t>
            </a:r>
          </a:p>
          <a:p>
            <a:pPr marL="457200" indent="-457200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Je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choisis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celle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-ci.</a:t>
            </a:r>
          </a:p>
          <a:p>
            <a:pPr marL="457200" indent="-457200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Je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choisis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ceux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-ci.</a:t>
            </a:r>
          </a:p>
          <a:p>
            <a:pPr marL="457200" indent="-457200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Tu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prends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celui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-ci.</a:t>
            </a:r>
          </a:p>
          <a:p>
            <a:pPr marL="457200" indent="-457200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Tu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prends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celle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-ci.</a:t>
            </a:r>
          </a:p>
          <a:p>
            <a:pPr marL="457200" indent="-457200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Tu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prends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celui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-ci.</a:t>
            </a:r>
          </a:p>
          <a:p>
            <a:pPr marL="457200" indent="-457200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Tu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prends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celles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-ci.</a:t>
            </a:r>
            <a:endParaRPr lang="en-US" dirty="0">
              <a:solidFill>
                <a:schemeClr val="tx1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83607" y="1438153"/>
            <a:ext cx="4223801" cy="5201829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800"/>
              </a:spcAft>
              <a:buNone/>
            </a:pPr>
            <a:r>
              <a:rPr lang="en-US" b="1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Demonstrative Adjectives</a:t>
            </a:r>
          </a:p>
          <a:p>
            <a:pPr marL="0" indent="0" algn="ctr"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ce</a:t>
            </a:r>
            <a:r>
              <a:rPr lang="en-US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cet</a:t>
            </a:r>
            <a:r>
              <a:rPr lang="en-US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cette</a:t>
            </a:r>
            <a:r>
              <a:rPr lang="en-US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ces</a:t>
            </a:r>
            <a:endParaRPr lang="en-US" dirty="0" smtClean="0">
              <a:solidFill>
                <a:srgbClr val="FF0000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Describes which one</a:t>
            </a:r>
          </a:p>
          <a:p>
            <a:pPr marL="457200" indent="-457200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Je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choisis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ce</a:t>
            </a:r>
            <a:r>
              <a:rPr lang="en-US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livre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.</a:t>
            </a:r>
          </a:p>
          <a:p>
            <a:pPr marL="457200" indent="-457200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Je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choisis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cet</a:t>
            </a:r>
            <a:r>
              <a:rPr lang="en-US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anorak.</a:t>
            </a:r>
          </a:p>
          <a:p>
            <a:pPr marL="457200" indent="-457200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Je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choisis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cette</a:t>
            </a:r>
            <a:r>
              <a:rPr lang="en-US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couleur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.</a:t>
            </a:r>
          </a:p>
          <a:p>
            <a:pPr marL="457200" indent="-457200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Je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choisis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ces</a:t>
            </a:r>
            <a:r>
              <a:rPr lang="en-US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films.</a:t>
            </a:r>
          </a:p>
          <a:p>
            <a:pPr marL="457200" indent="-457200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Tu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prends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ce</a:t>
            </a:r>
            <a:r>
              <a:rPr lang="en-US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vin.</a:t>
            </a:r>
          </a:p>
          <a:p>
            <a:pPr marL="457200" indent="-457200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Tu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prends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cette</a:t>
            </a:r>
            <a:r>
              <a:rPr lang="en-US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crêpe.</a:t>
            </a:r>
          </a:p>
          <a:p>
            <a:pPr marL="457200" indent="-457200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Tu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prends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cet</a:t>
            </a:r>
            <a:r>
              <a:rPr lang="en-US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ananas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.</a:t>
            </a:r>
          </a:p>
          <a:p>
            <a:pPr marL="457200" indent="-457200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Tu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prends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ces</a:t>
            </a:r>
            <a:r>
              <a:rPr lang="en-US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glaces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.</a:t>
            </a:r>
            <a:endParaRPr lang="en-US" dirty="0">
              <a:solidFill>
                <a:schemeClr val="tx1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964302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900" decel="100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9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900" decel="100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607" y="0"/>
            <a:ext cx="8782524" cy="105566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 Linotype"/>
              </a:rPr>
              <a:t>la </a:t>
            </a:r>
            <a:r>
              <a:rPr lang="en-US" sz="2400" dirty="0" err="1">
                <a:cs typeface="Palatino Linotype"/>
              </a:rPr>
              <a:t>semaine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numéro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b="1" dirty="0">
                <a:cs typeface="Palatino Linotype"/>
              </a:rPr>
              <a:t>dix-</a:t>
            </a:r>
            <a:r>
              <a:rPr lang="en-US" sz="2400" b="1" dirty="0" err="1">
                <a:cs typeface="Palatino Linotype"/>
              </a:rPr>
              <a:t>huit</a:t>
            </a:r>
            <a:r>
              <a:rPr lang="en-US" sz="2400" dirty="0">
                <a:cs typeface="Palatino Linotype"/>
              </a:rPr>
              <a:t>:  11/12 – 15/12</a:t>
            </a:r>
            <a:br>
              <a:rPr lang="en-US" sz="2400" dirty="0">
                <a:cs typeface="Palatino Linotype"/>
              </a:rPr>
            </a:br>
            <a:r>
              <a:rPr lang="en-US" sz="2400" dirty="0">
                <a:cs typeface="Palatino Linotype"/>
              </a:rPr>
              <a:t>nous </a:t>
            </a:r>
            <a:r>
              <a:rPr lang="en-US" sz="2400" dirty="0" err="1">
                <a:cs typeface="Palatino Linotype"/>
              </a:rPr>
              <a:t>sommes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b="1" dirty="0" err="1">
                <a:cs typeface="Palatino Linotype"/>
              </a:rPr>
              <a:t>jeudi</a:t>
            </a:r>
            <a:r>
              <a:rPr lang="en-US" sz="2400" dirty="0">
                <a:cs typeface="Palatino Linotype"/>
              </a:rPr>
              <a:t>, le </a:t>
            </a:r>
            <a:r>
              <a:rPr lang="en-US" sz="2400" dirty="0" err="1">
                <a:cs typeface="Palatino Linotype"/>
              </a:rPr>
              <a:t>quatorze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décembre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deux</a:t>
            </a:r>
            <a:r>
              <a:rPr lang="en-US" sz="2400" dirty="0">
                <a:cs typeface="Palatino Linotype"/>
              </a:rPr>
              <a:t> mille dix-</a:t>
            </a:r>
            <a:r>
              <a:rPr lang="en-US" sz="2400" dirty="0" err="1">
                <a:cs typeface="Palatino Linotype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199" y="1376955"/>
            <a:ext cx="4317931" cy="5278327"/>
          </a:xfrm>
        </p:spPr>
        <p:txBody>
          <a:bodyPr>
            <a:normAutofit lnSpcReduction="10000"/>
          </a:bodyPr>
          <a:lstStyle/>
          <a:p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une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connaissance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une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déclaration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une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dissertation</a:t>
            </a:r>
          </a:p>
          <a:p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une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gomme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une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imprimante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une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lutte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une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note</a:t>
            </a:r>
          </a:p>
          <a:p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une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piste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une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rédaction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une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responsabilité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une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souris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une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touche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vraiment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83607" y="1376955"/>
            <a:ext cx="4223801" cy="5278327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un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jeu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d'adresse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un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labo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un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loyer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un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lycéen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un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manuel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un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menteur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un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passe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-temps</a:t>
            </a:r>
          </a:p>
          <a:p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un patron</a:t>
            </a:r>
          </a:p>
          <a:p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un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remplaçant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un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voisin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une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agrafeuse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une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ambassade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une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camarade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de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chambre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4172036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305" y="0"/>
            <a:ext cx="8843727" cy="107096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 Linotype"/>
              </a:rPr>
              <a:t>la </a:t>
            </a:r>
            <a:r>
              <a:rPr lang="en-US" sz="2400" dirty="0" err="1">
                <a:cs typeface="Palatino Linotype"/>
              </a:rPr>
              <a:t>semaine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numéro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b="1" dirty="0">
                <a:cs typeface="Palatino Linotype"/>
              </a:rPr>
              <a:t>dix-</a:t>
            </a:r>
            <a:r>
              <a:rPr lang="en-US" sz="2400" b="1" dirty="0" err="1">
                <a:cs typeface="Palatino Linotype"/>
              </a:rPr>
              <a:t>huit</a:t>
            </a:r>
            <a:r>
              <a:rPr lang="en-US" sz="2400" dirty="0">
                <a:cs typeface="Palatino Linotype"/>
              </a:rPr>
              <a:t>:  11/12 – 15/12</a:t>
            </a:r>
            <a:br>
              <a:rPr lang="en-US" sz="2400" dirty="0">
                <a:cs typeface="Palatino Linotype"/>
              </a:rPr>
            </a:br>
            <a:r>
              <a:rPr lang="en-US" sz="2400" dirty="0">
                <a:cs typeface="Palatino Linotype"/>
              </a:rPr>
              <a:t>nous </a:t>
            </a:r>
            <a:r>
              <a:rPr lang="en-US" sz="2400" dirty="0" err="1">
                <a:cs typeface="Palatino Linotype"/>
              </a:rPr>
              <a:t>sommes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b="1" dirty="0" err="1">
                <a:cs typeface="Palatino Linotype"/>
              </a:rPr>
              <a:t>jeudi</a:t>
            </a:r>
            <a:r>
              <a:rPr lang="en-US" sz="2400" dirty="0">
                <a:cs typeface="Palatino Linotype"/>
              </a:rPr>
              <a:t>, le </a:t>
            </a:r>
            <a:r>
              <a:rPr lang="en-US" sz="2400" dirty="0" err="1">
                <a:cs typeface="Palatino Linotype"/>
              </a:rPr>
              <a:t>quatorze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décembre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deux</a:t>
            </a:r>
            <a:r>
              <a:rPr lang="en-US" sz="2400" dirty="0">
                <a:cs typeface="Palatino Linotype"/>
              </a:rPr>
              <a:t> mille dix-</a:t>
            </a:r>
            <a:r>
              <a:rPr lang="en-US" sz="2400" dirty="0" err="1">
                <a:cs typeface="Palatino Linotype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438153"/>
            <a:ext cx="4363832" cy="5232428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Ma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mère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gronde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(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moi</a:t>
            </a:r>
            <a:r>
              <a:rPr lang="en-US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)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Ma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mère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me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gronde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Vous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donnez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votre</a:t>
            </a:r>
            <a:r>
              <a:rPr lang="en-US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 cahier 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au prof.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Vous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le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donnez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au prof.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Elle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écoute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(Chantal et 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toi</a:t>
            </a:r>
            <a:r>
              <a:rPr lang="en-US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)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Elle </a:t>
            </a:r>
            <a:r>
              <a:rPr lang="en-US" b="1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vous</a:t>
            </a:r>
            <a:r>
              <a:rPr lang="en-US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écoute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J’aime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(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toi</a:t>
            </a:r>
            <a:r>
              <a:rPr lang="en-US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)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Je </a:t>
            </a:r>
            <a:r>
              <a:rPr lang="en-US" b="1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t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’aime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Je 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fais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Palatino Linotype"/>
                <a:cs typeface="Palatino Linotype"/>
              </a:rPr>
              <a:t>mes</a:t>
            </a:r>
            <a:r>
              <a:rPr lang="en-US" dirty="0">
                <a:solidFill>
                  <a:srgbClr val="FF0000"/>
                </a:solidFill>
                <a:latin typeface="Palatino Linotype"/>
                <a:cs typeface="Palatino Linotype"/>
              </a:rPr>
              <a:t> devoirs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Je </a:t>
            </a:r>
            <a:r>
              <a:rPr lang="en-US" b="1" dirty="0">
                <a:solidFill>
                  <a:srgbClr val="FF0000"/>
                </a:solidFill>
                <a:latin typeface="Palatino Linotype"/>
                <a:cs typeface="Palatino Linotype"/>
              </a:rPr>
              <a:t>les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fais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68305" y="1438153"/>
            <a:ext cx="4239103" cy="523242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i="1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Dans</a:t>
            </a:r>
            <a:r>
              <a:rPr lang="en-US" i="1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la section </a:t>
            </a:r>
            <a:r>
              <a:rPr lang="en-US" i="1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grammaire</a:t>
            </a:r>
            <a:r>
              <a:rPr lang="en-US" i="1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:</a:t>
            </a: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Direct Object Pronouns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me, 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te</a:t>
            </a:r>
            <a:r>
              <a:rPr lang="en-US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, le, la, nous, 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vous</a:t>
            </a:r>
            <a:r>
              <a:rPr lang="en-US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, les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Replaces the direct object of the verb.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J’écris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la 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lettre</a:t>
            </a:r>
            <a:r>
              <a:rPr lang="en-US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à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ma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mère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Je </a:t>
            </a:r>
            <a:r>
              <a:rPr lang="en-US" b="1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l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’écris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à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ma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mère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Il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ammène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(Jean et 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moi</a:t>
            </a:r>
            <a:r>
              <a:rPr lang="en-US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) 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au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cinéma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Il </a:t>
            </a:r>
            <a:r>
              <a:rPr lang="en-US" b="1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nous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ammène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au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cinéma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31808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08" y="0"/>
            <a:ext cx="8736622" cy="117806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 Linotype"/>
              </a:rPr>
              <a:t>la </a:t>
            </a:r>
            <a:r>
              <a:rPr lang="en-US" sz="2400" dirty="0" err="1">
                <a:cs typeface="Palatino Linotype"/>
              </a:rPr>
              <a:t>semaine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numéro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b="1" dirty="0">
                <a:cs typeface="Palatino Linotype"/>
              </a:rPr>
              <a:t>dix-</a:t>
            </a:r>
            <a:r>
              <a:rPr lang="en-US" sz="2400" b="1" dirty="0" err="1">
                <a:cs typeface="Palatino Linotype"/>
              </a:rPr>
              <a:t>huit</a:t>
            </a:r>
            <a:r>
              <a:rPr lang="en-US" sz="2400" dirty="0">
                <a:cs typeface="Palatino Linotype"/>
              </a:rPr>
              <a:t>:  11/12 – 15/12</a:t>
            </a:r>
            <a:br>
              <a:rPr lang="en-US" sz="2400" dirty="0">
                <a:cs typeface="Palatino Linotype"/>
              </a:rPr>
            </a:br>
            <a:r>
              <a:rPr lang="en-US" sz="2300" dirty="0">
                <a:cs typeface="Palatino Linotype"/>
              </a:rPr>
              <a:t>nous </a:t>
            </a:r>
            <a:r>
              <a:rPr lang="en-US" sz="2300" dirty="0" err="1">
                <a:cs typeface="Palatino Linotype"/>
              </a:rPr>
              <a:t>sommes</a:t>
            </a:r>
            <a:r>
              <a:rPr lang="en-US" sz="2300" dirty="0">
                <a:cs typeface="Palatino Linotype"/>
              </a:rPr>
              <a:t> </a:t>
            </a:r>
            <a:r>
              <a:rPr lang="en-US" sz="2300" b="1" dirty="0" err="1">
                <a:cs typeface="Palatino Linotype"/>
              </a:rPr>
              <a:t>vendredi</a:t>
            </a:r>
            <a:r>
              <a:rPr lang="en-US" sz="2300" dirty="0">
                <a:cs typeface="Palatino Linotype"/>
              </a:rPr>
              <a:t>, le </a:t>
            </a:r>
            <a:r>
              <a:rPr lang="en-US" sz="2300" dirty="0" err="1">
                <a:cs typeface="Palatino Linotype"/>
              </a:rPr>
              <a:t>quinze</a:t>
            </a:r>
            <a:r>
              <a:rPr lang="en-US" sz="2300" dirty="0">
                <a:cs typeface="Palatino Linotype"/>
              </a:rPr>
              <a:t> </a:t>
            </a:r>
            <a:r>
              <a:rPr lang="en-US" sz="2300" dirty="0" err="1">
                <a:cs typeface="Palatino Linotype"/>
              </a:rPr>
              <a:t>décembre</a:t>
            </a:r>
            <a:r>
              <a:rPr lang="en-US" sz="2300" dirty="0">
                <a:cs typeface="Palatino Linotype"/>
              </a:rPr>
              <a:t> </a:t>
            </a:r>
            <a:r>
              <a:rPr lang="en-US" sz="2300" dirty="0" err="1">
                <a:cs typeface="Palatino Linotype"/>
              </a:rPr>
              <a:t>deux</a:t>
            </a:r>
            <a:r>
              <a:rPr lang="en-US" sz="2300" dirty="0">
                <a:cs typeface="Palatino Linotype"/>
              </a:rPr>
              <a:t> mille dix-</a:t>
            </a:r>
            <a:r>
              <a:rPr lang="en-US" sz="2300" dirty="0" err="1">
                <a:cs typeface="Palatino Linotype"/>
              </a:rPr>
              <a:t>sept</a:t>
            </a:r>
            <a:endParaRPr lang="en-US" sz="23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484052"/>
            <a:ext cx="4302630" cy="515593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214208" y="1484051"/>
            <a:ext cx="4193200" cy="5155931"/>
          </a:xfrm>
        </p:spPr>
        <p:txBody>
          <a:bodyPr/>
          <a:lstStyle/>
          <a:p>
            <a:r>
              <a:rPr lang="en-US" dirty="0" smtClean="0"/>
              <a:t>“Les mots du jour”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660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305" y="0"/>
            <a:ext cx="8813125" cy="110156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 Linotype"/>
              </a:rPr>
              <a:t>la </a:t>
            </a:r>
            <a:r>
              <a:rPr lang="en-US" sz="2400" dirty="0" err="1">
                <a:cs typeface="Palatino Linotype"/>
              </a:rPr>
              <a:t>semaine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numéro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b="1" dirty="0">
                <a:cs typeface="Palatino Linotype"/>
              </a:rPr>
              <a:t>dix-</a:t>
            </a:r>
            <a:r>
              <a:rPr lang="en-US" sz="2400" b="1" dirty="0" err="1">
                <a:cs typeface="Palatino Linotype"/>
              </a:rPr>
              <a:t>huit</a:t>
            </a:r>
            <a:r>
              <a:rPr lang="en-US" sz="2400" dirty="0">
                <a:cs typeface="Palatino Linotype"/>
              </a:rPr>
              <a:t>:  11/12 – 15/12</a:t>
            </a:r>
            <a:br>
              <a:rPr lang="en-US" sz="2400" dirty="0">
                <a:cs typeface="Palatino Linotype"/>
              </a:rPr>
            </a:br>
            <a:r>
              <a:rPr lang="en-US" sz="2400" dirty="0">
                <a:cs typeface="Palatino Linotype"/>
              </a:rPr>
              <a:t>nous </a:t>
            </a:r>
            <a:r>
              <a:rPr lang="en-US" sz="2400" dirty="0" err="1">
                <a:cs typeface="Palatino Linotype"/>
              </a:rPr>
              <a:t>sommes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b="1" dirty="0" err="1">
                <a:cs typeface="Palatino Linotype"/>
              </a:rPr>
              <a:t>vendredi</a:t>
            </a:r>
            <a:r>
              <a:rPr lang="en-US" sz="2400" dirty="0">
                <a:cs typeface="Palatino Linotype"/>
              </a:rPr>
              <a:t>, le </a:t>
            </a:r>
            <a:r>
              <a:rPr lang="en-US" sz="2400" dirty="0" err="1">
                <a:cs typeface="Palatino Linotype"/>
              </a:rPr>
              <a:t>quinze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décembre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deux</a:t>
            </a:r>
            <a:r>
              <a:rPr lang="en-US" sz="2400" dirty="0">
                <a:cs typeface="Palatino Linotype"/>
              </a:rPr>
              <a:t> mille dix-</a:t>
            </a:r>
            <a:r>
              <a:rPr lang="en-US" sz="2400" dirty="0" err="1">
                <a:cs typeface="Palatino Linotype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361655"/>
            <a:ext cx="4333230" cy="5324225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Vous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offrez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les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cadeaux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aux 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enfants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.</a:t>
            </a: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Vous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leur</a:t>
            </a:r>
            <a:r>
              <a:rPr lang="en-US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offrez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les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cadeaux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.</a:t>
            </a: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Elle rend les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livres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à</a:t>
            </a:r>
            <a:r>
              <a:rPr lang="en-US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 Jean et 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moi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.</a:t>
            </a: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Elle </a:t>
            </a:r>
            <a:r>
              <a:rPr lang="en-US" b="1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nous</a:t>
            </a:r>
            <a:r>
              <a:rPr lang="en-US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rend les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livres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.</a:t>
            </a: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Nous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apportons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un gateau 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à</a:t>
            </a:r>
            <a:r>
              <a:rPr lang="en-US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 Chantal et 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toi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.</a:t>
            </a: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Nous </a:t>
            </a:r>
            <a:r>
              <a:rPr lang="en-US" b="1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vous</a:t>
            </a:r>
            <a:r>
              <a:rPr lang="en-US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apportons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un gateau.</a:t>
            </a: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Je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parle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à</a:t>
            </a:r>
            <a:r>
              <a:rPr lang="en-US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toi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.</a:t>
            </a: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Je </a:t>
            </a:r>
            <a:r>
              <a:rPr lang="en-US" b="1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te</a:t>
            </a:r>
            <a:r>
              <a:rPr lang="en-US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parle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68305" y="1468752"/>
            <a:ext cx="4360662" cy="5217129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i="1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Dans</a:t>
            </a:r>
            <a:r>
              <a:rPr lang="en-US" i="1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la section </a:t>
            </a:r>
            <a:r>
              <a:rPr lang="en-US" i="1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grammaire</a:t>
            </a:r>
            <a:r>
              <a:rPr lang="en-US" i="1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:</a:t>
            </a: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Indirect Object Pronouns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me, 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te</a:t>
            </a:r>
            <a:r>
              <a:rPr lang="en-US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lui</a:t>
            </a:r>
            <a:r>
              <a:rPr lang="en-US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, nous, 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vous</a:t>
            </a:r>
            <a:r>
              <a:rPr lang="en-US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leur</a:t>
            </a:r>
            <a:endParaRPr lang="en-US" dirty="0" smtClean="0">
              <a:solidFill>
                <a:srgbClr val="FF0000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Replaces the indirect object of the verb (usually after a preposition).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J’écris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la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lettre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à</a:t>
            </a:r>
            <a:r>
              <a:rPr lang="en-US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 ma 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mère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Je </a:t>
            </a:r>
            <a:r>
              <a:rPr lang="en-US" b="1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lui</a:t>
            </a:r>
            <a:r>
              <a:rPr lang="en-US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écris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la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lettre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Tu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donnes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tes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devoirs 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à</a:t>
            </a:r>
            <a:r>
              <a:rPr lang="en-US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moi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Tu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me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donnes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tes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devoirs.</a:t>
            </a:r>
            <a:endParaRPr lang="en-US" dirty="0">
              <a:solidFill>
                <a:schemeClr val="tx1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980199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607" y="40342"/>
            <a:ext cx="8843726" cy="103062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>
                <a:latin typeface="Palatino Linotype"/>
                <a:cs typeface="Palatino Linotype"/>
              </a:rPr>
              <a:t>dix-</a:t>
            </a:r>
            <a:r>
              <a:rPr lang="en-US" sz="2400" b="1" dirty="0" err="1">
                <a:latin typeface="Palatino Linotype"/>
                <a:cs typeface="Palatino Linotype"/>
              </a:rPr>
              <a:t>huit</a:t>
            </a:r>
            <a:r>
              <a:rPr lang="en-US" sz="2400" dirty="0">
                <a:latin typeface="Palatino Linotype"/>
                <a:cs typeface="Palatino Linotype"/>
              </a:rPr>
              <a:t>:  11/12 – 15/12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400" dirty="0">
                <a:latin typeface="Palatino Linotype"/>
                <a:cs typeface="Palatino Linotype"/>
              </a:rPr>
              <a:t>nous </a:t>
            </a:r>
            <a:r>
              <a:rPr lang="en-US" sz="2400" dirty="0" err="1">
                <a:latin typeface="Palatino Linotype"/>
                <a:cs typeface="Palatino Linotype"/>
              </a:rPr>
              <a:t>sommes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 smtClean="0">
                <a:latin typeface="Palatino Linotype"/>
                <a:cs typeface="Palatino Linotype"/>
              </a:rPr>
              <a:t>vendredi</a:t>
            </a:r>
            <a:r>
              <a:rPr lang="en-US" sz="2400" dirty="0" smtClean="0">
                <a:latin typeface="Palatino Linotype"/>
                <a:cs typeface="Palatino Linotype"/>
              </a:rPr>
              <a:t>, </a:t>
            </a:r>
            <a:r>
              <a:rPr lang="en-US" sz="2400" dirty="0">
                <a:latin typeface="Palatino Linotype"/>
                <a:cs typeface="Palatino Linotype"/>
              </a:rPr>
              <a:t>le </a:t>
            </a:r>
            <a:r>
              <a:rPr lang="en-US" sz="2400" dirty="0" err="1" smtClean="0">
                <a:latin typeface="Palatino Linotype"/>
                <a:cs typeface="Palatino Linotype"/>
              </a:rPr>
              <a:t>quinze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décembre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deux</a:t>
            </a:r>
            <a:r>
              <a:rPr lang="en-US" sz="2400" dirty="0">
                <a:latin typeface="Palatino Linotype"/>
                <a:cs typeface="Palatino Linotype"/>
              </a:rPr>
              <a:t> mille dix-</a:t>
            </a:r>
            <a:r>
              <a:rPr lang="en-US" sz="2400" dirty="0" err="1">
                <a:latin typeface="Palatino Linotype"/>
                <a:cs typeface="Palatino Linotype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183607" y="1239259"/>
            <a:ext cx="4314759" cy="547722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1000"/>
              </a:spcAft>
              <a:buNone/>
            </a:pPr>
            <a:r>
              <a:rPr lang="en-US" b="1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</a:t>
            </a:r>
            <a:r>
              <a:rPr lang="en-US" b="1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Conditionnel</a:t>
            </a:r>
            <a:endParaRPr lang="en-US" b="1" dirty="0" smtClean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Palatino Linotype"/>
                <a:cs typeface="Palatino Linotype"/>
              </a:rPr>
              <a:t>le radical </a:t>
            </a:r>
            <a:r>
              <a:rPr lang="en-US" i="1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(stem): -</a:t>
            </a:r>
            <a:r>
              <a:rPr lang="en-US" i="1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er</a:t>
            </a:r>
            <a:r>
              <a:rPr lang="en-US" i="1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and </a:t>
            </a:r>
            <a:r>
              <a:rPr lang="mr-IN" i="1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–</a:t>
            </a:r>
            <a:r>
              <a:rPr lang="en-US" i="1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ir</a:t>
            </a:r>
            <a:r>
              <a:rPr lang="en-US" i="1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verbs, the infinitive is the stem; -re verbs, drop the E from the infinitive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dirty="0" smtClean="0">
                <a:solidFill>
                  <a:srgbClr val="9039A3"/>
                </a:solidFill>
                <a:latin typeface="Palatino Linotype"/>
                <a:cs typeface="Palatino Linotype"/>
              </a:rPr>
              <a:t>les </a:t>
            </a:r>
            <a:r>
              <a:rPr lang="en-US" dirty="0" err="1" smtClean="0">
                <a:solidFill>
                  <a:srgbClr val="9039A3"/>
                </a:solidFill>
                <a:latin typeface="Palatino Linotype"/>
                <a:cs typeface="Palatino Linotype"/>
              </a:rPr>
              <a:t>terminaisons</a:t>
            </a:r>
            <a:r>
              <a:rPr lang="en-US" dirty="0" smtClean="0">
                <a:solidFill>
                  <a:srgbClr val="9039A3"/>
                </a:solidFill>
                <a:latin typeface="Palatino Linotype"/>
                <a:cs typeface="Palatino Linotype"/>
              </a:rPr>
              <a:t> </a:t>
            </a:r>
            <a:r>
              <a:rPr lang="en-US" i="1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(endings): 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ais</a:t>
            </a:r>
            <a:r>
              <a:rPr lang="en-US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ais</a:t>
            </a:r>
            <a:r>
              <a:rPr lang="en-US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ait</a:t>
            </a:r>
            <a:r>
              <a:rPr lang="en-US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, ions, 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iez</a:t>
            </a:r>
            <a:r>
              <a:rPr lang="en-US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aient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i="1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(same as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i="1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the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imparfait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)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i="1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memorize the irregular stems (same as the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futur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simple)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used to mean “would, could, should,” etc., if a condition were met.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5471" y="1346357"/>
            <a:ext cx="4421862" cy="5370123"/>
          </a:xfrm>
        </p:spPr>
        <p:txBody>
          <a:bodyPr>
            <a:normAutofit fontScale="92500"/>
          </a:bodyPr>
          <a:lstStyle/>
          <a:p>
            <a:pPr marL="0" indent="0" algn="ctr">
              <a:spcBef>
                <a:spcPts val="0"/>
              </a:spcBef>
              <a:spcAft>
                <a:spcPts val="700"/>
              </a:spcAft>
              <a:buNone/>
            </a:pPr>
            <a:r>
              <a:rPr lang="en-US" b="1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parler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(to speak)</a:t>
            </a:r>
          </a:p>
          <a:p>
            <a:pPr>
              <a:spcBef>
                <a:spcPts val="0"/>
              </a:spcBef>
              <a:spcAft>
                <a:spcPts val="700"/>
              </a:spcAft>
            </a:pP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je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parler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ais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      nous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parler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ions</a:t>
            </a:r>
            <a:endParaRPr lang="en-US" dirty="0" smtClean="0">
              <a:solidFill>
                <a:srgbClr val="FF0000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700"/>
              </a:spcAft>
            </a:pP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tu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parler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ais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     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vous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parler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iez</a:t>
            </a:r>
            <a:endParaRPr lang="en-US" dirty="0" smtClean="0">
              <a:solidFill>
                <a:srgbClr val="FF0000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700"/>
              </a:spcAft>
            </a:pP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il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parler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ait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     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ils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parler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aient</a:t>
            </a:r>
            <a:endParaRPr lang="en-US" dirty="0" smtClean="0">
              <a:solidFill>
                <a:srgbClr val="FF0000"/>
              </a:solidFill>
              <a:latin typeface="Palatino Linotype"/>
              <a:cs typeface="Palatino Linotype"/>
            </a:endParaRPr>
          </a:p>
          <a:p>
            <a:pPr marL="0" indent="0" algn="ctr">
              <a:spcBef>
                <a:spcPts val="0"/>
              </a:spcBef>
              <a:spcAft>
                <a:spcPts val="700"/>
              </a:spcAft>
              <a:buNone/>
            </a:pPr>
            <a:r>
              <a:rPr lang="en-US" b="1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finir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(to finish)</a:t>
            </a:r>
          </a:p>
          <a:p>
            <a:pPr>
              <a:spcBef>
                <a:spcPts val="0"/>
              </a:spcBef>
              <a:spcAft>
                <a:spcPts val="700"/>
              </a:spcAft>
            </a:pP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je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finir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ais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      nous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finir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ions</a:t>
            </a:r>
            <a:endParaRPr lang="en-US" dirty="0" smtClean="0">
              <a:solidFill>
                <a:srgbClr val="FF0000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700"/>
              </a:spcAft>
            </a:pP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tu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finir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ais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     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vous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finir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iez</a:t>
            </a:r>
            <a:endParaRPr lang="en-US" dirty="0" smtClean="0">
              <a:solidFill>
                <a:srgbClr val="FF0000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700"/>
              </a:spcAft>
            </a:pP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il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finir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ait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     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ils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finir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aient</a:t>
            </a:r>
            <a:endParaRPr lang="en-US" dirty="0" smtClean="0">
              <a:solidFill>
                <a:srgbClr val="FF0000"/>
              </a:solidFill>
              <a:latin typeface="Palatino Linotype"/>
              <a:cs typeface="Palatino Linotype"/>
            </a:endParaRPr>
          </a:p>
          <a:p>
            <a:pPr marL="0" indent="0" algn="ctr">
              <a:spcBef>
                <a:spcPts val="0"/>
              </a:spcBef>
              <a:spcAft>
                <a:spcPts val="700"/>
              </a:spcAft>
              <a:buNone/>
            </a:pPr>
            <a:r>
              <a:rPr lang="en-US" b="1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prendr</a:t>
            </a:r>
            <a:r>
              <a:rPr lang="en-US" b="1" dirty="0" err="1" smtClean="0">
                <a:solidFill>
                  <a:srgbClr val="FF6600"/>
                </a:solidFill>
                <a:latin typeface="Palatino Linotype"/>
                <a:cs typeface="Palatino Linotype"/>
              </a:rPr>
              <a:t>e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(to take)</a:t>
            </a:r>
          </a:p>
          <a:p>
            <a:pPr>
              <a:spcBef>
                <a:spcPts val="0"/>
              </a:spcBef>
              <a:spcAft>
                <a:spcPts val="700"/>
              </a:spcAft>
            </a:pP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je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prendr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ais</a:t>
            </a:r>
            <a:r>
              <a:rPr lang="en-US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	 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   nous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prendr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ions</a:t>
            </a:r>
            <a:endParaRPr lang="en-US" dirty="0" smtClean="0">
              <a:solidFill>
                <a:srgbClr val="FF0000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700"/>
              </a:spcAft>
            </a:pP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tu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prendr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ais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vous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prendr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iez</a:t>
            </a:r>
            <a:endParaRPr lang="en-US" dirty="0" smtClean="0">
              <a:solidFill>
                <a:srgbClr val="FF0000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700"/>
              </a:spcAft>
            </a:pP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il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prendr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ait</a:t>
            </a:r>
            <a:r>
              <a:rPr lang="en-US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    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ils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prendr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aient</a:t>
            </a:r>
            <a:endParaRPr lang="en-US" dirty="0">
              <a:solidFill>
                <a:srgbClr val="FF0000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6924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342"/>
            <a:ext cx="9144000" cy="109182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>
                <a:latin typeface="Palatino Linotype"/>
                <a:cs typeface="Palatino Linotype"/>
              </a:rPr>
              <a:t>dix-</a:t>
            </a:r>
            <a:r>
              <a:rPr lang="en-US" sz="2400" b="1" dirty="0" err="1">
                <a:latin typeface="Palatino Linotype"/>
                <a:cs typeface="Palatino Linotype"/>
              </a:rPr>
              <a:t>huit</a:t>
            </a:r>
            <a:r>
              <a:rPr lang="en-US" sz="2400" dirty="0">
                <a:latin typeface="Palatino Linotype"/>
                <a:cs typeface="Palatino Linotype"/>
              </a:rPr>
              <a:t>:  11/12 – 15/12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400" dirty="0">
                <a:latin typeface="Palatino Linotype"/>
                <a:cs typeface="Palatino Linotype"/>
              </a:rPr>
              <a:t>nous </a:t>
            </a:r>
            <a:r>
              <a:rPr lang="en-US" sz="2400" dirty="0" err="1">
                <a:latin typeface="Palatino Linotype"/>
                <a:cs typeface="Palatino Linotype"/>
              </a:rPr>
              <a:t>sommes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vendredi</a:t>
            </a:r>
            <a:r>
              <a:rPr lang="en-US" sz="2400" dirty="0">
                <a:latin typeface="Palatino Linotype"/>
                <a:cs typeface="Palatino Linotype"/>
              </a:rPr>
              <a:t>, le </a:t>
            </a:r>
            <a:r>
              <a:rPr lang="en-US" sz="2400" dirty="0" err="1">
                <a:latin typeface="Palatino Linotype"/>
                <a:cs typeface="Palatino Linotype"/>
              </a:rPr>
              <a:t>quinze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décembre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deux</a:t>
            </a:r>
            <a:r>
              <a:rPr lang="en-US" sz="2400" dirty="0">
                <a:latin typeface="Palatino Linotype"/>
                <a:cs typeface="Palatino Linotype"/>
              </a:rPr>
              <a:t> mille dix-</a:t>
            </a:r>
            <a:r>
              <a:rPr lang="en-US" sz="2400" dirty="0" err="1">
                <a:latin typeface="Palatino Linotype"/>
                <a:cs typeface="Palatino Linotype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183607" y="1392254"/>
            <a:ext cx="4559568" cy="5247729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1500"/>
              </a:spcAft>
              <a:buNone/>
            </a:pPr>
            <a:r>
              <a:rPr lang="en-US" b="1" i="1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If/Then Clauses </a:t>
            </a:r>
            <a:r>
              <a:rPr lang="en-US" b="1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(«Si»)</a:t>
            </a:r>
          </a:p>
          <a:p>
            <a:pPr>
              <a:spcBef>
                <a:spcPts val="0"/>
              </a:spcBef>
              <a:spcAft>
                <a:spcPts val="15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Si + </a:t>
            </a:r>
            <a:r>
              <a:rPr lang="en-US" b="1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imparfait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ea typeface="Wingdings"/>
                <a:cs typeface="Palatino Linotype"/>
                <a:sym typeface="Wingdings"/>
              </a:rPr>
              <a:t>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  <a:sym typeface="Wingding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  <a:sym typeface="Wingdings"/>
              </a:rPr>
              <a:t>conditionnel</a:t>
            </a:r>
            <a:endParaRPr lang="en-US" dirty="0" smtClean="0">
              <a:solidFill>
                <a:schemeClr val="tx1"/>
              </a:solidFill>
              <a:latin typeface="Palatino Linotype"/>
              <a:cs typeface="Palatino Linotype"/>
              <a:sym typeface="Wingdings"/>
            </a:endParaRPr>
          </a:p>
          <a:p>
            <a:pPr>
              <a:spcBef>
                <a:spcPts val="0"/>
              </a:spcBef>
              <a:spcAft>
                <a:spcPts val="15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  <a:sym typeface="Wingdings"/>
              </a:rPr>
              <a:t>Si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  <a:sym typeface="Wingdings"/>
              </a:rPr>
              <a:t>j’</a:t>
            </a:r>
            <a:r>
              <a:rPr lang="en-US" b="1" dirty="0" err="1" smtClean="0">
                <a:solidFill>
                  <a:srgbClr val="FF0000"/>
                </a:solidFill>
                <a:latin typeface="Palatino Linotype"/>
                <a:cs typeface="Palatino Linotype"/>
                <a:sym typeface="Wingdings"/>
              </a:rPr>
              <a:t>allais</a:t>
            </a:r>
            <a:r>
              <a:rPr lang="en-US" dirty="0" smtClean="0">
                <a:solidFill>
                  <a:srgbClr val="FF0000"/>
                </a:solidFill>
                <a:latin typeface="Palatino Linotype"/>
                <a:cs typeface="Palatino Linotype"/>
                <a:sym typeface="Wingdings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  <a:sym typeface="Wingdings"/>
              </a:rPr>
              <a:t>au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  <a:sym typeface="Wingdings"/>
              </a:rPr>
              <a:t>cin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  <a:sym typeface="Wingdings"/>
              </a:rPr>
              <a:t>éma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  <a:sym typeface="Wingdings"/>
              </a:rPr>
              <a:t>, je 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  <a:sym typeface="Wingdings"/>
              </a:rPr>
              <a:t>regarderais</a:t>
            </a:r>
            <a:r>
              <a:rPr lang="en-US" dirty="0" smtClean="0">
                <a:solidFill>
                  <a:srgbClr val="FF0000"/>
                </a:solidFill>
                <a:latin typeface="Palatino Linotype"/>
                <a:cs typeface="Palatino Linotype"/>
                <a:sym typeface="Wingdings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  <a:sym typeface="Wingdings"/>
              </a:rPr>
              <a:t>un film.</a:t>
            </a:r>
            <a:endParaRPr lang="en-US" dirty="0" smtClean="0">
              <a:solidFill>
                <a:schemeClr val="tx1"/>
              </a:solidFill>
              <a:latin typeface="Palatino Linotype"/>
              <a:cs typeface="Palatino Linotype"/>
              <a:sym typeface="Wingdings"/>
            </a:endParaRPr>
          </a:p>
          <a:p>
            <a:pPr>
              <a:spcBef>
                <a:spcPts val="0"/>
              </a:spcBef>
              <a:spcAft>
                <a:spcPts val="15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  <a:sym typeface="Wingdings"/>
              </a:rPr>
              <a:t>Si + </a:t>
            </a:r>
            <a:r>
              <a:rPr lang="en-US" b="1" dirty="0" err="1" smtClean="0">
                <a:solidFill>
                  <a:schemeClr val="tx1"/>
                </a:solidFill>
                <a:latin typeface="Palatino Linotype"/>
                <a:cs typeface="Palatino Linotype"/>
                <a:sym typeface="Wingdings"/>
              </a:rPr>
              <a:t>pr</a:t>
            </a:r>
            <a:r>
              <a:rPr lang="en-US" b="1" dirty="0" err="1" smtClean="0">
                <a:solidFill>
                  <a:schemeClr val="tx1"/>
                </a:solidFill>
                <a:latin typeface="Palatino Linotype"/>
                <a:cs typeface="Palatino Linotype"/>
                <a:sym typeface="Wingdings"/>
              </a:rPr>
              <a:t>ésent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  <a:sym typeface="Wingdings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  <a:sym typeface="Wingdings"/>
              </a:rPr>
              <a:t>   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ea typeface="Wingdings"/>
                <a:cs typeface="Palatino Linotype"/>
                <a:sym typeface="Wingdings"/>
              </a:rPr>
              <a:t>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  <a:sym typeface="Wingdings"/>
              </a:rPr>
              <a:t>futur</a:t>
            </a:r>
            <a:endParaRPr lang="en-US" dirty="0" smtClean="0">
              <a:solidFill>
                <a:schemeClr val="tx1"/>
              </a:solidFill>
              <a:latin typeface="Palatino Linotype"/>
              <a:cs typeface="Palatino Linotype"/>
              <a:sym typeface="Wingdings"/>
            </a:endParaRPr>
          </a:p>
          <a:p>
            <a:pPr>
              <a:spcBef>
                <a:spcPts val="0"/>
              </a:spcBef>
              <a:spcAft>
                <a:spcPts val="15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  <a:sym typeface="Wingdings"/>
              </a:rPr>
              <a:t>Si je </a:t>
            </a:r>
            <a:r>
              <a:rPr lang="en-US" b="1" dirty="0" err="1" smtClean="0">
                <a:solidFill>
                  <a:srgbClr val="FF0000"/>
                </a:solidFill>
                <a:latin typeface="Palatino Linotype"/>
                <a:cs typeface="Palatino Linotype"/>
                <a:sym typeface="Wingdings"/>
              </a:rPr>
              <a:t>vais</a:t>
            </a:r>
            <a:r>
              <a:rPr lang="en-US" dirty="0" smtClean="0">
                <a:solidFill>
                  <a:srgbClr val="FF0000"/>
                </a:solidFill>
                <a:latin typeface="Palatino Linotype"/>
                <a:cs typeface="Palatino Linotype"/>
                <a:sym typeface="Wingdings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  <a:sym typeface="Wingdings"/>
              </a:rPr>
              <a:t>au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  <a:sym typeface="Wingdings"/>
              </a:rPr>
              <a:t>cinéma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  <a:sym typeface="Wingdings"/>
              </a:rPr>
              <a:t>, je 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  <a:sym typeface="Wingdings"/>
              </a:rPr>
              <a:t>regarderai</a:t>
            </a:r>
            <a:r>
              <a:rPr lang="en-US" dirty="0" smtClean="0">
                <a:solidFill>
                  <a:srgbClr val="FF0000"/>
                </a:solidFill>
                <a:latin typeface="Palatino Linotype"/>
                <a:cs typeface="Palatino Linotype"/>
                <a:sym typeface="Wingdings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  <a:sym typeface="Wingdings"/>
              </a:rPr>
              <a:t>un film.</a:t>
            </a:r>
          </a:p>
          <a:p>
            <a:pPr>
              <a:spcBef>
                <a:spcPts val="0"/>
              </a:spcBef>
              <a:spcAft>
                <a:spcPts val="1500"/>
              </a:spcAft>
            </a:pP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  <a:sym typeface="Wingdings"/>
              </a:rPr>
              <a:t>Quand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  <a:sym typeface="Wingdings"/>
              </a:rPr>
              <a:t> + </a:t>
            </a:r>
            <a:r>
              <a:rPr lang="en-US" b="1" dirty="0" err="1" smtClean="0">
                <a:solidFill>
                  <a:schemeClr val="tx1"/>
                </a:solidFill>
                <a:latin typeface="Palatino Linotype"/>
                <a:cs typeface="Palatino Linotype"/>
                <a:sym typeface="Wingdings"/>
              </a:rPr>
              <a:t>futur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  <a:sym typeface="Wingdings"/>
              </a:rPr>
              <a:t>  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ea typeface="Wingdings"/>
                <a:cs typeface="Palatino Linotype"/>
                <a:sym typeface="Wingdings"/>
              </a:rPr>
              <a:t>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  <a:sym typeface="Wingdings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  <a:sym typeface="Wingding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  <a:sym typeface="Wingdings"/>
              </a:rPr>
              <a:t>futur</a:t>
            </a:r>
            <a:endParaRPr lang="en-US" dirty="0" smtClean="0">
              <a:solidFill>
                <a:schemeClr val="tx1"/>
              </a:solidFill>
              <a:latin typeface="Palatino Linotype"/>
              <a:cs typeface="Palatino Linotype"/>
              <a:sym typeface="Wingdings"/>
            </a:endParaRPr>
          </a:p>
          <a:p>
            <a:pPr>
              <a:spcBef>
                <a:spcPts val="0"/>
              </a:spcBef>
              <a:spcAft>
                <a:spcPts val="1500"/>
              </a:spcAft>
            </a:pP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  <a:sym typeface="Wingdings"/>
              </a:rPr>
              <a:t>Quand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  <a:sym typeface="Wingding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  <a:sym typeface="Wingdings"/>
              </a:rPr>
              <a:t>j’</a:t>
            </a:r>
            <a:r>
              <a:rPr lang="en-US" b="1" dirty="0" err="1" smtClean="0">
                <a:solidFill>
                  <a:srgbClr val="FF0000"/>
                </a:solidFill>
                <a:latin typeface="Palatino Linotype"/>
                <a:cs typeface="Palatino Linotype"/>
                <a:sym typeface="Wingdings"/>
              </a:rPr>
              <a:t>irai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  <a:sym typeface="Wingdings"/>
              </a:rPr>
              <a:t> au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  <a:sym typeface="Wingdings"/>
              </a:rPr>
              <a:t>cinéma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  <a:sym typeface="Wingdings"/>
              </a:rPr>
              <a:t>, je 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  <a:sym typeface="Wingdings"/>
              </a:rPr>
              <a:t>regarderai</a:t>
            </a:r>
            <a:r>
              <a:rPr lang="en-US" dirty="0" smtClean="0">
                <a:solidFill>
                  <a:srgbClr val="FF0000"/>
                </a:solidFill>
                <a:latin typeface="Palatino Linotype"/>
                <a:cs typeface="Palatino Linotype"/>
                <a:sym typeface="Wingdings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  <a:sym typeface="Wingdings"/>
              </a:rPr>
              <a:t>un film.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2082" y="1392254"/>
            <a:ext cx="4008748" cy="524772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100"/>
              </a:spcAft>
              <a:buNone/>
            </a:pPr>
            <a:r>
              <a:rPr lang="en-US" i="1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Irregular stems for conditional and future tenses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00"/>
              </a:spcAft>
            </a:pP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avoir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aur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-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00"/>
              </a:spcAft>
            </a:pP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être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	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ser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-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faire		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fer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-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00"/>
              </a:spcAft>
            </a:pP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venir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viendr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-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00"/>
              </a:spcAft>
            </a:pP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voir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	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verr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-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devoir	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devr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-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00"/>
              </a:spcAft>
            </a:pP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pouvoir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pourr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-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00"/>
              </a:spcAft>
            </a:pP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croire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croir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-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savoir	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saur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-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00"/>
              </a:spcAft>
            </a:pP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connaître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connaitr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-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00"/>
              </a:spcAft>
            </a:pP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vouloir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voudr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-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00"/>
              </a:spcAft>
            </a:pP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recevoir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recevr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-</a:t>
            </a:r>
            <a:endParaRPr lang="en-US" dirty="0">
              <a:solidFill>
                <a:schemeClr val="tx1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780869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07" y="0"/>
            <a:ext cx="8751923" cy="126985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 Linotype"/>
              </a:rPr>
              <a:t>la </a:t>
            </a:r>
            <a:r>
              <a:rPr lang="en-US" sz="2400" dirty="0" err="1">
                <a:cs typeface="Palatino Linotype"/>
              </a:rPr>
              <a:t>semaine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numéro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b="1" dirty="0">
                <a:cs typeface="Palatino Linotype"/>
              </a:rPr>
              <a:t>dix-</a:t>
            </a:r>
            <a:r>
              <a:rPr lang="en-US" sz="2400" b="1" dirty="0" err="1">
                <a:cs typeface="Palatino Linotype"/>
              </a:rPr>
              <a:t>huit</a:t>
            </a:r>
            <a:r>
              <a:rPr lang="en-US" sz="2400" dirty="0">
                <a:cs typeface="Palatino Linotype"/>
              </a:rPr>
              <a:t>:  11/12 – 15/12</a:t>
            </a:r>
            <a:br>
              <a:rPr lang="en-US" sz="2400" dirty="0">
                <a:cs typeface="Palatino Linotype"/>
              </a:rPr>
            </a:br>
            <a:r>
              <a:rPr lang="en-US" sz="2300" dirty="0">
                <a:cs typeface="Palatino Linotype"/>
              </a:rPr>
              <a:t>nous </a:t>
            </a:r>
            <a:r>
              <a:rPr lang="en-US" sz="2300" dirty="0" err="1">
                <a:cs typeface="Palatino Linotype"/>
              </a:rPr>
              <a:t>sommes</a:t>
            </a:r>
            <a:r>
              <a:rPr lang="en-US" sz="2300" dirty="0">
                <a:cs typeface="Palatino Linotype"/>
              </a:rPr>
              <a:t> </a:t>
            </a:r>
            <a:r>
              <a:rPr lang="en-US" sz="2300" b="1" dirty="0" err="1">
                <a:cs typeface="Palatino Linotype"/>
              </a:rPr>
              <a:t>vendredi</a:t>
            </a:r>
            <a:r>
              <a:rPr lang="en-US" sz="2300" dirty="0">
                <a:cs typeface="Palatino Linotype"/>
              </a:rPr>
              <a:t>, le </a:t>
            </a:r>
            <a:r>
              <a:rPr lang="en-US" sz="2300" dirty="0" err="1">
                <a:cs typeface="Palatino Linotype"/>
              </a:rPr>
              <a:t>quinze</a:t>
            </a:r>
            <a:r>
              <a:rPr lang="en-US" sz="2300" dirty="0">
                <a:cs typeface="Palatino Linotype"/>
              </a:rPr>
              <a:t> </a:t>
            </a:r>
            <a:r>
              <a:rPr lang="en-US" sz="2300" dirty="0" err="1">
                <a:cs typeface="Palatino Linotype"/>
              </a:rPr>
              <a:t>décembre</a:t>
            </a:r>
            <a:r>
              <a:rPr lang="en-US" sz="2300" dirty="0">
                <a:cs typeface="Palatino Linotype"/>
              </a:rPr>
              <a:t> </a:t>
            </a:r>
            <a:r>
              <a:rPr lang="en-US" sz="2300" dirty="0" err="1">
                <a:cs typeface="Palatino Linotype"/>
              </a:rPr>
              <a:t>deux</a:t>
            </a:r>
            <a:r>
              <a:rPr lang="en-US" sz="2300" dirty="0">
                <a:cs typeface="Palatino Linotype"/>
              </a:rPr>
              <a:t> mille dix-</a:t>
            </a:r>
            <a:r>
              <a:rPr lang="en-US" sz="2300" dirty="0" err="1">
                <a:cs typeface="Palatino Linotype"/>
              </a:rPr>
              <a:t>sept</a:t>
            </a:r>
            <a:endParaRPr lang="en-US" sz="2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618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912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208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634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4798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612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907" y="0"/>
            <a:ext cx="8797825" cy="131575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 Linotype"/>
              </a:rPr>
              <a:t>la </a:t>
            </a:r>
            <a:r>
              <a:rPr lang="en-US" sz="2400" dirty="0" err="1">
                <a:cs typeface="Palatino Linotype"/>
              </a:rPr>
              <a:t>semaine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numéro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b="1" dirty="0">
                <a:cs typeface="Palatino Linotype"/>
              </a:rPr>
              <a:t>seize</a:t>
            </a:r>
            <a:r>
              <a:rPr lang="en-US" sz="2400" dirty="0">
                <a:cs typeface="Palatino Linotype"/>
              </a:rPr>
              <a:t>:  27/11 – 1/12</a:t>
            </a:r>
            <a:br>
              <a:rPr lang="en-US" sz="2400" dirty="0">
                <a:cs typeface="Palatino Linotype"/>
              </a:rPr>
            </a:br>
            <a:r>
              <a:rPr lang="en-US" sz="2300" dirty="0">
                <a:cs typeface="Palatino Linotype"/>
              </a:rPr>
              <a:t>nous </a:t>
            </a:r>
            <a:r>
              <a:rPr lang="en-US" sz="2300" dirty="0" err="1">
                <a:cs typeface="Palatino Linotype"/>
              </a:rPr>
              <a:t>sommes</a:t>
            </a:r>
            <a:r>
              <a:rPr lang="en-US" sz="2300" dirty="0">
                <a:cs typeface="Palatino Linotype"/>
              </a:rPr>
              <a:t> </a:t>
            </a:r>
            <a:r>
              <a:rPr lang="en-US" sz="2300" b="1" dirty="0" err="1">
                <a:cs typeface="Palatino Linotype"/>
              </a:rPr>
              <a:t>vendredi</a:t>
            </a:r>
            <a:r>
              <a:rPr lang="en-US" sz="2300" dirty="0">
                <a:cs typeface="Palatino Linotype"/>
              </a:rPr>
              <a:t>, le premier </a:t>
            </a:r>
            <a:r>
              <a:rPr lang="en-US" sz="2300" dirty="0" err="1">
                <a:cs typeface="Palatino Linotype"/>
              </a:rPr>
              <a:t>décembre</a:t>
            </a:r>
            <a:r>
              <a:rPr lang="en-US" sz="2300" dirty="0">
                <a:cs typeface="Palatino Linotype"/>
              </a:rPr>
              <a:t> </a:t>
            </a:r>
            <a:r>
              <a:rPr lang="en-US" sz="2300" dirty="0" err="1">
                <a:cs typeface="Palatino Linotype"/>
              </a:rPr>
              <a:t>deux</a:t>
            </a:r>
            <a:r>
              <a:rPr lang="en-US" sz="2300" dirty="0">
                <a:cs typeface="Palatino Linotype"/>
              </a:rPr>
              <a:t> mille dix-</a:t>
            </a:r>
            <a:r>
              <a:rPr lang="en-US" sz="2300" dirty="0" err="1">
                <a:cs typeface="Palatino Linotype"/>
              </a:rPr>
              <a:t>sept</a:t>
            </a:r>
            <a:endParaRPr lang="en-US" sz="23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0208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65760" y="1600199"/>
            <a:ext cx="4041648" cy="490208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584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306" y="0"/>
            <a:ext cx="8828426" cy="120866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 Linotype"/>
              </a:rPr>
              <a:t>la </a:t>
            </a:r>
            <a:r>
              <a:rPr lang="en-US" sz="2400" dirty="0" err="1">
                <a:cs typeface="Palatino Linotype"/>
              </a:rPr>
              <a:t>semaine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numéro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b="1" dirty="0">
                <a:cs typeface="Palatino Linotype"/>
              </a:rPr>
              <a:t>dix-</a:t>
            </a:r>
            <a:r>
              <a:rPr lang="en-US" sz="2400" b="1" dirty="0" err="1">
                <a:cs typeface="Palatino Linotype"/>
              </a:rPr>
              <a:t>sept</a:t>
            </a:r>
            <a:r>
              <a:rPr lang="en-US" sz="2400" dirty="0">
                <a:cs typeface="Palatino Linotype"/>
              </a:rPr>
              <a:t>:  4/12 – 8/12</a:t>
            </a:r>
            <a:br>
              <a:rPr lang="en-US" sz="2400" dirty="0">
                <a:cs typeface="Palatino Linotype"/>
              </a:rPr>
            </a:br>
            <a:r>
              <a:rPr lang="en-US" sz="2400" dirty="0">
                <a:cs typeface="Palatino Linotype"/>
              </a:rPr>
              <a:t>nous </a:t>
            </a:r>
            <a:r>
              <a:rPr lang="en-US" sz="2400" dirty="0" err="1">
                <a:cs typeface="Palatino Linotype"/>
              </a:rPr>
              <a:t>sommes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b="1" dirty="0" err="1">
                <a:cs typeface="Palatino Linotype"/>
              </a:rPr>
              <a:t>lundi</a:t>
            </a:r>
            <a:r>
              <a:rPr lang="en-US" sz="2400" dirty="0">
                <a:cs typeface="Palatino Linotype"/>
              </a:rPr>
              <a:t>, le </a:t>
            </a:r>
            <a:r>
              <a:rPr lang="en-US" sz="2400" dirty="0" err="1">
                <a:cs typeface="Palatino Linotype"/>
              </a:rPr>
              <a:t>quatre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décembre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deux</a:t>
            </a:r>
            <a:r>
              <a:rPr lang="en-US" sz="2400" dirty="0">
                <a:cs typeface="Palatino Linotype"/>
              </a:rPr>
              <a:t> mille dix-</a:t>
            </a:r>
            <a:r>
              <a:rPr lang="en-US" sz="2400" dirty="0" err="1">
                <a:cs typeface="Palatino Linotype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422853"/>
            <a:ext cx="4348532" cy="526302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500"/>
              </a:spcAft>
            </a:pPr>
            <a:r>
              <a:rPr lang="fr-FR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l’épaule		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shoulder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500"/>
              </a:spcAft>
            </a:pPr>
            <a:r>
              <a:rPr lang="fr-FR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la poitrine 		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chest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500"/>
              </a:spcAft>
            </a:pPr>
            <a:r>
              <a:rPr lang="fr-FR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le bras		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arm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500"/>
              </a:spcAft>
            </a:pPr>
            <a:r>
              <a:rPr lang="fr-FR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la main		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hand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500"/>
              </a:spcAft>
            </a:pPr>
            <a:r>
              <a:rPr lang="fr-FR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le doigt 		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finger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500"/>
              </a:spcAft>
            </a:pPr>
            <a:r>
              <a:rPr lang="fr-FR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le coude 		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elbow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500"/>
              </a:spcAft>
            </a:pPr>
            <a:r>
              <a:rPr lang="fr-FR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l’ongle 		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fingernail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500"/>
              </a:spcAft>
            </a:pPr>
            <a:r>
              <a:rPr lang="fr-FR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le poignet 		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wrist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500"/>
              </a:spcAft>
            </a:pPr>
            <a:r>
              <a:rPr lang="fr-FR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la hanche 		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hip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500"/>
              </a:spcAft>
            </a:pPr>
            <a:r>
              <a:rPr lang="fr-FR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la jambe 		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leg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500"/>
              </a:spcAft>
            </a:pPr>
            <a:r>
              <a:rPr lang="fr-FR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le genou/les genoux 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knees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500"/>
              </a:spcAft>
            </a:pPr>
            <a:r>
              <a:rPr lang="fr-FR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les cheveux 	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hair</a:t>
            </a:r>
            <a:endParaRPr lang="en-US" i="1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68306" y="1422853"/>
            <a:ext cx="4239102" cy="526302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“Les mots du jour”</a:t>
            </a:r>
          </a:p>
          <a:p>
            <a:pPr>
              <a:spcBef>
                <a:spcPts val="0"/>
              </a:spcBef>
              <a:spcAft>
                <a:spcPts val="500"/>
              </a:spcAft>
            </a:pPr>
            <a:r>
              <a:rPr lang="fr-FR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le corps humain	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body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500"/>
              </a:spcAft>
            </a:pPr>
            <a:r>
              <a:rPr lang="fr-FR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la tête 		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head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500"/>
              </a:spcAft>
            </a:pPr>
            <a:r>
              <a:rPr lang="fr-FR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la figure, le visage  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face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500"/>
              </a:spcAft>
            </a:pPr>
            <a:r>
              <a:rPr lang="fr-FR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l’</a:t>
            </a:r>
            <a:r>
              <a:rPr lang="fr-FR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oeil</a:t>
            </a:r>
            <a:r>
              <a:rPr lang="fr-FR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/les yeux 	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eyes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500"/>
              </a:spcAft>
            </a:pPr>
            <a:r>
              <a:rPr lang="fr-FR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le nez		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nose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500"/>
              </a:spcAft>
            </a:pPr>
            <a:r>
              <a:rPr lang="fr-FR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la bouche 		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mouth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500"/>
              </a:spcAft>
            </a:pPr>
            <a:r>
              <a:rPr lang="fr-FR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la lèvre 		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lip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500"/>
              </a:spcAft>
            </a:pPr>
            <a:r>
              <a:rPr lang="fr-FR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la dent		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tooth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500"/>
              </a:spcAft>
            </a:pPr>
            <a:r>
              <a:rPr lang="fr-FR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la langue 		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tongue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500"/>
              </a:spcAft>
            </a:pPr>
            <a:r>
              <a:rPr lang="fr-FR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l’oreille 		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ear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500"/>
              </a:spcAft>
            </a:pPr>
            <a:r>
              <a:rPr lang="fr-FR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le cou		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neck</a:t>
            </a:r>
            <a:endParaRPr lang="en-US" i="1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633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907" y="0"/>
            <a:ext cx="8767224" cy="120866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 Linotype"/>
              </a:rPr>
              <a:t>la </a:t>
            </a:r>
            <a:r>
              <a:rPr lang="en-US" sz="2400" dirty="0" err="1">
                <a:cs typeface="Palatino Linotype"/>
              </a:rPr>
              <a:t>semaine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numéro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b="1" dirty="0">
                <a:cs typeface="Palatino Linotype"/>
              </a:rPr>
              <a:t>dix-</a:t>
            </a:r>
            <a:r>
              <a:rPr lang="en-US" sz="2400" b="1" dirty="0" err="1">
                <a:cs typeface="Palatino Linotype"/>
              </a:rPr>
              <a:t>sept</a:t>
            </a:r>
            <a:r>
              <a:rPr lang="en-US" sz="2400" dirty="0">
                <a:cs typeface="Palatino Linotype"/>
              </a:rPr>
              <a:t>:  4/12 – 8/12</a:t>
            </a:r>
            <a:br>
              <a:rPr lang="en-US" sz="2400" dirty="0">
                <a:cs typeface="Palatino Linotype"/>
              </a:rPr>
            </a:br>
            <a:r>
              <a:rPr lang="en-US" sz="2400" dirty="0">
                <a:cs typeface="Palatino Linotype"/>
              </a:rPr>
              <a:t>nous </a:t>
            </a:r>
            <a:r>
              <a:rPr lang="en-US" sz="2400" dirty="0" err="1">
                <a:cs typeface="Palatino Linotype"/>
              </a:rPr>
              <a:t>sommes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b="1" dirty="0" err="1">
                <a:cs typeface="Palatino Linotype"/>
              </a:rPr>
              <a:t>lundi</a:t>
            </a:r>
            <a:r>
              <a:rPr lang="en-US" sz="2400" dirty="0">
                <a:cs typeface="Palatino Linotype"/>
              </a:rPr>
              <a:t>, le </a:t>
            </a:r>
            <a:r>
              <a:rPr lang="en-US" sz="2400" dirty="0" err="1">
                <a:cs typeface="Palatino Linotype"/>
              </a:rPr>
              <a:t>quatre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décembre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deux</a:t>
            </a:r>
            <a:r>
              <a:rPr lang="en-US" sz="2400" dirty="0">
                <a:cs typeface="Palatino Linotype"/>
              </a:rPr>
              <a:t> mille dix-</a:t>
            </a:r>
            <a:r>
              <a:rPr lang="en-US" sz="2400" dirty="0" err="1">
                <a:cs typeface="Palatino Linotype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3268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93268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81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110156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 Linotype"/>
              </a:rPr>
              <a:t>la </a:t>
            </a:r>
            <a:r>
              <a:rPr lang="en-US" sz="2400" dirty="0" err="1">
                <a:cs typeface="Palatino Linotype"/>
              </a:rPr>
              <a:t>semaine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numéro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b="1" dirty="0">
                <a:cs typeface="Palatino Linotype"/>
              </a:rPr>
              <a:t>dix-</a:t>
            </a:r>
            <a:r>
              <a:rPr lang="en-US" sz="2400" b="1" dirty="0" err="1">
                <a:cs typeface="Palatino Linotype"/>
              </a:rPr>
              <a:t>sept</a:t>
            </a:r>
            <a:r>
              <a:rPr lang="en-US" sz="2400" dirty="0">
                <a:cs typeface="Palatino Linotype"/>
              </a:rPr>
              <a:t>:  4/12 – 8/12</a:t>
            </a:r>
            <a:br>
              <a:rPr lang="en-US" sz="2400" dirty="0">
                <a:cs typeface="Palatino Linotype"/>
              </a:rPr>
            </a:br>
            <a:r>
              <a:rPr lang="en-US" sz="2400" dirty="0">
                <a:cs typeface="Palatino Linotype"/>
              </a:rPr>
              <a:t>nous </a:t>
            </a:r>
            <a:r>
              <a:rPr lang="en-US" sz="2400" dirty="0" err="1">
                <a:cs typeface="Palatino Linotype"/>
              </a:rPr>
              <a:t>sommes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b="1" dirty="0" err="1">
                <a:cs typeface="Palatino Linotype"/>
              </a:rPr>
              <a:t>mardi</a:t>
            </a:r>
            <a:r>
              <a:rPr lang="en-US" sz="2400" dirty="0">
                <a:cs typeface="Palatino Linotype"/>
              </a:rPr>
              <a:t>, le </a:t>
            </a:r>
            <a:r>
              <a:rPr lang="en-US" sz="2400" dirty="0" err="1">
                <a:cs typeface="Palatino Linotype"/>
              </a:rPr>
              <a:t>cinq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décembre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deux</a:t>
            </a:r>
            <a:r>
              <a:rPr lang="en-US" sz="2400" dirty="0">
                <a:cs typeface="Palatino Linotype"/>
              </a:rPr>
              <a:t> mille dix-</a:t>
            </a:r>
            <a:r>
              <a:rPr lang="en-US" sz="2400" dirty="0" err="1">
                <a:cs typeface="Palatino Linotype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28967" y="1392255"/>
            <a:ext cx="4452464" cy="5247728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charmant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(e)	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charming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compétent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(e)      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competent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compétitif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ive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) 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competitive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vaniteux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euse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)	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conceited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lâche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	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cowardly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fou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/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folle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	 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crazy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créatif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ive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)		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creative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curieux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euse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)	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curious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malhonnête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dishonest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centré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(e)		 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focused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crédule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	 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gullible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travailleur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euse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)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hardworking</a:t>
            </a:r>
            <a:endParaRPr lang="en-US" i="1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68305" y="1392255"/>
            <a:ext cx="4360661" cy="5247728"/>
          </a:xfrm>
        </p:spPr>
        <p:txBody>
          <a:bodyPr>
            <a:normAutofit fontScale="92500"/>
          </a:bodyPr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“Les mots du jour”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caractère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et la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personnalité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     	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character and personality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Comment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est-il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/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elle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?	  	       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What’s he/she like?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C’est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une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personne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sympathique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.	</a:t>
            </a:r>
            <a:r>
              <a:rPr lang="en-US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He’s/She’s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		        a nice person.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ennuyeux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euse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)	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boring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courageux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euse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)	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brave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calme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/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posé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(e)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calm, level- 			  headed</a:t>
            </a:r>
            <a:endParaRPr lang="en-US" i="1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4023355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0866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 Linotype"/>
              </a:rPr>
              <a:t>la </a:t>
            </a:r>
            <a:r>
              <a:rPr lang="en-US" sz="2400" dirty="0" err="1">
                <a:cs typeface="Palatino Linotype"/>
              </a:rPr>
              <a:t>semaine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numéro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b="1" dirty="0">
                <a:cs typeface="Palatino Linotype"/>
              </a:rPr>
              <a:t>dix-</a:t>
            </a:r>
            <a:r>
              <a:rPr lang="en-US" sz="2400" b="1" dirty="0" err="1">
                <a:cs typeface="Palatino Linotype"/>
              </a:rPr>
              <a:t>sept</a:t>
            </a:r>
            <a:r>
              <a:rPr lang="en-US" sz="2400" dirty="0">
                <a:cs typeface="Palatino Linotype"/>
              </a:rPr>
              <a:t>:  4/12 – 8/12</a:t>
            </a:r>
            <a:br>
              <a:rPr lang="en-US" sz="2400" dirty="0">
                <a:cs typeface="Palatino Linotype"/>
              </a:rPr>
            </a:br>
            <a:r>
              <a:rPr lang="en-US" sz="2400" dirty="0">
                <a:cs typeface="Palatino Linotype"/>
              </a:rPr>
              <a:t>nous </a:t>
            </a:r>
            <a:r>
              <a:rPr lang="en-US" sz="2400" dirty="0" err="1">
                <a:cs typeface="Palatino Linotype"/>
              </a:rPr>
              <a:t>sommes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b="1" dirty="0" err="1">
                <a:cs typeface="Palatino Linotype"/>
              </a:rPr>
              <a:t>mardi</a:t>
            </a:r>
            <a:r>
              <a:rPr lang="en-US" sz="2400" dirty="0">
                <a:cs typeface="Palatino Linotype"/>
              </a:rPr>
              <a:t>, le </a:t>
            </a:r>
            <a:r>
              <a:rPr lang="en-US" sz="2400" dirty="0" err="1">
                <a:cs typeface="Palatino Linotype"/>
              </a:rPr>
              <a:t>cinq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décembre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deux</a:t>
            </a:r>
            <a:r>
              <a:rPr lang="en-US" sz="2400" dirty="0">
                <a:cs typeface="Palatino Linotype"/>
              </a:rPr>
              <a:t> mille dix-</a:t>
            </a:r>
            <a:r>
              <a:rPr lang="en-US" sz="2400" dirty="0" err="1">
                <a:cs typeface="Palatino Linotype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1738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91738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485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607" y="1"/>
            <a:ext cx="8813125" cy="110156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 Linotype"/>
              </a:rPr>
              <a:t>la </a:t>
            </a:r>
            <a:r>
              <a:rPr lang="en-US" sz="2400" dirty="0" err="1">
                <a:cs typeface="Palatino Linotype"/>
              </a:rPr>
              <a:t>semaine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numéro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b="1" dirty="0">
                <a:cs typeface="Palatino Linotype"/>
              </a:rPr>
              <a:t>dix-</a:t>
            </a:r>
            <a:r>
              <a:rPr lang="en-US" sz="2400" b="1" dirty="0" err="1">
                <a:cs typeface="Palatino Linotype"/>
              </a:rPr>
              <a:t>sept</a:t>
            </a:r>
            <a:r>
              <a:rPr lang="en-US" sz="2400" dirty="0">
                <a:cs typeface="Palatino Linotype"/>
              </a:rPr>
              <a:t>:  4/12 – 8/12</a:t>
            </a:r>
            <a:br>
              <a:rPr lang="en-US" sz="2400" dirty="0">
                <a:cs typeface="Palatino Linotype"/>
              </a:rPr>
            </a:br>
            <a:r>
              <a:rPr lang="en-US" sz="2400" dirty="0">
                <a:cs typeface="Palatino Linotype"/>
              </a:rPr>
              <a:t>nous </a:t>
            </a:r>
            <a:r>
              <a:rPr lang="en-US" sz="2400" dirty="0" err="1">
                <a:cs typeface="Palatino Linotype"/>
              </a:rPr>
              <a:t>sommes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b="1" dirty="0" err="1">
                <a:cs typeface="Palatino Linotype"/>
              </a:rPr>
              <a:t>mercredi</a:t>
            </a:r>
            <a:r>
              <a:rPr lang="en-US" sz="2400" dirty="0">
                <a:cs typeface="Palatino Linotype"/>
              </a:rPr>
              <a:t>, le six </a:t>
            </a:r>
            <a:r>
              <a:rPr lang="en-US" sz="2400" dirty="0" err="1">
                <a:cs typeface="Palatino Linotype"/>
              </a:rPr>
              <a:t>décembre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deux</a:t>
            </a:r>
            <a:r>
              <a:rPr lang="en-US" sz="2400" dirty="0">
                <a:cs typeface="Palatino Linotype"/>
              </a:rPr>
              <a:t> mille dix-</a:t>
            </a:r>
            <a:r>
              <a:rPr lang="en-US" sz="2400" dirty="0" err="1">
                <a:cs typeface="Palatino Linotype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285159"/>
            <a:ext cx="4348532" cy="541602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700"/>
              </a:spcAft>
            </a:pPr>
            <a:r>
              <a:rPr lang="fr-FR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le sang 		   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blood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700"/>
              </a:spcAft>
            </a:pPr>
            <a:r>
              <a:rPr lang="fr-FR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transpirer/suer</a:t>
            </a:r>
            <a:r>
              <a:rPr lang="fr-FR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fr-FR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     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sweat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700"/>
              </a:spcAft>
            </a:pPr>
            <a:r>
              <a:rPr lang="fr-FR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respirer 		  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breathe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700"/>
              </a:spcAft>
            </a:pPr>
            <a:r>
              <a:rPr lang="fr-FR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se faire mal à l’épaule 		       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hurt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one’s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shoulder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700"/>
              </a:spcAft>
            </a:pPr>
            <a:r>
              <a:rPr lang="fr-FR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avoir mal au ventre/l’estomac 		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have a 	 	          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stomachache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700"/>
              </a:spcAft>
            </a:pPr>
            <a:r>
              <a:rPr lang="fr-FR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gros		      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fat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700"/>
              </a:spcAft>
            </a:pPr>
            <a:r>
              <a:rPr lang="fr-FR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mince		     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thin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700"/>
              </a:spcAft>
            </a:pPr>
            <a:r>
              <a:rPr lang="fr-FR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maigre 		     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skinny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700"/>
              </a:spcAft>
            </a:pPr>
            <a:r>
              <a:rPr lang="fr-FR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du rouge à lèvres     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lipstick</a:t>
            </a:r>
            <a:endParaRPr lang="fr-FR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83607" y="1438153"/>
            <a:ext cx="4223801" cy="5263027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“les mots du jour”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la peau		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skin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poumon 	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lung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cœur 		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heart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ventre 		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abdomen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talon 		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heel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poing 		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fist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un coup de poing  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punch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rein 		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kidney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dos		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back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fr-FR" dirty="0">
                <a:solidFill>
                  <a:schemeClr val="tx1"/>
                </a:solidFill>
                <a:latin typeface="Palatino Linotype"/>
                <a:cs typeface="Palatino Linotype"/>
              </a:rPr>
              <a:t>un </a:t>
            </a:r>
            <a:r>
              <a:rPr lang="fr-FR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os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	bone</a:t>
            </a:r>
            <a:endParaRPr lang="en-US" dirty="0">
              <a:solidFill>
                <a:schemeClr val="tx1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23007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907" y="0"/>
            <a:ext cx="8797825" cy="126985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 Linotype"/>
              </a:rPr>
              <a:t>la </a:t>
            </a:r>
            <a:r>
              <a:rPr lang="en-US" sz="2400" dirty="0" err="1">
                <a:cs typeface="Palatino Linotype"/>
              </a:rPr>
              <a:t>semaine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numéro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b="1" dirty="0">
                <a:cs typeface="Palatino Linotype"/>
              </a:rPr>
              <a:t>dix-</a:t>
            </a:r>
            <a:r>
              <a:rPr lang="en-US" sz="2400" b="1" dirty="0" err="1">
                <a:cs typeface="Palatino Linotype"/>
              </a:rPr>
              <a:t>sept</a:t>
            </a:r>
            <a:r>
              <a:rPr lang="en-US" sz="2400" dirty="0">
                <a:cs typeface="Palatino Linotype"/>
              </a:rPr>
              <a:t>:  4/12 – 8/12</a:t>
            </a:r>
            <a:br>
              <a:rPr lang="en-US" sz="2400" dirty="0">
                <a:cs typeface="Palatino Linotype"/>
              </a:rPr>
            </a:br>
            <a:r>
              <a:rPr lang="en-US" sz="2400" dirty="0">
                <a:cs typeface="Palatino Linotype"/>
              </a:rPr>
              <a:t>nous </a:t>
            </a:r>
            <a:r>
              <a:rPr lang="en-US" sz="2400" dirty="0" err="1">
                <a:cs typeface="Palatino Linotype"/>
              </a:rPr>
              <a:t>sommes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b="1" dirty="0" err="1">
                <a:cs typeface="Palatino Linotype"/>
              </a:rPr>
              <a:t>mercredi</a:t>
            </a:r>
            <a:r>
              <a:rPr lang="en-US" sz="2400" dirty="0">
                <a:cs typeface="Palatino Linotype"/>
              </a:rPr>
              <a:t>, le six </a:t>
            </a:r>
            <a:r>
              <a:rPr lang="en-US" sz="2400" dirty="0" err="1">
                <a:cs typeface="Palatino Linotype"/>
              </a:rPr>
              <a:t>décembre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deux</a:t>
            </a:r>
            <a:r>
              <a:rPr lang="en-US" sz="2400" dirty="0">
                <a:cs typeface="Palatino Linotype"/>
              </a:rPr>
              <a:t> mille dix-</a:t>
            </a:r>
            <a:r>
              <a:rPr lang="en-US" sz="2400" dirty="0" err="1">
                <a:cs typeface="Palatino Linotype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0208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65760" y="1600199"/>
            <a:ext cx="4041648" cy="490208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126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23659</TotalTime>
  <Words>1490</Words>
  <Application>Microsoft Macintosh PowerPoint</Application>
  <PresentationFormat>On-screen Show (4:3)</PresentationFormat>
  <Paragraphs>401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Executive</vt:lpstr>
      <vt:lpstr>Français 3</vt:lpstr>
      <vt:lpstr>la semaine numéro seize:  27/11 – 1/12 nous sommes vendredi, le premier décembre deux mille dix-sept</vt:lpstr>
      <vt:lpstr>la semaine numéro seize:  27/11 – 1/12 nous sommes vendredi, le premier décembre deux mille dix-sept</vt:lpstr>
      <vt:lpstr>la semaine numéro dix-sept:  4/12 – 8/12 nous sommes lundi, le quatre décembre deux mille dix-sept</vt:lpstr>
      <vt:lpstr>la semaine numéro dix-sept:  4/12 – 8/12 nous sommes lundi, le quatre décembre deux mille dix-sept</vt:lpstr>
      <vt:lpstr>la semaine numéro dix-sept:  4/12 – 8/12 nous sommes mardi, le cinq décembre deux mille dix-sept</vt:lpstr>
      <vt:lpstr>la semaine numéro dix-sept:  4/12 – 8/12 nous sommes mardi, le cinq décembre deux mille dix-sept</vt:lpstr>
      <vt:lpstr>la semaine numéro dix-sept:  4/12 – 8/12 nous sommes mercredi, le six décembre deux mille dix-sept</vt:lpstr>
      <vt:lpstr>la semaine numéro dix-sept:  4/12 – 8/12 nous sommes mercredi, le six décembre deux mille dix-sept</vt:lpstr>
      <vt:lpstr>la semaine numéro dix-sept:  4/12 – 8/12 nous sommes jeudi, le sept décembre deux mille dix-sept</vt:lpstr>
      <vt:lpstr>la semaine numéro dix-sept:  4/12 – 8/12 nous sommes jeudi, le sept décembre deux mille dix-sept</vt:lpstr>
      <vt:lpstr>la semaine numéro dix-sept:  4/12 – 8/12 nous sommes vendredi, le huit décembre deux mille dix-sept</vt:lpstr>
      <vt:lpstr>la semaine numéro dix-sept:  4/12 – 8/12 nous sommes vendredi, le huit décembre deux mille dix-sept</vt:lpstr>
      <vt:lpstr>la semaine numéro dix-huit:  11/12 – 15/12 nous sommes lundi, le onze décembre deux mille dix-sept</vt:lpstr>
      <vt:lpstr>la semaine numéro dix-huit:  11/12 – 15/12 nous sommes lundi, le onze décembre deux mille dix-sept</vt:lpstr>
      <vt:lpstr>la semaine numéro dix-huit:  11/12 – 15/12 nous sommes mardi, le douze décembre deux mille dix-sept</vt:lpstr>
      <vt:lpstr>la semaine numéro dix-huit:  11/12 – 15/12 nous sommes mardi, le douze décembre deux mille dix-sept</vt:lpstr>
      <vt:lpstr>la semaine numéro dix-huit:  11/12 – 15/12 nous sommes mercredi, le treize décembre deux mille dix-sept</vt:lpstr>
      <vt:lpstr>la semaine numéro dix-huit:  11/12 – 15/12 nous sommes mercredi, le treize décembre deux mille dix-sept</vt:lpstr>
      <vt:lpstr>la semaine numéro dix-huit:  11/12 – 15/12 nous sommes mercredi, le treize décembre deux mille dix-sept</vt:lpstr>
      <vt:lpstr>la semaine numéro dix-huit:  11/12 – 15/12 nous sommes jeudi, le quatorze décembre deux mille dix-sept</vt:lpstr>
      <vt:lpstr>la semaine numéro dix-huit:  11/12 – 15/12 nous sommes jeudi, le quatorze décembre deux mille dix-sept</vt:lpstr>
      <vt:lpstr>la semaine numéro dix-huit:  11/12 – 15/12 nous sommes vendredi, le quinze décembre deux mille dix-sept</vt:lpstr>
      <vt:lpstr>la semaine numéro dix-huit:  11/12 – 15/12 nous sommes vendredi, le quinze décembre deux mille dix-sept</vt:lpstr>
      <vt:lpstr>la semaine numéro dix-huit:  11/12 – 15/12 nous sommes vendredi, le quinze décembre deux mille dix-sept</vt:lpstr>
      <vt:lpstr>la semaine numéro dix-huit:  11/12 – 15/12 nous sommes vendredi, le quinze décembre deux mille dix-sept</vt:lpstr>
      <vt:lpstr>la semaine numéro dix-huit:  11/12 – 15/12 nous sommes vendredi, le quinze décembre deux mille dix-sept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French 3 Honors Warm-Ups</dc:title>
  <dc:creator>Tara Thiesmeyer</dc:creator>
  <cp:lastModifiedBy>Tara Thiesmeyer</cp:lastModifiedBy>
  <cp:revision>92</cp:revision>
  <cp:lastPrinted>2017-12-15T06:58:08Z</cp:lastPrinted>
  <dcterms:created xsi:type="dcterms:W3CDTF">2015-11-29T06:57:32Z</dcterms:created>
  <dcterms:modified xsi:type="dcterms:W3CDTF">2017-12-15T06:58:16Z</dcterms:modified>
</cp:coreProperties>
</file>