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0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279" r:id="rId11"/>
    <p:sldId id="327" r:id="rId12"/>
    <p:sldId id="284" r:id="rId13"/>
    <p:sldId id="261" r:id="rId14"/>
    <p:sldId id="280" r:id="rId15"/>
    <p:sldId id="259" r:id="rId16"/>
    <p:sldId id="281" r:id="rId17"/>
    <p:sldId id="301" r:id="rId18"/>
    <p:sldId id="302" r:id="rId19"/>
    <p:sldId id="303" r:id="rId20"/>
    <p:sldId id="265" r:id="rId21"/>
    <p:sldId id="304" r:id="rId22"/>
    <p:sldId id="305" r:id="rId23"/>
    <p:sldId id="282" r:id="rId24"/>
    <p:sldId id="257" r:id="rId25"/>
    <p:sldId id="290" r:id="rId26"/>
    <p:sldId id="277" r:id="rId27"/>
    <p:sldId id="283" r:id="rId28"/>
    <p:sldId id="262" r:id="rId29"/>
    <p:sldId id="260" r:id="rId30"/>
    <p:sldId id="306" r:id="rId31"/>
    <p:sldId id="307" r:id="rId32"/>
    <p:sldId id="308" r:id="rId33"/>
    <p:sldId id="285" r:id="rId34"/>
    <p:sldId id="309" r:id="rId35"/>
    <p:sldId id="310" r:id="rId36"/>
    <p:sldId id="286" r:id="rId37"/>
    <p:sldId id="258" r:id="rId38"/>
    <p:sldId id="263" r:id="rId39"/>
    <p:sldId id="278" r:id="rId40"/>
    <p:sldId id="287" r:id="rId41"/>
    <p:sldId id="267" r:id="rId42"/>
    <p:sldId id="264" r:id="rId43"/>
    <p:sldId id="311" r:id="rId44"/>
    <p:sldId id="312" r:id="rId45"/>
    <p:sldId id="313" r:id="rId46"/>
    <p:sldId id="288" r:id="rId47"/>
    <p:sldId id="314" r:id="rId48"/>
    <p:sldId id="315" r:id="rId49"/>
    <p:sldId id="316" r:id="rId50"/>
    <p:sldId id="289" r:id="rId51"/>
    <p:sldId id="270" r:id="rId52"/>
    <p:sldId id="266" r:id="rId53"/>
    <p:sldId id="271" r:id="rId54"/>
    <p:sldId id="291" r:id="rId55"/>
    <p:sldId id="272" r:id="rId56"/>
    <p:sldId id="268" r:id="rId57"/>
    <p:sldId id="317" r:id="rId58"/>
    <p:sldId id="292" r:id="rId59"/>
    <p:sldId id="318" r:id="rId60"/>
    <p:sldId id="269" r:id="rId61"/>
    <p:sldId id="293" r:id="rId62"/>
    <p:sldId id="294" r:id="rId63"/>
    <p:sldId id="295" r:id="rId64"/>
    <p:sldId id="296" r:id="rId65"/>
    <p:sldId id="273" r:id="rId66"/>
    <p:sldId id="297" r:id="rId67"/>
    <p:sldId id="274" r:id="rId68"/>
    <p:sldId id="298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61714-9088-1949-9DA7-9F4D2E6CAC34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0261C-B896-C744-A2F9-272ACDCA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Histoire de France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0261C-B896-C744-A2F9-272ACDCA97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3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Subjunctive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0261C-B896-C744-A2F9-272ACDCA97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27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Histoire de France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0261C-B896-C744-A2F9-272ACDCA97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Palatino Linotype"/>
                <a:cs typeface="Palatino Linotype"/>
              </a:rPr>
              <a:t>Français</a:t>
            </a:r>
            <a:r>
              <a:rPr lang="en-US" dirty="0" smtClean="0">
                <a:latin typeface="Palatino Linotype"/>
                <a:cs typeface="Palatino Linotype"/>
              </a:rPr>
              <a:t> 3</a:t>
            </a:r>
            <a:r>
              <a:rPr lang="en-US" dirty="0">
                <a:latin typeface="Palatino Linotype"/>
                <a:cs typeface="Palatino Linotype"/>
              </a:rPr>
              <a:t/>
            </a:r>
            <a:br>
              <a:rPr lang="en-US" dirty="0">
                <a:latin typeface="Palatino Linotype"/>
                <a:cs typeface="Palatino Linotype"/>
              </a:rPr>
            </a:br>
            <a:r>
              <a:rPr lang="en-US" i="1" dirty="0" smtClean="0">
                <a:latin typeface="Palatino Linotype"/>
                <a:cs typeface="Palatino Linotype"/>
              </a:rPr>
              <a:t>Pour Commencer</a:t>
            </a:r>
            <a:endParaRPr lang="en-US" i="1" dirty="0">
              <a:latin typeface="Palatino Linotype"/>
              <a:cs typeface="Palatino Linotyp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 Linotype"/>
                <a:cs typeface="Palatino Linotype"/>
              </a:rPr>
              <a:t>le </a:t>
            </a:r>
            <a:r>
              <a:rPr lang="en-US" dirty="0" err="1">
                <a:latin typeface="Palatino Linotype"/>
                <a:cs typeface="Palatino Linotype"/>
              </a:rPr>
              <a:t>mois</a:t>
            </a:r>
            <a:r>
              <a:rPr lang="en-US" dirty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d’avril</a:t>
            </a:r>
            <a:endParaRPr lang="en-US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354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25" y="0"/>
            <a:ext cx="8663929" cy="11056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trente</a:t>
            </a:r>
            <a:r>
              <a:rPr lang="en-US" sz="2400" dirty="0" smtClean="0">
                <a:latin typeface="Palatino Linotype"/>
                <a:cs typeface="Palatino Linotype"/>
              </a:rPr>
              <a:t>:  9/4 </a:t>
            </a:r>
            <a:r>
              <a:rPr lang="en-US" sz="2400" dirty="0">
                <a:latin typeface="Palatino Linotype"/>
                <a:cs typeface="Palatino Linotype"/>
              </a:rPr>
              <a:t>– </a:t>
            </a:r>
            <a:r>
              <a:rPr lang="en-US" sz="2400" dirty="0" smtClean="0">
                <a:latin typeface="Palatino Linotype"/>
                <a:cs typeface="Palatino Linotype"/>
              </a:rPr>
              <a:t>13/4</a:t>
            </a:r>
            <a:br>
              <a:rPr lang="en-US" sz="2400" dirty="0" smtClean="0">
                <a:latin typeface="Palatino Linotype"/>
                <a:cs typeface="Palatino Linotype"/>
              </a:rPr>
            </a:br>
            <a:r>
              <a:rPr lang="en-US" sz="2400" dirty="0" smtClean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neuf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avril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deux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>
                <a:latin typeface="Palatino Linotype"/>
                <a:cs typeface="Palatino Linotype"/>
              </a:rPr>
              <a:t>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404471"/>
            <a:ext cx="4257655" cy="5199529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contre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against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cour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 monarch's court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critiquer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 criticize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croisade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crusade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défendre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 defend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démolir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 demolish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Dieu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God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envers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towards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41925" y="1404471"/>
            <a:ext cx="4165483" cy="519952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des affaires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business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ambitieux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ambitieuse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ambitious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améliorer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improve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assassiner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assassinate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complexe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complicated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conquérant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conqueror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conseil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piece of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advice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078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62" y="0"/>
            <a:ext cx="8750980" cy="95623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sz="4000" dirty="0" smtClean="0">
                <a:cs typeface="Palatino"/>
              </a:rPr>
              <a:t>Expressions avec le </a:t>
            </a:r>
            <a:r>
              <a:rPr lang="en-US" sz="4000" dirty="0" err="1" smtClean="0">
                <a:cs typeface="Palatino"/>
              </a:rPr>
              <a:t>subjonctif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09549"/>
            <a:ext cx="4288642" cy="514253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indispensable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necessary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important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good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time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just/fair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better that</a:t>
            </a:r>
            <a:r>
              <a:rPr lang="is-IS" i="1" dirty="0">
                <a:solidFill>
                  <a:srgbClr val="0000FF"/>
                </a:solidFill>
                <a:latin typeface="+mn-lt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could happen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possible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impossible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surprising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It is useful that</a:t>
            </a:r>
            <a:r>
              <a:rPr lang="is-IS" i="1" dirty="0" smtClean="0">
                <a:solidFill>
                  <a:srgbClr val="0000FF"/>
                </a:solidFill>
                <a:latin typeface="+mn-lt"/>
                <a:cs typeface="Palatino"/>
              </a:rPr>
              <a:t>…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5862" y="1409549"/>
            <a:ext cx="4221546" cy="514253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indispensable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nécessaire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important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bon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temps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juste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vaut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mieux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se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peut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possible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impossible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surprenant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utile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mr-IN" dirty="0" smtClean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19832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5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9/4 – 13/4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2054" cy="4900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006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6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48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dirty="0">
                <a:cs typeface="Palatino"/>
              </a:rPr>
              <a:t>:  9/4 – 13/4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dix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1813" cy="48703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le passé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past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pieux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pieuse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pious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/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religious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terre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land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tomber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fall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tribu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tribe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tuer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kill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vaincre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defeat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des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vitraux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stained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glass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windows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039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fier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/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fière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proud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Gaulois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inhabitant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of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Gaul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guerre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war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moine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monk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Normand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inhabitant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of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Normandy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l'Occident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West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paix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peace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61280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396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9/4 – 13/4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401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8401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5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dirty="0">
                <a:cs typeface="Palatino"/>
              </a:rPr>
              <a:t>:  9/4 – 13/4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mercredi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onze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26316" cy="49006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intime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intimate, close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devenir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become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remercier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thank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poser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question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ask a 		                question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chez des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amis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to/at friends’ 			houses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chez (+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personne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)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___’s 			    home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chez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moi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my house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en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ville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in town, to the city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0063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sincèrement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sincerely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se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moquer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de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make 			fun of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insulter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insult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manquer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miss or lack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loin	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far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confier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entrust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connaissance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an 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acquaintance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7404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9/4 – 13/4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0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03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2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04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dirty="0">
                <a:cs typeface="Palatino"/>
              </a:rPr>
              <a:t>:  9/4 – 13/4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douze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i="1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62769" y="1464236"/>
            <a:ext cx="3893349" cy="51346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atterrir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land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comptoir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counter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débarquer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	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deplane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décoller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	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take off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détourner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	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hijack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la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douance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	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customers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embarquer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	 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board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7" y="1464236"/>
            <a:ext cx="4490477" cy="51346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enregistrer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check luggage</a:t>
            </a:r>
          </a:p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l’escale (f)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stopover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haut-parleur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loudspeaker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l’horaire (m) 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schedule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l’hôtesse (f) de l’aire 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female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 		         flight attendant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la porte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gate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siège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seat</a:t>
            </a:r>
          </a:p>
          <a:p>
            <a:pPr>
              <a:spcBef>
                <a:spcPts val="1200"/>
              </a:spcBef>
              <a:spcAft>
                <a:spcPts val="90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le steward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male flight attendant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7669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145" y="0"/>
            <a:ext cx="8603371" cy="1019008"/>
          </a:xfrm>
        </p:spPr>
        <p:txBody>
          <a:bodyPr/>
          <a:lstStyle/>
          <a:p>
            <a:r>
              <a:rPr lang="en-US" sz="4400" dirty="0" smtClean="0">
                <a:cs typeface="Palatino"/>
              </a:rPr>
              <a:t>Relative Pronouns </a:t>
            </a:r>
            <a:r>
              <a:rPr lang="en-US" sz="4400" i="1" dirty="0" smtClean="0">
                <a:cs typeface="Palatino"/>
              </a:rPr>
              <a:t>qui</a:t>
            </a:r>
            <a:r>
              <a:rPr lang="en-US" sz="4400" dirty="0" smtClean="0">
                <a:cs typeface="Palatino"/>
              </a:rPr>
              <a:t> and </a:t>
            </a:r>
            <a:r>
              <a:rPr lang="en-US" sz="4400" i="1" dirty="0" err="1" smtClean="0">
                <a:cs typeface="Palatino"/>
              </a:rPr>
              <a:t>que</a:t>
            </a:r>
            <a:endParaRPr lang="en-US" sz="4400" i="1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4" y="1137155"/>
            <a:ext cx="8603371" cy="546424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A relative clause describes someone or something mentioned in the main clause.  A relative clause begins with a relative pronoun, such as who, whom, which, or that.  The noun that the relative pronoun refers to is called the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antecedent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the woman </a:t>
            </a:r>
            <a:r>
              <a:rPr lang="en-US" b="1" u="sng" dirty="0" smtClean="0">
                <a:solidFill>
                  <a:schemeClr val="tx1"/>
                </a:solidFill>
                <a:latin typeface="+mn-lt"/>
                <a:cs typeface="Palatino"/>
              </a:rPr>
              <a:t>who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 studies a lot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              the students </a:t>
            </a:r>
            <a:r>
              <a:rPr lang="en-US" b="1" u="sng" dirty="0" smtClean="0">
                <a:solidFill>
                  <a:schemeClr val="tx1"/>
                </a:solidFill>
                <a:latin typeface="+mn-lt"/>
                <a:cs typeface="Palatino"/>
              </a:rPr>
              <a:t>whom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 we helped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			 the computer </a:t>
            </a:r>
            <a:r>
              <a:rPr lang="en-US" b="1" u="sng" dirty="0" smtClean="0">
                <a:solidFill>
                  <a:schemeClr val="tx1"/>
                </a:solidFill>
                <a:latin typeface="+mn-lt"/>
                <a:cs typeface="Palatino"/>
              </a:rPr>
              <a:t>that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 I use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The French relative pronouns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qui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and </a:t>
            </a: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are used for both people and things. 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Qui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is used when the relative pronoun is the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subject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of its clause.  </a:t>
            </a: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is used when the relative pronoun is the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direct object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of the verb in its clause.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la femme </a:t>
            </a:r>
            <a:r>
              <a:rPr lang="en-US" b="1" i="1" u="sng" dirty="0" smtClean="0">
                <a:solidFill>
                  <a:srgbClr val="0000FF"/>
                </a:solidFill>
                <a:latin typeface="+mn-lt"/>
                <a:cs typeface="Palatino"/>
              </a:rPr>
              <a:t>qui</a:t>
            </a:r>
            <a:r>
              <a:rPr lang="en-US" i="1" u="sng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étudie</a:t>
            </a:r>
            <a:r>
              <a:rPr lang="en-US" i="1" u="sng" dirty="0" smtClean="0">
                <a:solidFill>
                  <a:srgbClr val="0000FF"/>
                </a:solidFill>
                <a:latin typeface="+mn-lt"/>
                <a:cs typeface="Palatino"/>
              </a:rPr>
              <a:t> beaucoup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	les </a:t>
            </a: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étudiants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que</a:t>
            </a:r>
            <a:r>
              <a:rPr lang="en-US" i="1" u="sng" dirty="0" smtClean="0">
                <a:solidFill>
                  <a:srgbClr val="0000FF"/>
                </a:solidFill>
                <a:latin typeface="+mn-lt"/>
                <a:cs typeface="Palatino"/>
              </a:rPr>
              <a:t> nous </a:t>
            </a:r>
            <a:r>
              <a:rPr lang="en-US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avons</a:t>
            </a:r>
            <a:r>
              <a:rPr lang="en-US" i="1" u="sng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aidés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i="1" dirty="0" err="1">
                <a:solidFill>
                  <a:schemeClr val="tx1"/>
                </a:solidFill>
                <a:latin typeface="+mn-lt"/>
                <a:cs typeface="Palatino"/>
              </a:rPr>
              <a:t>ordinateur</a:t>
            </a:r>
            <a:r>
              <a:rPr lang="en-US" i="1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i="1" u="sng" dirty="0">
                <a:solidFill>
                  <a:srgbClr val="0000FF"/>
                </a:solidFill>
                <a:latin typeface="+mn-lt"/>
                <a:cs typeface="Palatino"/>
              </a:rPr>
              <a:t>qui</a:t>
            </a:r>
            <a:r>
              <a:rPr lang="en-US" i="1" u="sng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+mn-lt"/>
                <a:cs typeface="Palatino"/>
              </a:rPr>
              <a:t>est</a:t>
            </a:r>
            <a:r>
              <a:rPr lang="en-US" i="1" u="sng" dirty="0">
                <a:solidFill>
                  <a:srgbClr val="0000FF"/>
                </a:solidFill>
                <a:latin typeface="+mn-lt"/>
                <a:cs typeface="Palatino"/>
              </a:rPr>
              <a:t> facile </a:t>
            </a:r>
            <a:r>
              <a:rPr lang="en-US" i="1" u="sng" dirty="0" err="1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i="1" u="sng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utiliser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err="1">
                <a:solidFill>
                  <a:schemeClr val="tx1"/>
                </a:solidFill>
                <a:latin typeface="+mn-lt"/>
                <a:cs typeface="Palatino"/>
              </a:rPr>
              <a:t>l’ordinateur</a:t>
            </a:r>
            <a:r>
              <a:rPr lang="en-US" i="1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i="1" u="sng" dirty="0" err="1">
                <a:solidFill>
                  <a:srgbClr val="0000FF"/>
                </a:solidFill>
                <a:latin typeface="+mn-lt"/>
                <a:cs typeface="Palatino"/>
              </a:rPr>
              <a:t>que</a:t>
            </a:r>
            <a:r>
              <a:rPr lang="en-US" i="1" u="sng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i="1" u="sng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utilisé</a:t>
            </a:r>
            <a:endParaRPr lang="en-US" i="1" u="sng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u="sng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Relative pronouns can never be omitted in French (like in English).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l’homme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que</a:t>
            </a:r>
            <a:r>
              <a:rPr lang="en-US" i="1" u="sng" dirty="0" smtClean="0">
                <a:solidFill>
                  <a:srgbClr val="0000FF"/>
                </a:solidFill>
                <a:latin typeface="+mn-lt"/>
                <a:cs typeface="Palatino"/>
              </a:rPr>
              <a:t> je </a:t>
            </a:r>
            <a:r>
              <a:rPr lang="en-US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connais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      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les articles </a:t>
            </a:r>
            <a:r>
              <a:rPr lang="en-US" b="1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que</a:t>
            </a:r>
            <a:r>
              <a:rPr lang="en-US" i="1" u="sng" dirty="0" smtClean="0">
                <a:solidFill>
                  <a:srgbClr val="0000FF"/>
                </a:solidFill>
                <a:latin typeface="+mn-lt"/>
                <a:cs typeface="Palatino"/>
              </a:rPr>
              <a:t> je </a:t>
            </a:r>
            <a:r>
              <a:rPr lang="en-US" i="1" u="sng" dirty="0" err="1" smtClean="0">
                <a:solidFill>
                  <a:srgbClr val="0000FF"/>
                </a:solidFill>
                <a:latin typeface="+mn-lt"/>
                <a:cs typeface="Palatino"/>
              </a:rPr>
              <a:t>lis</a:t>
            </a:r>
            <a:endParaRPr lang="en-US" i="1" u="sng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u="sng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1106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5300"/>
          </a:xfrm>
        </p:spPr>
        <p:txBody>
          <a:bodyPr/>
          <a:lstStyle/>
          <a:p>
            <a:r>
              <a:rPr lang="en-US" sz="4000" i="1" dirty="0" smtClean="0">
                <a:cs typeface="Palatino"/>
              </a:rPr>
              <a:t>relative clauses </a:t>
            </a:r>
            <a:r>
              <a:rPr lang="en-US" sz="4000" i="1" dirty="0" err="1" smtClean="0">
                <a:cs typeface="Palatino"/>
              </a:rPr>
              <a:t>con’t</a:t>
            </a:r>
            <a:r>
              <a:rPr lang="en-US" sz="4000" i="1" dirty="0" smtClean="0">
                <a:cs typeface="Palatino"/>
              </a:rPr>
              <a:t>.</a:t>
            </a:r>
            <a:endParaRPr lang="en-US" sz="4000" i="1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74" y="1624506"/>
            <a:ext cx="8576737" cy="493919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When the verb of the relative clause is in a compound tense conjugated with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avoir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, the past participle agrees with the relative pronoun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, which is a preceding direct object.  The gender and number of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is determined by its antecedent.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jeunes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filles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qu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’il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 a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invité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es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la robe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que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 as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mis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e</a:t>
            </a:r>
            <a:endParaRPr lang="en-US" b="1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The relative pronoun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becomes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qu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’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before a vowel or mute h.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When the verb of the relative clause is in a compound tense conjugated with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être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, the past participle agrees with the relative pronoun 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qui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because 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qui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is the subject of the verb in the relative clause.  The antecedent determines the gender and number of 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qui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étudiantes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sont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arrivé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es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l’assiette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est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tombé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e</a:t>
            </a:r>
            <a:endParaRPr lang="en-US" b="1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26679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27" y="0"/>
            <a:ext cx="8673538" cy="11056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mardi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-sept</a:t>
            </a:r>
            <a:r>
              <a:rPr lang="en-US" sz="2400" dirty="0" smtClean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49293"/>
            <a:ext cx="4038600" cy="516964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se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souvenir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remember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se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tromper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(de)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 be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	            mistaken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situé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located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s'occuper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de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take care of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un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steward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male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fight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         attendant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tellement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so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much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traiter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treat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truc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a thing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449293"/>
            <a:ext cx="4041648" cy="5169647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porte-bagages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overhead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		    compartment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proposer	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propose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propre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own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province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province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se passer	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happen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Palatino"/>
                <a:cs typeface="Palatino"/>
              </a:rPr>
              <a:t>plaindre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complain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rendre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compte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realize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9693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45" y="0"/>
            <a:ext cx="8648810" cy="13001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9/4 – 13/4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1813" cy="4855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552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10" y="0"/>
            <a:ext cx="8583616" cy="11504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dirty="0">
                <a:cs typeface="Palatino"/>
              </a:rPr>
              <a:t>:  9/4 – 13/4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treize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60110" y="1434354"/>
            <a:ext cx="3896008" cy="519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l’aspirateur (m)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vacuum 	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cleaner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la cafetière 	      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coffee maker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congélateur 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freezer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four 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oven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four à micro-ondes 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microwave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oven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frigo 	      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refrigerator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grille-pain 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toaster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568824"/>
            <a:ext cx="4443848" cy="505585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lave-vaisselle 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dishwasher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la machine à coudre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sewing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 			   machine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la machine à laver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washing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 			machine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mixer 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blender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moulin à café     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coffee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grinder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sèche-linge 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clothes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dryer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ventilateur 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fan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3682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26" y="1"/>
            <a:ext cx="8609638" cy="10844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dirty="0">
                <a:cs typeface="Palatino"/>
              </a:rPr>
              <a:t>:  9/4 – 13/4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vendredi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treize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avril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85519" y="1341278"/>
            <a:ext cx="8148613" cy="539365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Completez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 les phrases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suivantes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 avec qui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ou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  <a:cs typeface="Palatino"/>
              </a:rPr>
              <a:t>que.</a:t>
            </a:r>
            <a:r>
              <a:rPr lang="en-US" b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Voilà le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professeur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enseigne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cours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philosophie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C’est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un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cours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______ tout le monde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aime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bien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Nous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avons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des lectures ______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sont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très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difficiles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mais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passionnantes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Les questions ______ le prof nous 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pose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font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penser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Voilà Jean-Claude.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C’est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lui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______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reçoit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meilleures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notes 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philo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dit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c’est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matière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________ le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passionne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Notre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professeur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un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homme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________ Jean-Claude 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admire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beaucoup.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Ma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meilleure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amie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fille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_______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s’appelle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Géraldine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C’est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quelqu’un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______ je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connais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depuis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longtemps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C’est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le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cours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chimie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________ nous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intéresse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le plus.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4132" y="1341278"/>
            <a:ext cx="570831" cy="52652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1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04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9/4 – 13/4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3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26" y="1"/>
            <a:ext cx="8543632" cy="1165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trente</a:t>
            </a:r>
            <a:r>
              <a:rPr lang="en-US" sz="2400" b="1" dirty="0" smtClean="0">
                <a:cs typeface="Palatino"/>
              </a:rPr>
              <a:t>-et-un</a:t>
            </a:r>
            <a:r>
              <a:rPr lang="en-US" sz="2400" dirty="0" smtClean="0">
                <a:cs typeface="Palatino"/>
              </a:rPr>
              <a:t>:  16/</a:t>
            </a:r>
            <a:r>
              <a:rPr lang="en-US" sz="2400" dirty="0">
                <a:cs typeface="Palatino"/>
              </a:rPr>
              <a:t>4 – </a:t>
            </a:r>
            <a:r>
              <a:rPr lang="en-US" sz="2400" dirty="0" smtClean="0">
                <a:cs typeface="Palatino"/>
              </a:rPr>
              <a:t>20/</a:t>
            </a:r>
            <a:r>
              <a:rPr lang="en-US" sz="2400" dirty="0">
                <a:cs typeface="Palatino"/>
              </a:rPr>
              <a:t>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lundi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seize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64235"/>
            <a:ext cx="4212958" cy="519302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faire attention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pay attention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 un tour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go for a ride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 faire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make someone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   do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something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prisonnier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take a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prisoner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rusé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crafty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, sly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règne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reign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en province</a:t>
            </a:r>
            <a:r>
              <a:rPr lang="en-US" dirty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the provinces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durer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last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04376" y="1464235"/>
            <a:ext cx="4203032" cy="519302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faire 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plein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fill up the car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faire la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queue 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wait in line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faire les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courses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run errands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faire un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somme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take a nap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faire de la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luge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go sledding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faire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ses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devoirs 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homework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faire la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connaissance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de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meet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2979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01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16/4 – 20/4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seize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205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952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16/4 – 20/4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dix-</a:t>
            </a:r>
            <a:r>
              <a:rPr lang="en-US" sz="2400" dirty="0" err="1" smtClean="0">
                <a:cs typeface="Palatino"/>
              </a:rPr>
              <a:t>sept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64235"/>
            <a:ext cx="4212958" cy="5047033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diviser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divide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empereur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emperor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événement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an event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gouverner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govern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guillotiner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kill by guillotine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illuminé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illuminated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loyauté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loyalty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maintenir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maintain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8974" y="1464235"/>
            <a:ext cx="4188434" cy="5047033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survivre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survive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l'Autriche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Austria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chasse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the hunt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impôt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tax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bataille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battle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beau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do something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in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vain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lieu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take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place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78394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48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16/4 – 20/4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7174" cy="4900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006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2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0"/>
            <a:ext cx="8762999" cy="10907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16/4 – 20/4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mercredi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dix</a:t>
            </a:r>
            <a:r>
              <a:rPr lang="en-US" sz="2400" dirty="0" smtClean="0">
                <a:cs typeface="Palatino"/>
              </a:rPr>
              <a:t>-</a:t>
            </a:r>
            <a:r>
              <a:rPr lang="en-US" sz="2400" dirty="0" err="1" smtClean="0">
                <a:cs typeface="Palatino"/>
              </a:rPr>
              <a:t>huit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54500" y="1329765"/>
            <a:ext cx="4730749" cy="535361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+mn-lt"/>
                <a:cs typeface="Palatino"/>
              </a:rPr>
              <a:t>Ainsi - 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fr-FR" u="sng" dirty="0">
                <a:solidFill>
                  <a:schemeClr val="tx1"/>
                </a:solidFill>
                <a:latin typeface="+mn-lt"/>
                <a:cs typeface="Palatino"/>
              </a:rPr>
              <a:t>Ainsi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je propose que nous sachions tous parler le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français.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+mn-lt"/>
                <a:cs typeface="Palatino"/>
              </a:rPr>
              <a:t>Désormais – </a:t>
            </a:r>
            <a:r>
              <a:rPr lang="fr-FR" u="sng" dirty="0">
                <a:solidFill>
                  <a:schemeClr val="tx1"/>
                </a:solidFill>
                <a:latin typeface="+mn-lt"/>
                <a:cs typeface="Palatino"/>
              </a:rPr>
              <a:t>Désormais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il apprendra à parler le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français.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+mn-lt"/>
                <a:cs typeface="Palatino"/>
              </a:rPr>
              <a:t>Donc -  …</a:t>
            </a:r>
            <a:r>
              <a:rPr lang="fr-FR" u="sng" dirty="0">
                <a:solidFill>
                  <a:schemeClr val="tx1"/>
                </a:solidFill>
                <a:latin typeface="+mn-lt"/>
                <a:cs typeface="Palatino"/>
              </a:rPr>
              <a:t>donc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il faut qu’ils sachent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écouter.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+mn-lt"/>
                <a:cs typeface="Palatino"/>
              </a:rPr>
              <a:t>En bref – </a:t>
            </a:r>
            <a:r>
              <a:rPr lang="fr-FR" u="sng" dirty="0">
                <a:solidFill>
                  <a:schemeClr val="tx1"/>
                </a:solidFill>
                <a:latin typeface="+mn-lt"/>
                <a:cs typeface="Palatino"/>
              </a:rPr>
              <a:t>En bref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, il est nécessaire que nous fassions la vaisselle ce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soir.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+mn-lt"/>
                <a:cs typeface="Palatino"/>
              </a:rPr>
              <a:t>En résumé – </a:t>
            </a:r>
            <a:r>
              <a:rPr lang="fr-FR" u="sng" dirty="0">
                <a:solidFill>
                  <a:schemeClr val="tx1"/>
                </a:solidFill>
                <a:latin typeface="+mn-lt"/>
                <a:cs typeface="Palatino"/>
              </a:rPr>
              <a:t>En résumé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je ne crois pas que ce soit la bonne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solution.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+mn-lt"/>
                <a:cs typeface="Palatino"/>
              </a:rPr>
              <a:t>Enfin 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– </a:t>
            </a:r>
            <a:r>
              <a:rPr lang="fr-FR" u="sng" dirty="0">
                <a:solidFill>
                  <a:schemeClr val="tx1"/>
                </a:solidFill>
                <a:latin typeface="+mn-lt"/>
                <a:cs typeface="Palatino"/>
              </a:rPr>
              <a:t>Enfin 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il est important qu’il aille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à 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la plage se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relaxer.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+mn-lt"/>
                <a:cs typeface="Palatino"/>
              </a:rPr>
              <a:t>Par conséquent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– </a:t>
            </a:r>
            <a:r>
              <a:rPr lang="fr-FR" u="sng" dirty="0">
                <a:solidFill>
                  <a:schemeClr val="tx1"/>
                </a:solidFill>
                <a:latin typeface="+mn-lt"/>
                <a:cs typeface="Palatino"/>
              </a:rPr>
              <a:t>Par </a:t>
            </a:r>
            <a:r>
              <a:rPr lang="fr-FR" u="sng" dirty="0" smtClean="0">
                <a:solidFill>
                  <a:schemeClr val="tx1"/>
                </a:solidFill>
                <a:latin typeface="+mn-lt"/>
                <a:cs typeface="Palatino"/>
              </a:rPr>
              <a:t>conséquent,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bien qu’ ils puissent la laver, ils ne feront pas la vaisselle ce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soir.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2250" y="1329765"/>
            <a:ext cx="4032250" cy="524248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ainsi	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thus</a:t>
            </a:r>
            <a:r>
              <a:rPr lang="fr-FR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désormais	         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henceforth</a:t>
            </a:r>
            <a:r>
              <a:rPr lang="fr-FR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donc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consequently, 		   therefore, then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bref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in short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en résumé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summarize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enfin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finally, in fact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par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conséquent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		 		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consequently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38828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35" y="0"/>
            <a:ext cx="8636019" cy="11355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16/4 – 20/4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205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3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2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vingt-sept</a:t>
            </a:r>
            <a:r>
              <a:rPr lang="en-US" sz="2400" dirty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44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443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9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0"/>
            <a:ext cx="8644819" cy="11056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16/4 – 20/4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dix</a:t>
            </a:r>
            <a:r>
              <a:rPr lang="en-US" sz="2400" dirty="0" smtClean="0">
                <a:cs typeface="Palatino"/>
              </a:rPr>
              <a:t>-</a:t>
            </a:r>
            <a:r>
              <a:rPr lang="en-US" sz="2400" dirty="0" err="1" smtClean="0">
                <a:cs typeface="Palatino"/>
              </a:rPr>
              <a:t>neuf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44809" y="1468752"/>
            <a:ext cx="4041441" cy="51253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la caisse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teller’s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window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caissier/la caissière 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teller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chèque	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check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chèque de voyage 		   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traveler’s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check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compte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account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cours du change 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exchange 			rate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déposer des fonds 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deposit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468752"/>
            <a:ext cx="4489750" cy="512533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économiser	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save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encaisser un chèque  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cash a 			    check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guichet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window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la monnaie	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change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rembourser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pay back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retirer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withdraw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toucher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un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chèque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cash a 			check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l’agrafeuse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(f)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stapler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52428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8375"/>
          </a:xfrm>
        </p:spPr>
        <p:txBody>
          <a:bodyPr/>
          <a:lstStyle/>
          <a:p>
            <a:r>
              <a:rPr lang="en-US" sz="3600" dirty="0" smtClean="0">
                <a:cs typeface="Palatino"/>
              </a:rPr>
              <a:t>The relative pronoun </a:t>
            </a:r>
            <a:r>
              <a:rPr lang="en-US" sz="3600" b="1" i="1" dirty="0" err="1" smtClean="0">
                <a:cs typeface="Palatino"/>
              </a:rPr>
              <a:t>dont</a:t>
            </a:r>
            <a:endParaRPr lang="en-US" sz="3600" b="1" i="1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9" y="1158875"/>
            <a:ext cx="8972751" cy="553324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The relative pronoun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replaces the preposition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de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plus a relative pronoun. 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immediately follows its antecedent and can refer to either people or things.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is used when the verb or expression in the relative clause requires the preposition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de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before an object.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professeur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je me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souviens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     a teacher 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(whom) I remember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les affaires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il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s’occupe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the matters 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that he’s taking care of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les </a:t>
            </a: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employées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besoin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     the employees 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that I need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is used when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de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introduces a phrase that modifies another noun.  (whose or which)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étudiant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je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connais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les parents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a student 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whose parents I know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 idée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on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comprend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l’importance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an idea 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whose importance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				</a:t>
            </a:r>
            <a:r>
              <a:rPr lang="en-US" u="sng" dirty="0" smtClean="0">
                <a:solidFill>
                  <a:schemeClr val="tx1"/>
                </a:solidFill>
                <a:latin typeface="+mn-lt"/>
                <a:cs typeface="Palatino"/>
              </a:rPr>
              <a:t>we understand</a:t>
            </a:r>
            <a:endParaRPr lang="en-US" u="sng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0271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0750"/>
          </a:xfrm>
        </p:spPr>
        <p:txBody>
          <a:bodyPr/>
          <a:lstStyle/>
          <a:p>
            <a:r>
              <a:rPr lang="en-US" sz="3600" dirty="0">
                <a:cs typeface="Palatino"/>
              </a:rPr>
              <a:t>The relative pronoun </a:t>
            </a:r>
            <a:r>
              <a:rPr lang="en-US" sz="3600" b="1" i="1" dirty="0" err="1" smtClean="0">
                <a:cs typeface="Palatino"/>
              </a:rPr>
              <a:t>dont</a:t>
            </a:r>
            <a:r>
              <a:rPr lang="en-US" sz="3600" b="1" i="1" dirty="0" smtClean="0">
                <a:cs typeface="Palatino"/>
              </a:rPr>
              <a:t> </a:t>
            </a:r>
            <a:r>
              <a:rPr lang="en-US" sz="3600" dirty="0" err="1" smtClean="0">
                <a:cs typeface="Palatino"/>
              </a:rPr>
              <a:t>con’t</a:t>
            </a:r>
            <a:r>
              <a:rPr lang="en-US" sz="3600" b="1" i="1" dirty="0" smtClean="0">
                <a:cs typeface="Palatino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07" y="1143000"/>
            <a:ext cx="8890693" cy="549204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un auteur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lu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tous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les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livres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an author, all of whose books 					I have read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Notice the word order in the clause introduced by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  Also notice that when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is used to express possession, </a:t>
            </a:r>
            <a:r>
              <a:rPr lang="en-US" sz="2200" u="sng" dirty="0" smtClean="0">
                <a:solidFill>
                  <a:schemeClr val="tx1"/>
                </a:solidFill>
                <a:latin typeface="+mn-lt"/>
                <a:cs typeface="Palatino"/>
              </a:rPr>
              <a:t>the definite article is used in place of a possessive adjective.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is used with numbers and expressions of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quantity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des articles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lu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quelques-uns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articles, some of which I’ve read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des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étudiants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une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dizaine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sont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français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some students, about ten 						of whom are French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trois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n-lt"/>
                <a:cs typeface="Palatino"/>
              </a:rPr>
              <a:t>hommes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deux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médecins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three men, of whom two 						are doctors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De qui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or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de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+ a form of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lequel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may also be used to refer to people and things, but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is usually the preferred form.</a:t>
            </a:r>
            <a:endParaRPr lang="en-US" sz="2200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16577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16/4 – 20/4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205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0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04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16/4 – 20/4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vingt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60109" y="1479176"/>
            <a:ext cx="4248391" cy="51302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le bloc-notes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pad of paper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l’élastique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(m)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elastic band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feuille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a sheet of paper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feutre	  	  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marker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l’horloge (f)		  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clock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la règle		  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ruler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trombone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    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paper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 clip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5" y="1479176"/>
            <a:ext cx="4033600" cy="5130207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la barbe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beard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cerveau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brain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cil	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eyelash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cœur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heart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corps	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body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la côte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rib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l’estomac (m)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stomach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le foie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liver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3204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1375"/>
          </a:xfrm>
        </p:spPr>
        <p:txBody>
          <a:bodyPr/>
          <a:lstStyle/>
          <a:p>
            <a:r>
              <a:rPr lang="en-US" sz="3600" dirty="0">
                <a:cs typeface="Palatino"/>
              </a:rPr>
              <a:t>The relative pronoun </a:t>
            </a:r>
            <a:r>
              <a:rPr lang="en-US" sz="3600" b="1" i="1" dirty="0" err="1" smtClean="0">
                <a:cs typeface="Palatino"/>
              </a:rPr>
              <a:t>dont</a:t>
            </a:r>
            <a:r>
              <a:rPr lang="en-US" sz="3600" b="1" i="1" dirty="0" smtClean="0">
                <a:cs typeface="Palatino"/>
              </a:rPr>
              <a:t> </a:t>
            </a:r>
            <a:r>
              <a:rPr lang="en-US" sz="3600" dirty="0" err="1" smtClean="0">
                <a:cs typeface="Palatino"/>
              </a:rPr>
              <a:t>con’t</a:t>
            </a:r>
            <a:r>
              <a:rPr lang="en-US" sz="3600" dirty="0" smtClean="0">
                <a:cs typeface="Palatino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99790" y="984250"/>
            <a:ext cx="4340459" cy="57364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Précisez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de qui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s’agit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en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employant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proposition relative qui commence par </a:t>
            </a:r>
            <a:r>
              <a:rPr lang="en-US" sz="2000" b="1" i="1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. 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Dans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chaque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cas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l’équivalent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anglais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commence par le mot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whose.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+mn-lt"/>
                <a:cs typeface="Palatino"/>
              </a:rPr>
              <a:t>Modèle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:  –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Quel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journaliste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?  (Tout le monde lit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ses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articles.) –</a:t>
            </a:r>
            <a:r>
              <a:rPr lang="en-US" sz="2000" u="sng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sz="2000" u="sng" dirty="0" err="1" smtClean="0">
                <a:solidFill>
                  <a:schemeClr val="tx1"/>
                </a:solidFill>
                <a:latin typeface="+mn-lt"/>
                <a:cs typeface="Palatino"/>
              </a:rPr>
              <a:t>journaliste</a:t>
            </a:r>
            <a:r>
              <a:rPr lang="en-US" sz="2000" u="sng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+mn-lt"/>
                <a:cs typeface="Palatino"/>
              </a:rPr>
              <a:t>dont</a:t>
            </a:r>
            <a:r>
              <a:rPr lang="en-US" sz="2000" u="sng" dirty="0" smtClean="0">
                <a:solidFill>
                  <a:schemeClr val="tx1"/>
                </a:solidFill>
                <a:latin typeface="+mn-lt"/>
                <a:cs typeface="Palatino"/>
              </a:rPr>
              <a:t> tout le monde lit les articles.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Quelle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fille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?  (Sa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mère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médecin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.)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Quel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ami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?  (Son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oncle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travaille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au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ministère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.)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Quel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sénateur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?  (Le pays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entier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écouté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son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discours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.)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Quels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ouvriers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? 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Leur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syndicat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compte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entreprendre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grève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.)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+mn-lt"/>
                <a:cs typeface="Palatino"/>
              </a:rPr>
              <a:t>Quels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Palatino"/>
              </a:rPr>
              <a:t>étudiants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Palatino"/>
              </a:rPr>
              <a:t>?  (On a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Palatino"/>
              </a:rPr>
              <a:t>publié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Palatino"/>
              </a:rPr>
              <a:t>leur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Palatino"/>
              </a:rPr>
              <a:t> rapport.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  <a:endParaRPr lang="en-US" sz="2000" dirty="0" smtClean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49" y="984250"/>
            <a:ext cx="4407528" cy="5622260"/>
          </a:xfrm>
        </p:spPr>
        <p:txBody>
          <a:bodyPr>
            <a:noAutofit/>
          </a:bodyPr>
          <a:lstStyle/>
          <a:p>
            <a:pPr marL="342900" indent="-342900">
              <a:spcBef>
                <a:spcPts val="400"/>
              </a:spcBef>
              <a:buFont typeface="+mj-lt"/>
              <a:buAutoNum type="arabicPeriod" startAt="6"/>
            </a:pP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Quel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professeur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?  (Son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cours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est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toujours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plein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.)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 startAt="6"/>
            </a:pP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Quelle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cs typeface="Palatino"/>
              </a:rPr>
              <a:t>infirmière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Palatino"/>
              </a:rPr>
              <a:t>?  (Tout le monde admire son travail.)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La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fille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la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mère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est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médecin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L’ami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l’oncle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travaille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au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ministère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Le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sénateur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le pays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entier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écouté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le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discours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Les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ouvriers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le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syndicat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compte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entreprendre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une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grève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Les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étudiants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on a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publié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le rapport.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Le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professeur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le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cours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est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toujours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plein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L’infirmière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  <a:cs typeface="Palatino"/>
              </a:rPr>
              <a:t>dont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tout le monde admire le travail.</a:t>
            </a:r>
          </a:p>
          <a:p>
            <a:pPr marL="0" indent="0">
              <a:spcBef>
                <a:spcPts val="400"/>
              </a:spcBef>
              <a:buNone/>
            </a:pPr>
            <a:endParaRPr lang="en-US" sz="20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4985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48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16/4 – 20/4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1813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8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04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b="1" dirty="0" err="1" smtClean="0">
                <a:cs typeface="Palatino"/>
              </a:rPr>
              <a:t>-deux</a:t>
            </a:r>
            <a:r>
              <a:rPr lang="en-US" sz="2400" dirty="0" smtClean="0">
                <a:cs typeface="Palatino"/>
              </a:rPr>
              <a:t>:  23/</a:t>
            </a:r>
            <a:r>
              <a:rPr lang="en-US" sz="2400" dirty="0">
                <a:cs typeface="Palatino"/>
              </a:rPr>
              <a:t>4 – </a:t>
            </a:r>
            <a:r>
              <a:rPr lang="en-US" sz="2400" dirty="0" smtClean="0">
                <a:cs typeface="Palatino"/>
              </a:rPr>
              <a:t>27/</a:t>
            </a:r>
            <a:r>
              <a:rPr lang="en-US" sz="2400" dirty="0">
                <a:cs typeface="Palatino"/>
              </a:rPr>
              <a:t>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lundi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vingt-trois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avril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27557" cy="4984064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besoin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de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need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marquis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marquis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monarchie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monarchy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monétaire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monetary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négocier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negotiate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ordonner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order/to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command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par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conséquent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consequently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peuple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people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33573" y="1600200"/>
            <a:ext cx="4173835" cy="4984064"/>
          </a:xfrm>
        </p:spPr>
        <p:txBody>
          <a:bodyPr/>
          <a:lstStyle/>
          <a:p>
            <a:pPr marL="0" indent="0">
              <a:spcBef>
                <a:spcPts val="16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: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de la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chance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lucky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soif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thirsty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l'air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seem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envie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de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want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17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ans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be 17 years old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faim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hungry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mal au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cœur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have a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 stomach ache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057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05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23/4 – 27/4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693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9904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573" y="0"/>
            <a:ext cx="8758969" cy="1165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trente-deux</a:t>
            </a:r>
            <a:r>
              <a:rPr lang="en-US" sz="2400" dirty="0">
                <a:cs typeface="Palatino"/>
              </a:rPr>
              <a:t>:  23/4 – 27/4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err="1" smtClean="0">
                <a:cs typeface="Palatino"/>
              </a:rPr>
              <a:t>-quatre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464235"/>
            <a:ext cx="4344343" cy="5120029"/>
          </a:xfrm>
        </p:spPr>
        <p:txBody>
          <a:bodyPr>
            <a:norm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protestantisme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protestantism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christianisme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christianity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Romain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Roman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Gaule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Gaul, pre-France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duc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duchesse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duke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construction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building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révolution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revolution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l'indépendance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independence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33573" y="1464235"/>
            <a:ext cx="4173835" cy="5120029"/>
          </a:xfrm>
        </p:spPr>
        <p:txBody>
          <a:bodyPr/>
          <a:lstStyle/>
          <a:p>
            <a:pPr marL="0" indent="0">
              <a:spcBef>
                <a:spcPts val="1600"/>
              </a:spcBef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relique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religious relic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réunir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reunite,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bring together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transformer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transform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copier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copy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troublé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troubled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religion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religion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catholicisme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catholicism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24876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62" y="0"/>
            <a:ext cx="8750980" cy="1192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mercredi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-huit</a:t>
            </a:r>
            <a:r>
              <a:rPr lang="en-US" sz="2400" dirty="0" smtClean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09549"/>
            <a:ext cx="4288642" cy="514253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indispensable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necessary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important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good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time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just/fair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better that</a:t>
            </a:r>
            <a:r>
              <a:rPr lang="is-IS" i="1" dirty="0">
                <a:solidFill>
                  <a:srgbClr val="0000FF"/>
                </a:solidFill>
                <a:latin typeface="Palatino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could happen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possible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impossible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surprising that...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It is useful that</a:t>
            </a:r>
            <a:r>
              <a:rPr lang="is-IS" i="1" dirty="0" smtClean="0">
                <a:solidFill>
                  <a:srgbClr val="0000FF"/>
                </a:solidFill>
                <a:latin typeface="Palatino"/>
                <a:cs typeface="Palatino"/>
              </a:rPr>
              <a:t>…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5862" y="1409549"/>
            <a:ext cx="4221546" cy="514253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indispensable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nécessaire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important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bon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temps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mr-IN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juste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vaut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mieux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se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peut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possible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impossible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surprenant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is-IS" dirty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Il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utile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mr-IN" dirty="0" smtClean="0">
                <a:solidFill>
                  <a:schemeClr val="tx1"/>
                </a:solidFill>
                <a:latin typeface="Palatino"/>
                <a:cs typeface="Palatino"/>
              </a:rPr>
              <a:t>…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9050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3" y="0"/>
            <a:ext cx="8770471" cy="11205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23/4 – 27/4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6934" cy="4855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552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6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45" y="1"/>
            <a:ext cx="8663931" cy="11654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trente-deux</a:t>
            </a:r>
            <a:r>
              <a:rPr lang="en-US" sz="2400" dirty="0">
                <a:cs typeface="Palatino"/>
              </a:rPr>
              <a:t>:  23/4 – 27/4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mercredi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err="1" smtClean="0">
                <a:cs typeface="Palatino"/>
              </a:rPr>
              <a:t>-cinq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79176"/>
            <a:ext cx="4166934" cy="502165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mondial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world-wide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un passant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passerby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pauvreté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poverty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permettre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permit, to 			allow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propre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clean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protéger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protect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sauvegarder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save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fâcher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get angry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479176"/>
            <a:ext cx="4041648" cy="5021656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agresser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attack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construire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build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endroit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place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entier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entière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whole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établir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establish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méfier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distrust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lutte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fight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8785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45" y="0"/>
            <a:ext cx="8633690" cy="12548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23/4 – 27/4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42535" cy="4870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03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7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874" y="0"/>
            <a:ext cx="8737714" cy="1165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trente-deux</a:t>
            </a:r>
            <a:r>
              <a:rPr lang="en-US" sz="2400" dirty="0">
                <a:cs typeface="Palatino"/>
              </a:rPr>
              <a:t>:  23/4 – 27/4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smtClean="0">
                <a:cs typeface="Palatino"/>
              </a:rPr>
              <a:t>-six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6874" y="1374588"/>
            <a:ext cx="4165714" cy="51748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8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le front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forehead</a:t>
            </a:r>
          </a:p>
          <a:p>
            <a:pPr>
              <a:spcBef>
                <a:spcPts val="8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la gorge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throat</a:t>
            </a:r>
          </a:p>
          <a:p>
            <a:pPr>
              <a:spcBef>
                <a:spcPts val="8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la joue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cheek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8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la larme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tear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8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le menton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chin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8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la moustache         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mustache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8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l’os (m)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bone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1882" y="1374588"/>
            <a:ext cx="4260270" cy="517484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la peau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+mn-lt"/>
                <a:cs typeface="Palatino"/>
              </a:rPr>
              <a:t>skin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la ride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wrinkle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le sang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blood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le sein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breast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le sourcil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eyebrow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la sueur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+mn-lt"/>
                <a:cs typeface="Palatino"/>
              </a:rPr>
              <a:t>sweat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la taille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waist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le teint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fr-FR" i="1" dirty="0" smtClean="0">
                <a:solidFill>
                  <a:srgbClr val="0000FF"/>
                </a:solidFill>
                <a:latin typeface="+mn-lt"/>
                <a:cs typeface="Palatino"/>
              </a:rPr>
              <a:t>complexion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74297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/>
          <a:lstStyle/>
          <a:p>
            <a:r>
              <a:rPr lang="en-US" sz="3600" dirty="0" smtClean="0">
                <a:cs typeface="Palatino"/>
              </a:rPr>
              <a:t>Preposition + </a:t>
            </a:r>
            <a:r>
              <a:rPr lang="en-US" sz="3600" b="1" i="1" dirty="0" smtClean="0">
                <a:cs typeface="Palatino"/>
              </a:rPr>
              <a:t>qui</a:t>
            </a:r>
            <a:r>
              <a:rPr lang="en-US" sz="3600" i="1" dirty="0" smtClean="0">
                <a:cs typeface="Palatino"/>
              </a:rPr>
              <a:t> </a:t>
            </a:r>
            <a:r>
              <a:rPr lang="en-US" sz="3600" dirty="0" smtClean="0">
                <a:cs typeface="Palatino"/>
              </a:rPr>
              <a:t>and </a:t>
            </a:r>
            <a:r>
              <a:rPr lang="en-US" sz="3600" b="1" i="1" dirty="0" err="1" smtClean="0">
                <a:cs typeface="Palatino"/>
              </a:rPr>
              <a:t>lequel</a:t>
            </a:r>
            <a:endParaRPr lang="en-US" sz="3600" b="1" i="1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2" y="1333500"/>
            <a:ext cx="8662360" cy="5382979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The relative pronoun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qui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may serve as the object of a preposition.  In such cases, it refers only to people.  There is no agreement of the past participle in compound tenses when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qui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is preceded by a preposition.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l’homme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je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donne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le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livre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the man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to whom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I’m giving the book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la femme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nous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pensons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the woman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of whom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we’re thinking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les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étudiants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parlé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the students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to whom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I spoke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Lequel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is the relative pronoun that refers primarily to things after a preposition.  It agrees in gender and number with its 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cs typeface="Palatino"/>
              </a:rPr>
              <a:t>antecedent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u="sng" dirty="0" smtClean="0">
                <a:solidFill>
                  <a:schemeClr val="tx1"/>
                </a:solidFill>
                <a:latin typeface="+mn-lt"/>
                <a:cs typeface="Palatino"/>
              </a:rPr>
              <a:t>singular: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lequel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(m)	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laquelle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(f)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u="sng" dirty="0" smtClean="0">
                <a:solidFill>
                  <a:schemeClr val="tx1"/>
                </a:solidFill>
                <a:latin typeface="+mn-lt"/>
                <a:cs typeface="Palatino"/>
              </a:rPr>
              <a:t>plural: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lesquels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(m)	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lesquelles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(f)</a:t>
            </a:r>
            <a:endParaRPr lang="en-US" sz="2200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00043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/>
          <a:lstStyle/>
          <a:p>
            <a:r>
              <a:rPr lang="en-US" sz="3600" dirty="0">
                <a:cs typeface="Palatino"/>
              </a:rPr>
              <a:t>Preposition + </a:t>
            </a:r>
            <a:r>
              <a:rPr lang="en-US" sz="3600" b="1" i="1" dirty="0">
                <a:cs typeface="Palatino"/>
              </a:rPr>
              <a:t>qui</a:t>
            </a:r>
            <a:r>
              <a:rPr lang="en-US" sz="3600" i="1" dirty="0">
                <a:cs typeface="Palatino"/>
              </a:rPr>
              <a:t> </a:t>
            </a:r>
            <a:r>
              <a:rPr lang="en-US" sz="3600" dirty="0">
                <a:cs typeface="Palatino"/>
              </a:rPr>
              <a:t>and </a:t>
            </a:r>
            <a:r>
              <a:rPr lang="en-US" sz="3600" b="1" i="1" dirty="0" err="1" smtClean="0">
                <a:cs typeface="Palatino"/>
              </a:rPr>
              <a:t>lequel</a:t>
            </a:r>
            <a:r>
              <a:rPr lang="en-US" sz="3600" b="1" i="1" dirty="0" smtClean="0">
                <a:cs typeface="Palatino"/>
              </a:rPr>
              <a:t> </a:t>
            </a:r>
            <a:r>
              <a:rPr lang="en-US" sz="3600" dirty="0" err="1" smtClean="0">
                <a:cs typeface="Palatino"/>
              </a:rPr>
              <a:t>con’t</a:t>
            </a:r>
            <a:r>
              <a:rPr lang="en-US" sz="3600" dirty="0" smtClean="0">
                <a:cs typeface="Palatino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08" y="1333501"/>
            <a:ext cx="8765080" cy="5184086"/>
          </a:xfrm>
        </p:spPr>
        <p:txBody>
          <a:bodyPr>
            <a:normAutofit/>
          </a:bodyPr>
          <a:lstStyle/>
          <a:p>
            <a:pPr marL="0" indent="0">
              <a:spcBef>
                <a:spcPts val="22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The prepositions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and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de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combine with the forms of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lequel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as follows.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u="sng" dirty="0" smtClean="0">
                <a:solidFill>
                  <a:schemeClr val="tx1"/>
                </a:solidFill>
                <a:latin typeface="+mn-lt"/>
                <a:cs typeface="Palatino"/>
              </a:rPr>
              <a:t>singular: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auquel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duquel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(m)	         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laquelle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de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laquelle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(f)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u="sng" dirty="0" smtClean="0">
                <a:solidFill>
                  <a:schemeClr val="tx1"/>
                </a:solidFill>
                <a:latin typeface="+mn-lt"/>
                <a:cs typeface="Palatino"/>
              </a:rPr>
              <a:t>plural: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auxquels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desquels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(m)      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auxquelles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desquelles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(f)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l’examen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auquel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réussi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the test I passed (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réussir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la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matière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laquelle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je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m’intéresse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the subject I’m interested in 					(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s’intéresser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les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bureaux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auxquels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vous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téléphonez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  </a:t>
            </a:r>
            <a:r>
              <a:rPr lang="en-US" sz="2100" dirty="0" smtClean="0">
                <a:solidFill>
                  <a:schemeClr val="tx1"/>
                </a:solidFill>
                <a:latin typeface="+mn-lt"/>
                <a:cs typeface="Palatino"/>
              </a:rPr>
              <a:t>the offices you call (</a:t>
            </a:r>
            <a:r>
              <a:rPr lang="en-US" sz="21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téléphoner</a:t>
            </a:r>
            <a:r>
              <a:rPr lang="en-US" sz="21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1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1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les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études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auxquelles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il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s’applique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the studies to which he applies 					himself (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s’appliquer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  <a:endParaRPr lang="en-US" sz="2200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6185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45" y="0"/>
            <a:ext cx="8679051" cy="13001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23/4 – 27/4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-six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1813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9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-1"/>
            <a:ext cx="8629519" cy="11355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trente-deux</a:t>
            </a:r>
            <a:r>
              <a:rPr lang="en-US" sz="2400" dirty="0">
                <a:cs typeface="Palatino"/>
              </a:rPr>
              <a:t>:  23/4 – 27/4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err="1" smtClean="0">
                <a:cs typeface="Palatino"/>
              </a:rPr>
              <a:t>-sept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44809" y="1464235"/>
            <a:ext cx="3911309" cy="512984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adroit(e)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clever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agile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+mn-lt"/>
                <a:cs typeface="Palatino"/>
              </a:rPr>
              <a:t>agile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(assez) âgé(e)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elderly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assidu(e)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+mn-lt"/>
                <a:cs typeface="Palatino"/>
              </a:rPr>
              <a:t>diligent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aveugle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blind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blond(e)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blond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brun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(e)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dark haired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464235"/>
            <a:ext cx="4474450" cy="5129849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chauve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bald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court(e)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short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cultivé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(e)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cultured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distrait(e)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absentminded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d’un certain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âge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middle-aged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égoïste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selfish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enceinte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pregnant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fou/folle </a:t>
            </a:r>
            <a:r>
              <a:rPr lang="fr-FR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+mn-lt"/>
                <a:cs typeface="Palatino"/>
              </a:rPr>
              <a:t>crazy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2449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/>
          <a:lstStyle/>
          <a:p>
            <a:r>
              <a:rPr lang="en-US" sz="3600" dirty="0">
                <a:cs typeface="Palatino"/>
              </a:rPr>
              <a:t>Preposition + </a:t>
            </a:r>
            <a:r>
              <a:rPr lang="en-US" sz="3600" b="1" i="1" dirty="0">
                <a:cs typeface="Palatino"/>
              </a:rPr>
              <a:t>qui</a:t>
            </a:r>
            <a:r>
              <a:rPr lang="en-US" sz="3600" i="1" dirty="0">
                <a:cs typeface="Palatino"/>
              </a:rPr>
              <a:t> </a:t>
            </a:r>
            <a:r>
              <a:rPr lang="en-US" sz="3600" dirty="0">
                <a:cs typeface="Palatino"/>
              </a:rPr>
              <a:t>and </a:t>
            </a:r>
            <a:r>
              <a:rPr lang="en-US" sz="3600" b="1" i="1" dirty="0" err="1">
                <a:cs typeface="Palatino"/>
              </a:rPr>
              <a:t>lequel</a:t>
            </a:r>
            <a:r>
              <a:rPr lang="en-US" sz="3600" b="1" i="1" dirty="0">
                <a:cs typeface="Palatino"/>
              </a:rPr>
              <a:t> </a:t>
            </a:r>
            <a:r>
              <a:rPr lang="en-US" sz="3600" dirty="0" err="1">
                <a:cs typeface="Palatino"/>
              </a:rPr>
              <a:t>con’t</a:t>
            </a:r>
            <a:r>
              <a:rPr lang="en-US" sz="3600" dirty="0">
                <a:cs typeface="Palatino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07" y="1270000"/>
            <a:ext cx="8782523" cy="535468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Formez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des phrases qui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ont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des prepositions relatives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commençant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par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 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N’oubliez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pas la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différence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de construction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qu’il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faut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respecter entre les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antécédents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animés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et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inanimés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b="1" dirty="0" err="1" smtClean="0">
                <a:solidFill>
                  <a:schemeClr val="tx1"/>
                </a:solidFill>
                <a:latin typeface="+mn-lt"/>
                <a:cs typeface="Palatino"/>
              </a:rPr>
              <a:t>Modèle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: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cours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est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bon? 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J’ai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assisté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un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cours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.)</a:t>
            </a:r>
          </a:p>
          <a:p>
            <a:pPr marL="1601788" lvl="7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Le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cours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auquel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assisté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Avec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quelle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fille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Roland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-t-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sortir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?  (Il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pense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fille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tout le temps.)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	La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fille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il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pense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tout le temps.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Quelle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lettre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vas-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me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montrer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? 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J’ai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répondu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cette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lettre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	La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lettre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laquelle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j’ai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répondu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3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Quel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débat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as-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écouté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? 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Nos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copains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ont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pris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part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débat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	Le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débat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auquel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nos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copains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ont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pris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part.</a:t>
            </a:r>
          </a:p>
        </p:txBody>
      </p:sp>
    </p:spTree>
    <p:extLst>
      <p:ext uri="{BB962C8B-B14F-4D97-AF65-F5344CB8AC3E}">
        <p14:creationId xmlns:p14="http://schemas.microsoft.com/office/powerpoint/2010/main" val="59871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6625"/>
          </a:xfrm>
        </p:spPr>
        <p:txBody>
          <a:bodyPr/>
          <a:lstStyle/>
          <a:p>
            <a:r>
              <a:rPr lang="en-US" sz="3600" dirty="0">
                <a:cs typeface="Palatino"/>
              </a:rPr>
              <a:t>Preposition + </a:t>
            </a:r>
            <a:r>
              <a:rPr lang="en-US" sz="3600" b="1" i="1" dirty="0">
                <a:cs typeface="Palatino"/>
              </a:rPr>
              <a:t>qui</a:t>
            </a:r>
            <a:r>
              <a:rPr lang="en-US" sz="3600" i="1" dirty="0">
                <a:cs typeface="Palatino"/>
              </a:rPr>
              <a:t> </a:t>
            </a:r>
            <a:r>
              <a:rPr lang="en-US" sz="3600" dirty="0">
                <a:cs typeface="Palatino"/>
              </a:rPr>
              <a:t>and </a:t>
            </a:r>
            <a:r>
              <a:rPr lang="en-US" sz="3600" b="1" i="1" dirty="0" err="1">
                <a:cs typeface="Palatino"/>
              </a:rPr>
              <a:t>lequel</a:t>
            </a:r>
            <a:r>
              <a:rPr lang="en-US" sz="3600" b="1" i="1" dirty="0">
                <a:cs typeface="Palatino"/>
              </a:rPr>
              <a:t> </a:t>
            </a:r>
            <a:r>
              <a:rPr lang="en-US" sz="3600" dirty="0" err="1">
                <a:cs typeface="Palatino"/>
              </a:rPr>
              <a:t>con’t</a:t>
            </a:r>
            <a:r>
              <a:rPr lang="en-US" sz="3600" dirty="0">
                <a:cs typeface="Palatino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08" y="1285158"/>
            <a:ext cx="8660120" cy="5278327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Quels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clients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sont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venus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?  (Nous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avons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téléphoné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ces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clients.)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Les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clients </a:t>
            </a:r>
            <a:r>
              <a:rPr lang="en-US" b="1" i="1" dirty="0" err="1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nous </a:t>
            </a:r>
            <a:r>
              <a:rPr lang="en-US" i="1" dirty="0" err="1">
                <a:solidFill>
                  <a:srgbClr val="0000FF"/>
                </a:solidFill>
                <a:latin typeface="+mn-lt"/>
                <a:cs typeface="Palatino"/>
              </a:rPr>
              <a:t>avons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téléphoné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quelles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habitudes le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médecin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parle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-t-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?  (Il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faut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renoncer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habitudes.)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Les habitudes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auxquelles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il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faut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renoncer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Avec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quel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homme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est-ce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qu’elle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s’est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mariée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?  (Elle se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fiait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cet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homme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L’homme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à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 qui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elle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se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fiait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Quels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détails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aimez-vous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?  (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avez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veillé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détails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Les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détails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auxquels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vous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avez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veillé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Quelles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méthodes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as-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recommandées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?  (Je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crois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méthodes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Les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méthodes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+mn-lt"/>
                <a:cs typeface="Palatino"/>
              </a:rPr>
              <a:t>auxquelles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je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crois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6492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38" y="0"/>
            <a:ext cx="8735492" cy="12236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vingt-huit</a:t>
            </a:r>
            <a:r>
              <a:rPr lang="en-US" sz="2400" dirty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44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443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1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76" y="0"/>
            <a:ext cx="8755530" cy="11205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23/4 – 27/4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205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83" y="0"/>
            <a:ext cx="8754653" cy="1165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</a:t>
            </a:r>
            <a:r>
              <a:rPr lang="en-US" sz="2400" b="1" dirty="0" err="1" smtClean="0">
                <a:cs typeface="Palatino"/>
              </a:rPr>
              <a:t>-trois</a:t>
            </a:r>
            <a:r>
              <a:rPr lang="en-US" sz="2400" dirty="0" smtClean="0">
                <a:cs typeface="Palatino"/>
              </a:rPr>
              <a:t>:  30/</a:t>
            </a:r>
            <a:r>
              <a:rPr lang="en-US" sz="2400" dirty="0">
                <a:cs typeface="Palatino"/>
              </a:rPr>
              <a:t>4 – </a:t>
            </a:r>
            <a:r>
              <a:rPr lang="en-US" sz="2400" dirty="0" smtClean="0">
                <a:cs typeface="Palatino"/>
              </a:rPr>
              <a:t>4/5</a:t>
            </a:r>
            <a:r>
              <a:rPr lang="en-US" sz="2400" dirty="0">
                <a:cs typeface="Palatino"/>
              </a:rPr>
              <a:t/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lundi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trente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avril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64235"/>
            <a:ext cx="4212294" cy="503659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continuer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continue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coûter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décider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decide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demander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ask (for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  something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)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donner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give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écouter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listen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entendre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hear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essayer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try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464235"/>
            <a:ext cx="4041648" cy="503659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acheter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buy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aimer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like, to love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aller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go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appeler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call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have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chercher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look for/ to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search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choisir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choose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5557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30/4 – 4/5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717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84" y="0"/>
            <a:ext cx="8739532" cy="11803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trente-trois</a:t>
            </a:r>
            <a:r>
              <a:rPr lang="en-US" sz="2400" dirty="0">
                <a:cs typeface="Palatino"/>
              </a:rPr>
              <a:t>:  30/4 – 4/5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premier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deux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>
                <a:cs typeface="Palatino"/>
              </a:rPr>
              <a:t>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67412" y="1434353"/>
            <a:ext cx="4483804" cy="52294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rendre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hand in, to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       	  return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, (to make different)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réussir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succeed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revenir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come back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s'appeler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named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se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rappeler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remember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terminer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finish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travailler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work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trouver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find, to have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         an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opinion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of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1684" y="1434353"/>
            <a:ext cx="3941963" cy="522941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faire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make/ to do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fermer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close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finir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finish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oublier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forget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parler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speak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raconter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tell a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story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61248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25" y="0"/>
            <a:ext cx="8679051" cy="1315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30/4 – 4/5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premier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51813" cy="4855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552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0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4" y="0"/>
            <a:ext cx="8694172" cy="1165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trente-trois</a:t>
            </a:r>
            <a:r>
              <a:rPr lang="en-US" sz="2400" dirty="0">
                <a:cs typeface="Palatino"/>
              </a:rPr>
              <a:t>:  30/4 – 4/5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mercredi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deux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79175"/>
            <a:ext cx="4272776" cy="5184589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le Maghreb	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French-speaking 		     North Africa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maghrébin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from the Maghreb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modéré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moderate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un refuge	       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 shelter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s’approcher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approach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s’intégrer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become integrated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tendu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strained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toucher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get, to touch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6804" y="1479175"/>
            <a:ext cx="4180604" cy="518458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chômeur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/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chômeuse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unemployed person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cité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housing development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dénoncer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denounce, 			to expose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étranger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étrangère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foreigner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frontière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border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loyer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a rent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maltraité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 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mistreated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897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5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30/4 – 4/5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6934" cy="4855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552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4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23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trente-trois</a:t>
            </a:r>
            <a:r>
              <a:rPr lang="en-US" sz="2400" dirty="0">
                <a:cs typeface="Palatino"/>
              </a:rPr>
              <a:t>:  30/4 – 4/5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trois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60110" y="1449294"/>
            <a:ext cx="3896008" cy="51294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0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20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gaucher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left handed</a:t>
            </a:r>
          </a:p>
          <a:p>
            <a:pPr>
              <a:spcBef>
                <a:spcPts val="20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gros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(se)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fat</a:t>
            </a:r>
          </a:p>
          <a:p>
            <a:pPr>
              <a:spcBef>
                <a:spcPts val="20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impoli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(e)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impolite</a:t>
            </a:r>
          </a:p>
          <a:p>
            <a:pPr>
              <a:spcBef>
                <a:spcPts val="20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insensé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(e)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foolish</a:t>
            </a:r>
          </a:p>
          <a:p>
            <a:pPr>
              <a:spcBef>
                <a:spcPts val="200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lent(e)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slow</a:t>
            </a:r>
          </a:p>
          <a:p>
            <a:pPr>
              <a:spcBef>
                <a:spcPts val="20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lourd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(e)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heavy</a:t>
            </a:r>
          </a:p>
          <a:p>
            <a:pPr>
              <a:spcBef>
                <a:spcPts val="20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mal élevé(e)	 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rude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7" y="1600200"/>
            <a:ext cx="4459149" cy="4978583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menteur(se)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lying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muet(te)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mute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obstiné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(e)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stubborn </a:t>
            </a: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pâle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pale</a:t>
            </a: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paresseux(se)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lazy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poli(e)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polite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raffiné(e)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refined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2400"/>
              </a:spcBef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raisonnable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reasonable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1062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01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30/4 – 4/5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229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7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88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trente-trois</a:t>
            </a:r>
            <a:r>
              <a:rPr lang="en-US" sz="2400" dirty="0">
                <a:cs typeface="Palatino"/>
              </a:rPr>
              <a:t>:  30/4 – 4/5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quatre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mai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44809" y="1464235"/>
            <a:ext cx="3911309" cy="50686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roux/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rousse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red-headed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rude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rough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sage		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well-behaved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sain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(e)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healthy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sensé(e)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sensible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sensible </a:t>
            </a:r>
            <a:r>
              <a:rPr lang="fr-FR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sensitive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rgbClr val="000000"/>
                </a:solidFill>
                <a:latin typeface="+mn-lt"/>
                <a:cs typeface="Palatino"/>
              </a:rPr>
              <a:t>soigneux(se)        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meticulous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464235"/>
            <a:ext cx="4197379" cy="50686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sombre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dark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sourd(e)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deaf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la comète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comet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l’étoile (f)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star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la galaxie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galaxy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la lune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Moon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la planète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+mn-lt"/>
                <a:cs typeface="Palatino"/>
              </a:rPr>
              <a:t>planet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satellite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satellite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le soleil </a:t>
            </a:r>
            <a:r>
              <a:rPr lang="fr-FR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+mn-lt"/>
                <a:cs typeface="Palatino"/>
              </a:rPr>
              <a:t>Sun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5731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38" y="0"/>
            <a:ext cx="8658050" cy="11056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jeudi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-neuf</a:t>
            </a:r>
            <a:r>
              <a:rPr lang="en-US" sz="2400" dirty="0" smtClean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16838" y="1464236"/>
            <a:ext cx="3939280" cy="50878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tout	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all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tout le monde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everybody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beaucoup de  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lot of 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un peu de 	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little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of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moins de	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less than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quelques 	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some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, a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few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aucun/aucune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none,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not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any 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464236"/>
            <a:ext cx="4475010" cy="508784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un tas de 	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stack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of</a:t>
            </a:r>
            <a:endParaRPr lang="en-US" sz="22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plein de 	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full of</a:t>
            </a:r>
            <a:endParaRPr lang="fr-FR" sz="22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le taux	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the rate</a:t>
            </a:r>
            <a:endParaRPr lang="en-US" sz="22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les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frais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	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"/>
                <a:cs typeface="Palatino"/>
              </a:rPr>
              <a:t>expenses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fr-FR" sz="2200" i="1" dirty="0" err="1">
                <a:solidFill>
                  <a:srgbClr val="0000FF"/>
                </a:solidFill>
                <a:latin typeface="Palatino"/>
                <a:cs typeface="Palatino"/>
              </a:rPr>
              <a:t>costs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 </a:t>
            </a:r>
            <a:endParaRPr lang="en-US" sz="22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l’école (f)	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school</a:t>
            </a:r>
            <a:endParaRPr lang="en-US" sz="22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un carnet de notes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 report card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   (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elementary school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)</a:t>
            </a:r>
            <a:endParaRPr lang="en-US" sz="22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une interrogation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quiz,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test</a:t>
            </a:r>
            <a:endParaRPr lang="en-US" sz="22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"/>
                <a:cs typeface="Palatino"/>
              </a:rPr>
              <a:t>un dossier 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file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4793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25" y="0"/>
            <a:ext cx="8694171" cy="13001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30/4 – 4/5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mai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2054" cy="49308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9308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25" y="0"/>
            <a:ext cx="8769772" cy="12396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-et-un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7174" cy="4870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03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7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3" y="0"/>
            <a:ext cx="8739533" cy="1269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7174" cy="4915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157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2294" cy="4915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157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84" y="0"/>
            <a:ext cx="8739532" cy="1285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-six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7174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5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jeudi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-sept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avril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57655" cy="4900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006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5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72776" cy="4900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006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9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25" y="0"/>
            <a:ext cx="8694171" cy="12548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vendredi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 err="1" smtClean="0">
                <a:latin typeface="Palatino"/>
                <a:cs typeface="Palatino"/>
              </a:rPr>
              <a:t>-huit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avril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7896" cy="4870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03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5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84" y="0"/>
            <a:ext cx="8709292" cy="1315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72776" cy="4885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85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8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49" y="0"/>
            <a:ext cx="8720003" cy="12081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44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443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7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15" y="1"/>
            <a:ext cx="8658049" cy="10907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 smtClean="0">
                <a:latin typeface="Palatino"/>
                <a:cs typeface="Palatino"/>
              </a:rPr>
              <a:t>vendredi</a:t>
            </a:r>
            <a:r>
              <a:rPr lang="en-US" sz="2400" dirty="0" smtClean="0">
                <a:latin typeface="Palatino"/>
                <a:cs typeface="Palatino"/>
              </a:rPr>
              <a:t>, </a:t>
            </a:r>
            <a:r>
              <a:rPr lang="en-US" sz="2400" dirty="0">
                <a:latin typeface="Palatino"/>
                <a:cs typeface="Palatino"/>
              </a:rPr>
              <a:t>le </a:t>
            </a:r>
            <a:r>
              <a:rPr lang="en-US" sz="2400" dirty="0" err="1" smtClean="0">
                <a:latin typeface="Palatino"/>
                <a:cs typeface="Palatino"/>
              </a:rPr>
              <a:t>trente</a:t>
            </a:r>
            <a:r>
              <a:rPr lang="en-US" sz="2400" dirty="0" smtClean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47815" y="1419412"/>
            <a:ext cx="4042489" cy="5179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jour: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une agrafeuse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stapler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la colle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glue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une bonne note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good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grade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une erreur 	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mistake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permettre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permit, allow 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traduire 	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translate 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écrire 	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write 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7" y="1419412"/>
            <a:ext cx="4505987" cy="5179137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enseigner 	  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teach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souligner 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underline 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corriger 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correct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passer un examen 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take an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exam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rater 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fail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échouer à 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fail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les sports (m) 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sports</a:t>
            </a: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la course 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race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,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course</a:t>
            </a:r>
            <a:endParaRPr lang="en-US" sz="2200" dirty="0" smtClean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67413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72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vingt-neuf</a:t>
            </a:r>
            <a:r>
              <a:rPr lang="en-US" sz="2400" dirty="0">
                <a:latin typeface="Palatino"/>
                <a:cs typeface="Palatino"/>
              </a:rPr>
              <a:t>:  26/3 – 30/3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mars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44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443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94272</TotalTime>
  <Words>2101</Words>
  <Application>Microsoft Macintosh PowerPoint</Application>
  <PresentationFormat>On-screen Show (4:3)</PresentationFormat>
  <Paragraphs>578</Paragraphs>
  <Slides>68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Executive</vt:lpstr>
      <vt:lpstr>Français 3 Pour Commencer</vt:lpstr>
      <vt:lpstr>la semaine numéro vingt-neuf:  26/3 – 30/3 nous sommes mardi, le vingt-sept mars deux mille dix-huit</vt:lpstr>
      <vt:lpstr>la semaine numéro vingt-neuf:  26/3 – 30/3 nous sommes mardi, le vingt-sept mars deux mille dix-huit</vt:lpstr>
      <vt:lpstr>la semaine numéro vingt-neuf:  26/3 – 30/3 nous sommes mercredi, le vingt-huit mars deux mille dix-huit</vt:lpstr>
      <vt:lpstr>la semaine numéro vingt-neuf:  26/3 – 30/3 nous sommes mercredi, le vingt-huit mars deux mille dix-huit</vt:lpstr>
      <vt:lpstr>la semaine numéro vingt-neuf:  26/3 – 30/3 nous sommes jeudi, le vingt-neuf mars deux mille dix-huit</vt:lpstr>
      <vt:lpstr>la semaine numéro vingt-neuf:  26/3 – 30/3 nous sommes jeudi, le vingt-neuf mars deux mille dix-huit</vt:lpstr>
      <vt:lpstr>la semaine numéro vingt-neuf:  26/3 – 30/3 nous sommes vendredi, le trente mars deux mille dix-huit</vt:lpstr>
      <vt:lpstr>la semaine numéro vingt-neuf:  26/3 – 30/3 nous sommes vendredi, le trente mars deux mille dix-huit</vt:lpstr>
      <vt:lpstr>la semaine numéro trente:  9/4 – 13/4 nous sommes lundi, le neuf avril deux mille dix-huit</vt:lpstr>
      <vt:lpstr>Expressions avec le subjonctif</vt:lpstr>
      <vt:lpstr>la semaine numéro trente:  9/4 – 13/4 nous sommes lundi, le neuf avril deux mille dix-huit</vt:lpstr>
      <vt:lpstr>la semaine numéro trente:  9/4 – 13/4 nous sommes mardi, le dix avril deux mille dix-huit</vt:lpstr>
      <vt:lpstr>la semaine numéro trente:  9/4 – 13/4 nous sommes mardi, le dix avril deux mille dix-huit</vt:lpstr>
      <vt:lpstr>la semaine numéro trente:  9/4 – 13/4 nous sommes mercredi, le onze avril deux mille dix-huit</vt:lpstr>
      <vt:lpstr>la semaine numéro trente:  9/4 – 13/4 nous sommes mercredi, le onze avril deux mille dix-huit</vt:lpstr>
      <vt:lpstr>la semaine numéro trente:  9/4 – 13/4 nous sommes jeudi, le douze avril deux mille dix-huit</vt:lpstr>
      <vt:lpstr>Relative Pronouns qui and que</vt:lpstr>
      <vt:lpstr>relative clauses con’t.</vt:lpstr>
      <vt:lpstr>la semaine numéro trente:  9/4 – 13/4 nous sommes jeudi, le douze avril deux mille dix-huit</vt:lpstr>
      <vt:lpstr>la semaine numéro trente:  9/4 – 13/4 nous sommes vendredi, le treize avril deux mille dix-huit</vt:lpstr>
      <vt:lpstr>la semaine numéro trente:  9/4 – 13/4 nous sommes vendredi, le treize avril deux mille dix-huit</vt:lpstr>
      <vt:lpstr>la semaine numéro trente:  9/4 – 13/4 nous sommes vendredi, le treize avril deux mille dix-huit</vt:lpstr>
      <vt:lpstr>la semaine numéro trente-et-un:  16/4 – 20/4 nous sommes lundi, le seize avril deux mille dix-huit</vt:lpstr>
      <vt:lpstr>la semaine numéro trente-et-un:  16/4 – 20/4 nous sommes lundi, le seize avril deux mille dix-huit</vt:lpstr>
      <vt:lpstr>la semaine numéro trente-et-un:  16/4 – 20/4 nous sommes mardi, le dix-sept avril deux mille dix-huit</vt:lpstr>
      <vt:lpstr>la semaine numéro trente-et-un:  16/4 – 20/4 nous sommes mardi, le dix-sept avril deux mille dix-huit</vt:lpstr>
      <vt:lpstr>la semaine numéro trente-et-un:  16/4 – 20/4 nous sommes mercredi, le dix-huit avril deux mille dix-huit</vt:lpstr>
      <vt:lpstr>la semaine numéro trente-et-un:  16/4 – 20/4 nous sommes mercredi, le dix-huit avril deux mille dix-huit</vt:lpstr>
      <vt:lpstr>la semaine numéro trente-et-un:  16/4 – 20/4 nous sommes jeudi, le dix-neuf avril deux mille dix-huit</vt:lpstr>
      <vt:lpstr>The relative pronoun dont</vt:lpstr>
      <vt:lpstr>The relative pronoun dont con’t.</vt:lpstr>
      <vt:lpstr>la semaine numéro trente-et-un:  16/4 – 20/4 nous sommes jeudi, le dix-neuf avril deux mille dix-huit</vt:lpstr>
      <vt:lpstr>la semaine numéro trente-et-un:  16/4 – 20/4 nous sommes vendredi, le vingt avril deux mille dix-huit</vt:lpstr>
      <vt:lpstr>The relative pronoun dont con’t.</vt:lpstr>
      <vt:lpstr>la semaine numéro trente-et-un:  16/4 – 20/4 nous sommes vendredi, le vingt avril deux mille dix-huit</vt:lpstr>
      <vt:lpstr>la semaine numéro trente-deux:  23/4 – 27/4 nous sommes lundi, le vingt-trois avril deux mille dix-huit</vt:lpstr>
      <vt:lpstr>la semaine numéro trente-deux:  23/4 – 27/4 nous sommes lundi, le vingt-trois avril deux mille dix-huit</vt:lpstr>
      <vt:lpstr>la semaine numéro trente-deux:  23/4 – 27/4 nous sommes mardi, le vingt-quatre avril deux mille dix-huit</vt:lpstr>
      <vt:lpstr>la semaine numéro trente-deux:  23/4 – 27/4 nous sommes mardi, le vingt-quatre avril deux mille dix-huit</vt:lpstr>
      <vt:lpstr>la semaine numéro trente-deux:  23/4 – 27/4 nous sommes mercredi, le vingt-cinq avril deux mille dix-huit</vt:lpstr>
      <vt:lpstr>la semaine numéro trente-deux:  23/4 – 27/4 nous sommes mercredi, le vingt-cinq avril deux mille dix-huit</vt:lpstr>
      <vt:lpstr>la semaine numéro trente-deux:  23/4 – 27/4 nous sommes jeudi, le vingt-six avril deux mille dix-huit</vt:lpstr>
      <vt:lpstr>Preposition + qui and lequel</vt:lpstr>
      <vt:lpstr>Preposition + qui and lequel con’t.</vt:lpstr>
      <vt:lpstr>la semaine numéro trente-deux:  23/4 – 27/4 nous sommes jeudi, le vingt-six avril deux mille dix-huit</vt:lpstr>
      <vt:lpstr>la semaine numéro trente-deux:  23/4 – 27/4 nous sommes vendredi, le vingt-sept avril deux mille dix-huit</vt:lpstr>
      <vt:lpstr>Preposition + qui and lequel con’t.</vt:lpstr>
      <vt:lpstr>Preposition + qui and lequel con’t.</vt:lpstr>
      <vt:lpstr>la semaine numéro trente-deux:  23/4 – 27/4 nous sommes vendredi, le vingt-sept avril deux mille dix-huit</vt:lpstr>
      <vt:lpstr>la semaine numéro trente-trois:  30/4 – 4/5 nous sommes lundi, le trente avril deux mille dix-huit</vt:lpstr>
      <vt:lpstr>la semaine numéro trente-trois:  30/4 – 4/5 nous sommes lundi, le trente avril deux mille dix-huit</vt:lpstr>
      <vt:lpstr>la semaine numéro trente-trois:  30/4 – 4/5 nous sommes mardi, le premier mai deux mille dix-huit</vt:lpstr>
      <vt:lpstr>la semaine numéro trente-trois:  30/4 – 4/5 nous sommes mardi, le premier mai deux mille dix-huit</vt:lpstr>
      <vt:lpstr>la semaine numéro trente-trois:  30/4 – 4/5 nous sommes mercredi, le deux mai deux mille dix-huit</vt:lpstr>
      <vt:lpstr>la semaine numéro trente-trois:  30/4 – 4/5 nous sommes mercredi, le deux mai deux mille dix-huit</vt:lpstr>
      <vt:lpstr>la semaine numéro trente-trois:  30/4 – 4/5 nous sommes jeudi, le trois mai deux mille dix-huit</vt:lpstr>
      <vt:lpstr>la semaine numéro trente-trois:  30/4 – 4/5 nous sommes jeudi, le trois mai deux mille dix-huit</vt:lpstr>
      <vt:lpstr>la semaine numéro trente-trois:  30/4 – 4/5 nous sommes vendredi, le quatre mai deux mille dix-huit</vt:lpstr>
      <vt:lpstr>la semaine numéro trente-trois:  30/4 – 4/5 nous sommes vendredi, le quatre mai deux mille dix-huit</vt:lpstr>
      <vt:lpstr>la semaine numéro trente-deux:  17/4 – 21/4 nous sommes vendredi, le vingt-et-un avril deux mille dix-sept</vt:lpstr>
      <vt:lpstr>la semaine numéro trente-trois:  24/4 – 28/4 nous sommes lundi, le vingt-quatre avril deux mille dix-sept</vt:lpstr>
      <vt:lpstr>la semaine numéro trente-trois:  24/4 – 28/4 nous sommes mardi, le vingt-cinq avril deux mille dix-sept</vt:lpstr>
      <vt:lpstr>la semaine numéro trente-trois:  24/4 – 28/4 nous sommes mercredi, le vingt-six avril deux mille dix-sept</vt:lpstr>
      <vt:lpstr>la semaine numéro trente-trois:  24/4 – 28/4 nous sommes jeudi, le vingt-sept avril deux mille dix-sept</vt:lpstr>
      <vt:lpstr>la semaine numéro trente-trois:  24/4 – 28/4 nous sommes jeudi, le vingt-sept avril deux mille dix-sept</vt:lpstr>
      <vt:lpstr>la semaine numéro trente-trois:  24/4 – 28/4 nous sommes vendredi, le vingt-huit avril deux mille dix-sept</vt:lpstr>
      <vt:lpstr>la semaine numéro trente-trois:  24/4 – 28/4 nous sommes vendredi, le vingt-huit avril deux mille dix-sept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AP  Warm-Ups</dc:title>
  <dc:creator>Tara Thiesmeyer</dc:creator>
  <cp:lastModifiedBy>Tara Thiesmeyer</cp:lastModifiedBy>
  <cp:revision>142</cp:revision>
  <cp:lastPrinted>2017-04-16T06:00:51Z</cp:lastPrinted>
  <dcterms:created xsi:type="dcterms:W3CDTF">2016-03-31T04:44:49Z</dcterms:created>
  <dcterms:modified xsi:type="dcterms:W3CDTF">2018-04-08T09:30:05Z</dcterms:modified>
</cp:coreProperties>
</file>