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99" r:id="rId3"/>
    <p:sldId id="278" r:id="rId4"/>
    <p:sldId id="257" r:id="rId5"/>
    <p:sldId id="279" r:id="rId6"/>
    <p:sldId id="300" r:id="rId7"/>
    <p:sldId id="258" r:id="rId8"/>
    <p:sldId id="280" r:id="rId9"/>
    <p:sldId id="259" r:id="rId10"/>
    <p:sldId id="301" r:id="rId11"/>
    <p:sldId id="260" r:id="rId12"/>
    <p:sldId id="281" r:id="rId13"/>
    <p:sldId id="261" r:id="rId14"/>
    <p:sldId id="262" r:id="rId15"/>
    <p:sldId id="264" r:id="rId16"/>
    <p:sldId id="283" r:id="rId17"/>
    <p:sldId id="263" r:id="rId18"/>
    <p:sldId id="282" r:id="rId19"/>
    <p:sldId id="265" r:id="rId20"/>
    <p:sldId id="286" r:id="rId21"/>
    <p:sldId id="266" r:id="rId22"/>
    <p:sldId id="287" r:id="rId23"/>
    <p:sldId id="267" r:id="rId24"/>
    <p:sldId id="285" r:id="rId25"/>
    <p:sldId id="268" r:id="rId26"/>
    <p:sldId id="284" r:id="rId27"/>
    <p:sldId id="269" r:id="rId28"/>
    <p:sldId id="290" r:id="rId29"/>
    <p:sldId id="270" r:id="rId30"/>
    <p:sldId id="288" r:id="rId31"/>
    <p:sldId id="271" r:id="rId32"/>
    <p:sldId id="289" r:id="rId33"/>
    <p:sldId id="272" r:id="rId34"/>
    <p:sldId id="291" r:id="rId35"/>
    <p:sldId id="273" r:id="rId36"/>
    <p:sldId id="292" r:id="rId37"/>
    <p:sldId id="274" r:id="rId38"/>
    <p:sldId id="293" r:id="rId39"/>
    <p:sldId id="297" r:id="rId40"/>
    <p:sldId id="295" r:id="rId41"/>
    <p:sldId id="275" r:id="rId42"/>
    <p:sldId id="302" r:id="rId43"/>
    <p:sldId id="276" r:id="rId44"/>
    <p:sldId id="298" r:id="rId45"/>
    <p:sldId id="294" r:id="rId46"/>
    <p:sldId id="296" r:id="rId47"/>
    <p:sldId id="277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952DAB-9131-D148-914C-2FE9FABDFEB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934EB3-E776-B14C-8D3C-D3262704B3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1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le </a:t>
            </a:r>
            <a:r>
              <a:rPr lang="en-US" dirty="0" err="1" smtClean="0">
                <a:latin typeface="Palatino"/>
                <a:cs typeface="Palatino"/>
              </a:rPr>
              <a:t>mois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d’octobre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82466341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561" y="274320"/>
            <a:ext cx="7768127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5561" y="1523999"/>
            <a:ext cx="3927647" cy="50339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3393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9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59" y="156800"/>
            <a:ext cx="7851929" cy="7996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 smtClean="0">
                <a:latin typeface="Palatino"/>
                <a:cs typeface="Palatino"/>
              </a:rPr>
              <a:t>vendredi</a:t>
            </a:r>
            <a:r>
              <a:rPr lang="en-US" sz="2300" dirty="0" smtClean="0">
                <a:latin typeface="Palatino"/>
                <a:cs typeface="Palatino"/>
              </a:rPr>
              <a:t>, </a:t>
            </a:r>
            <a:r>
              <a:rPr lang="en-US" sz="2300" dirty="0">
                <a:latin typeface="Palatino"/>
                <a:cs typeface="Palatino"/>
              </a:rPr>
              <a:t>le </a:t>
            </a:r>
            <a:r>
              <a:rPr lang="en-US" sz="2300" dirty="0" smtClean="0">
                <a:latin typeface="Palatino"/>
                <a:cs typeface="Palatino"/>
              </a:rPr>
              <a:t>six </a:t>
            </a:r>
            <a:r>
              <a:rPr lang="en-US" sz="2300" dirty="0" err="1" smtClean="0">
                <a:latin typeface="Palatino"/>
                <a:cs typeface="Palatino"/>
              </a:rPr>
              <a:t>octobre</a:t>
            </a:r>
            <a:r>
              <a:rPr lang="en-US" sz="2300" dirty="0" smtClean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786" y="1128953"/>
            <a:ext cx="3853901" cy="56181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Palatino"/>
                <a:cs typeface="Palatino"/>
              </a:rPr>
              <a:t>un </a:t>
            </a:r>
            <a:r>
              <a:rPr lang="en-US" sz="2400" dirty="0" err="1">
                <a:latin typeface="Palatino"/>
                <a:cs typeface="Palatino"/>
              </a:rPr>
              <a:t>fils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son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Palatino"/>
                <a:cs typeface="Palatino"/>
              </a:rPr>
              <a:t>un frère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brother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Palatino"/>
                <a:cs typeface="Palatino"/>
              </a:rPr>
              <a:t>un </a:t>
            </a:r>
            <a:r>
              <a:rPr lang="en-US" sz="2400" dirty="0" err="1">
                <a:latin typeface="Palatino"/>
                <a:cs typeface="Palatino"/>
              </a:rPr>
              <a:t>garçon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boy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Palatino"/>
                <a:cs typeface="Palatino"/>
              </a:rPr>
              <a:t>les </a:t>
            </a:r>
            <a:r>
              <a:rPr lang="en-US" sz="2400" dirty="0" err="1">
                <a:latin typeface="Palatino"/>
                <a:cs typeface="Palatino"/>
              </a:rPr>
              <a:t>grands</a:t>
            </a:r>
            <a:r>
              <a:rPr lang="en-US" sz="2400" dirty="0">
                <a:latin typeface="Palatino"/>
                <a:cs typeface="Palatino"/>
              </a:rPr>
              <a:t>-parents (m)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grandparents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Palatino"/>
                <a:cs typeface="Palatino"/>
              </a:rPr>
              <a:t>un </a:t>
            </a:r>
            <a:r>
              <a:rPr lang="en-US" sz="2400" dirty="0" err="1">
                <a:latin typeface="Palatino"/>
                <a:cs typeface="Palatino"/>
              </a:rPr>
              <a:t>homme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man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Palatino"/>
                <a:cs typeface="Palatino"/>
              </a:rPr>
              <a:t>un </a:t>
            </a:r>
            <a:r>
              <a:rPr lang="en-US" sz="2400" dirty="0" err="1">
                <a:latin typeface="Palatino"/>
                <a:cs typeface="Palatino"/>
              </a:rPr>
              <a:t>mari</a:t>
            </a:r>
            <a:r>
              <a:rPr lang="en-US" sz="2400" dirty="0">
                <a:latin typeface="Palatino"/>
                <a:cs typeface="Palatino"/>
              </a:rPr>
              <a:t>	 </a:t>
            </a:r>
            <a:r>
              <a:rPr lang="en-US" sz="2400" dirty="0" smtClean="0">
                <a:latin typeface="Palatino"/>
                <a:cs typeface="Palatino"/>
              </a:rPr>
              <a:t>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husband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mère</a:t>
            </a:r>
            <a:r>
              <a:rPr lang="en-US" sz="2400" dirty="0">
                <a:latin typeface="Palatino"/>
                <a:cs typeface="Palatino"/>
              </a:rPr>
              <a:t> / </a:t>
            </a:r>
            <a:r>
              <a:rPr lang="en-US" sz="2400" dirty="0" err="1">
                <a:latin typeface="Palatino"/>
                <a:cs typeface="Palatino"/>
              </a:rPr>
              <a:t>maman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mother 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/ mom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Palatino"/>
                <a:cs typeface="Palatino"/>
              </a:rPr>
              <a:t>un </a:t>
            </a:r>
            <a:r>
              <a:rPr lang="en-US" sz="2400" dirty="0" err="1">
                <a:latin typeface="Palatino"/>
                <a:cs typeface="Palatino"/>
              </a:rPr>
              <a:t>neveu</a:t>
            </a:r>
            <a:r>
              <a:rPr lang="en-US" sz="2400" dirty="0">
                <a:latin typeface="Palatino"/>
                <a:cs typeface="Palatino"/>
              </a:rPr>
              <a:t> / </a:t>
            </a: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nièce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nephew 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/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niece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1759" y="1128953"/>
            <a:ext cx="3715607" cy="5618126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</a:t>
            </a:r>
            <a:r>
              <a:rPr lang="en-US" sz="2400" b="1" i="1" dirty="0">
                <a:solidFill>
                  <a:srgbClr val="000090"/>
                </a:solidFill>
                <a:latin typeface="Palatino"/>
                <a:cs typeface="Palatino"/>
              </a:rPr>
              <a:t>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9”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>
                <a:latin typeface="Palatino"/>
                <a:cs typeface="Palatino"/>
              </a:rPr>
              <a:t>bébé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baby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connaissance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 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acquaintance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famille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family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femme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woman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femme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wife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fille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girl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fille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daughter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9574120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7919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vendredi</a:t>
            </a:r>
            <a:r>
              <a:rPr lang="en-US" sz="2300" dirty="0">
                <a:latin typeface="Palatino"/>
                <a:cs typeface="Palatino"/>
              </a:rPr>
              <a:t>, le six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820" y="1348471"/>
            <a:ext cx="3963867" cy="53154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348471"/>
            <a:ext cx="3684253" cy="53154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4" y="141120"/>
            <a:ext cx="7883284" cy="90943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smtClean="0">
                <a:latin typeface="Palatino"/>
                <a:cs typeface="Palatino"/>
              </a:rPr>
              <a:t>dix</a:t>
            </a:r>
            <a:r>
              <a:rPr lang="en-US" sz="2400" dirty="0" smtClean="0">
                <a:latin typeface="Palatino"/>
                <a:cs typeface="Palatino"/>
              </a:rPr>
              <a:t>:  9/</a:t>
            </a:r>
            <a:r>
              <a:rPr lang="en-US" sz="2400" dirty="0">
                <a:latin typeface="Palatino"/>
                <a:cs typeface="Palatino"/>
              </a:rPr>
              <a:t>10 – </a:t>
            </a:r>
            <a:r>
              <a:rPr lang="en-US" sz="2400" dirty="0" smtClean="0">
                <a:latin typeface="Palatino"/>
                <a:cs typeface="Palatino"/>
              </a:rPr>
              <a:t>13/</a:t>
            </a:r>
            <a:r>
              <a:rPr lang="en-US" sz="2400" dirty="0">
                <a:latin typeface="Palatino"/>
                <a:cs typeface="Palatino"/>
              </a:rPr>
              <a:t>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lundi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neuf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octobre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0388" y="1191675"/>
            <a:ext cx="3823300" cy="54636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sœur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sister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 smtClean="0">
                <a:latin typeface="Palatino"/>
                <a:cs typeface="Palatino"/>
              </a:rPr>
              <a:t>un</a:t>
            </a:r>
            <a:r>
              <a:rPr lang="en-US" sz="2200" dirty="0">
                <a:latin typeface="Palatino"/>
                <a:cs typeface="Palatino"/>
              </a:rPr>
              <a:t>(e) adolescent(e)	</a:t>
            </a:r>
            <a:r>
              <a:rPr lang="en-US" sz="2200" dirty="0" smtClean="0">
                <a:latin typeface="Palatino"/>
                <a:cs typeface="Palatino"/>
              </a:rPr>
              <a:t>		 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teenager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Palatino"/>
                <a:cs typeface="Palatino"/>
              </a:rPr>
              <a:t>un(e) </a:t>
            </a:r>
            <a:r>
              <a:rPr lang="en-US" sz="2200" dirty="0" err="1">
                <a:latin typeface="Palatino"/>
                <a:cs typeface="Palatino"/>
              </a:rPr>
              <a:t>adulte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adult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Palatino"/>
                <a:cs typeface="Palatino"/>
              </a:rPr>
              <a:t>un(e) </a:t>
            </a:r>
            <a:r>
              <a:rPr lang="en-US" sz="2200" dirty="0" err="1">
                <a:latin typeface="Palatino"/>
                <a:cs typeface="Palatino"/>
              </a:rPr>
              <a:t>ami</a:t>
            </a:r>
            <a:r>
              <a:rPr lang="en-US" sz="2200" dirty="0">
                <a:latin typeface="Palatino"/>
                <a:cs typeface="Palatino"/>
              </a:rPr>
              <a:t>(e</a:t>
            </a:r>
            <a:r>
              <a:rPr lang="en-US" sz="2200" dirty="0" smtClean="0">
                <a:latin typeface="Palatino"/>
                <a:cs typeface="Palatino"/>
              </a:rPr>
              <a:t>) / un </a:t>
            </a:r>
            <a:r>
              <a:rPr lang="en-US" sz="2200" dirty="0" err="1" smtClean="0">
                <a:latin typeface="Palatino"/>
                <a:cs typeface="Palatino"/>
              </a:rPr>
              <a:t>copain</a:t>
            </a:r>
            <a:r>
              <a:rPr lang="en-US" sz="2200" dirty="0" smtClean="0">
                <a:latin typeface="Palatino"/>
                <a:cs typeface="Palatino"/>
              </a:rPr>
              <a:t>/ </a:t>
            </a: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copine</a:t>
            </a:r>
            <a:r>
              <a:rPr lang="en-US" sz="2200" dirty="0"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friend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Palatino"/>
                <a:cs typeface="Palatino"/>
              </a:rPr>
              <a:t>un(e) </a:t>
            </a:r>
            <a:r>
              <a:rPr lang="en-US" sz="2200" dirty="0" err="1" smtClean="0">
                <a:latin typeface="Palatino"/>
                <a:cs typeface="Palatino"/>
              </a:rPr>
              <a:t>collègue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smtClean="0">
                <a:latin typeface="Palatino"/>
                <a:cs typeface="Palatino"/>
              </a:rPr>
              <a:t>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co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-worker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Palatino"/>
                <a:cs typeface="Palatino"/>
              </a:rPr>
              <a:t>un(e) cousin(e)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cousin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Palatino"/>
                <a:cs typeface="Palatino"/>
              </a:rPr>
              <a:t>un(e) enfant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child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Palatino"/>
                <a:cs typeface="Palatino"/>
              </a:rPr>
              <a:t>un(e) </a:t>
            </a:r>
            <a:r>
              <a:rPr lang="en-US" sz="2200" dirty="0" err="1">
                <a:latin typeface="Palatino"/>
                <a:cs typeface="Palatino"/>
              </a:rPr>
              <a:t>ennemi</a:t>
            </a:r>
            <a:r>
              <a:rPr lang="en-US" sz="2200" dirty="0">
                <a:latin typeface="Palatino"/>
                <a:cs typeface="Palatino"/>
              </a:rPr>
              <a:t>(e)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enemy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Palatino"/>
                <a:cs typeface="Palatino"/>
              </a:rPr>
              <a:t>un(e) </a:t>
            </a:r>
            <a:r>
              <a:rPr lang="en-US" sz="2200" dirty="0" err="1">
                <a:latin typeface="Palatino"/>
                <a:cs typeface="Palatino"/>
              </a:rPr>
              <a:t>voisin</a:t>
            </a:r>
            <a:r>
              <a:rPr lang="en-US" sz="2200" dirty="0">
                <a:latin typeface="Palatino"/>
                <a:cs typeface="Palatino"/>
              </a:rPr>
              <a:t>(e</a:t>
            </a:r>
            <a:r>
              <a:rPr lang="en-US" sz="2200" dirty="0" smtClean="0">
                <a:latin typeface="Palatino"/>
                <a:cs typeface="Palatino"/>
              </a:rPr>
              <a:t>)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neighbor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5" y="1191674"/>
            <a:ext cx="4059984" cy="5463609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200" i="1" dirty="0">
                <a:latin typeface="Palatino"/>
                <a:cs typeface="Palatino"/>
              </a:rPr>
              <a:t>Write “</a:t>
            </a:r>
            <a:r>
              <a:rPr lang="en-US" sz="2200" i="1" dirty="0" err="1">
                <a:latin typeface="Palatino"/>
                <a:cs typeface="Palatino"/>
              </a:rPr>
              <a:t>Semaine</a:t>
            </a:r>
            <a:r>
              <a:rPr lang="en-US" sz="2200" i="1" dirty="0">
                <a:latin typeface="Palatino"/>
                <a:cs typeface="Palatino"/>
              </a:rPr>
              <a:t> </a:t>
            </a:r>
            <a:r>
              <a:rPr lang="en-US" sz="2200" i="1" dirty="0" smtClean="0">
                <a:latin typeface="Palatino"/>
                <a:cs typeface="Palatino"/>
              </a:rPr>
              <a:t>10” </a:t>
            </a:r>
            <a:r>
              <a:rPr lang="en-US" sz="2200" i="1" dirty="0">
                <a:latin typeface="Palatino"/>
                <a:cs typeface="Palatino"/>
              </a:rPr>
              <a:t>and today’s </a:t>
            </a:r>
            <a:r>
              <a:rPr lang="en-US" sz="2200" i="1" dirty="0" smtClean="0">
                <a:latin typeface="Palatino"/>
                <a:cs typeface="Palatino"/>
              </a:rPr>
              <a:t>date.</a:t>
            </a:r>
            <a:endParaRPr lang="en-US" sz="2200" i="1" dirty="0">
              <a:latin typeface="Palatino"/>
              <a:cs typeface="Palatino"/>
            </a:endParaRPr>
          </a:p>
          <a:p>
            <a:r>
              <a:rPr lang="en-US" sz="2200" dirty="0" smtClean="0">
                <a:latin typeface="Palatino"/>
                <a:cs typeface="Palatino"/>
              </a:rPr>
              <a:t>un </a:t>
            </a:r>
            <a:r>
              <a:rPr lang="en-US" sz="2200" dirty="0" err="1">
                <a:latin typeface="Palatino"/>
                <a:cs typeface="Palatino"/>
              </a:rPr>
              <a:t>oncle</a:t>
            </a:r>
            <a:r>
              <a:rPr lang="en-US" sz="2200" dirty="0">
                <a:latin typeface="Palatino"/>
                <a:cs typeface="Palatino"/>
              </a:rPr>
              <a:t> / </a:t>
            </a: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tante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dirty="0" smtClean="0">
                <a:latin typeface="Palatino"/>
                <a:cs typeface="Palatino"/>
              </a:rPr>
              <a:t>	         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uncle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/ aunt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>
                <a:latin typeface="Palatino"/>
                <a:cs typeface="Palatino"/>
              </a:rPr>
              <a:t>les parents (m)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parents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>
                <a:latin typeface="Palatino"/>
                <a:cs typeface="Palatino"/>
              </a:rPr>
              <a:t>un </a:t>
            </a:r>
            <a:r>
              <a:rPr lang="en-US" sz="2200" dirty="0" err="1">
                <a:latin typeface="Palatino"/>
                <a:cs typeface="Palatino"/>
              </a:rPr>
              <a:t>père</a:t>
            </a:r>
            <a:r>
              <a:rPr lang="en-US" sz="2200" dirty="0">
                <a:latin typeface="Palatino"/>
                <a:cs typeface="Palatino"/>
              </a:rPr>
              <a:t> / papa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father /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	  			dad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personne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person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personne</a:t>
            </a:r>
            <a:r>
              <a:rPr lang="en-US" sz="2200" dirty="0">
                <a:latin typeface="Palatino"/>
                <a:cs typeface="Palatino"/>
              </a:rPr>
              <a:t> du </a:t>
            </a:r>
            <a:r>
              <a:rPr lang="en-US" sz="2200" dirty="0" err="1">
                <a:latin typeface="Palatino"/>
                <a:cs typeface="Palatino"/>
              </a:rPr>
              <a:t>troisième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âge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dirty="0" smtClean="0">
                <a:latin typeface="Palatino"/>
                <a:cs typeface="Palatino"/>
              </a:rPr>
              <a:t>	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senior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citizen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>
                <a:latin typeface="Palatino"/>
                <a:cs typeface="Palatino"/>
              </a:rPr>
              <a:t>les </a:t>
            </a:r>
            <a:r>
              <a:rPr lang="en-US" sz="2200" dirty="0" err="1">
                <a:latin typeface="Palatino"/>
                <a:cs typeface="Palatino"/>
              </a:rPr>
              <a:t>petits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enfants</a:t>
            </a:r>
            <a:r>
              <a:rPr lang="en-US" sz="2200" dirty="0">
                <a:latin typeface="Palatino"/>
                <a:cs typeface="Palatino"/>
              </a:rPr>
              <a:t> (m)	</a:t>
            </a:r>
            <a:r>
              <a:rPr lang="en-US" sz="2200" dirty="0" smtClean="0">
                <a:latin typeface="Palatino"/>
                <a:cs typeface="Palatino"/>
              </a:rPr>
              <a:t>	       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grandchildren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1134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114" y="141119"/>
            <a:ext cx="7820574" cy="90943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74" y="1238713"/>
            <a:ext cx="3901313" cy="5472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115" y="1238713"/>
            <a:ext cx="3792260" cy="5472287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Palatino"/>
                <a:cs typeface="Palatino"/>
              </a:rPr>
              <a:t>In the </a:t>
            </a:r>
            <a:r>
              <a:rPr lang="en-US" sz="2400" b="1" i="1" dirty="0" smtClean="0">
                <a:latin typeface="Palatino"/>
                <a:cs typeface="Palatino"/>
              </a:rPr>
              <a:t>grammar</a:t>
            </a:r>
            <a:r>
              <a:rPr lang="en-US" sz="2400" i="1" dirty="0" smtClean="0">
                <a:latin typeface="Palatino"/>
                <a:cs typeface="Palatino"/>
              </a:rPr>
              <a:t> section, write </a:t>
            </a:r>
            <a:r>
              <a:rPr lang="en-US" sz="2400" i="1" dirty="0">
                <a:latin typeface="Palatino"/>
                <a:cs typeface="Palatino"/>
              </a:rPr>
              <a:t>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10” </a:t>
            </a:r>
            <a:r>
              <a:rPr lang="en-US" sz="2400" i="1" dirty="0">
                <a:latin typeface="Palatino"/>
                <a:cs typeface="Palatino"/>
              </a:rPr>
              <a:t>and today’s date.</a:t>
            </a:r>
          </a:p>
          <a:p>
            <a:r>
              <a:rPr lang="en-US" sz="2400" dirty="0" smtClean="0">
                <a:latin typeface="Palatino"/>
                <a:cs typeface="Palatino"/>
              </a:rPr>
              <a:t>Conjugate the verbs </a:t>
            </a:r>
            <a:r>
              <a:rPr lang="en-US" sz="2400" dirty="0" err="1" smtClean="0">
                <a:solidFill>
                  <a:srgbClr val="0000FF"/>
                </a:solidFill>
                <a:latin typeface="Palatino"/>
                <a:cs typeface="Palatino"/>
              </a:rPr>
              <a:t>être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Palatino"/>
                <a:cs typeface="Palatino"/>
              </a:rPr>
              <a:t>avoir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Palatino"/>
                <a:cs typeface="Palatino"/>
              </a:rPr>
              <a:t>nager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Palatino"/>
                <a:cs typeface="Palatino"/>
              </a:rPr>
              <a:t>écouter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Palatino"/>
                <a:cs typeface="Palatino"/>
              </a:rPr>
              <a:t>danser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2400" dirty="0" smtClean="0">
                <a:latin typeface="Palatino"/>
                <a:cs typeface="Palatino"/>
              </a:rPr>
              <a:t>et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chanter.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3309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156800"/>
            <a:ext cx="7836251" cy="8623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76" y="1223035"/>
            <a:ext cx="3901312" cy="549209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donnez-moi</a:t>
            </a:r>
            <a:r>
              <a:rPr lang="is-IS" sz="2400" dirty="0" smtClean="0">
                <a:latin typeface="Palatino"/>
                <a:cs typeface="Palatino"/>
              </a:rPr>
              <a:t>…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give me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…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Ça fait combien?	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How much is that?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Ça fait trois euros.	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That’s three euros.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Ça coute neuf euros quinze.	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That costs 9,15 euros.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Quelle heure est-il?	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What time is it.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Il est trois heures.</a:t>
            </a:r>
            <a:r>
              <a:rPr lang="is-IS" sz="2400" dirty="0" smtClean="0">
                <a:solidFill>
                  <a:srgbClr val="000090"/>
                </a:solidFill>
                <a:latin typeface="Palatino"/>
                <a:cs typeface="Palatino"/>
              </a:rPr>
              <a:t>	  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It’s three o’clock.</a:t>
            </a: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8" y="1223034"/>
            <a:ext cx="3934938" cy="5492090"/>
          </a:xfrm>
        </p:spPr>
        <p:txBody>
          <a:bodyPr>
            <a:normAutofit fontScale="92500" lnSpcReduction="20000"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10” </a:t>
            </a:r>
            <a:r>
              <a:rPr lang="en-US" sz="2400" i="1" dirty="0">
                <a:latin typeface="Palatino"/>
                <a:cs typeface="Palatino"/>
              </a:rPr>
              <a:t>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On </a:t>
            </a:r>
            <a:r>
              <a:rPr lang="en-US" sz="2400" dirty="0" err="1" smtClean="0">
                <a:latin typeface="Palatino"/>
                <a:cs typeface="Palatino"/>
              </a:rPr>
              <a:t>va</a:t>
            </a:r>
            <a:r>
              <a:rPr lang="en-US" sz="2400" dirty="0" smtClean="0">
                <a:latin typeface="Palatino"/>
                <a:cs typeface="Palatino"/>
              </a:rPr>
              <a:t> au café?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Shall we go to the café?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Allons</a:t>
            </a:r>
            <a:r>
              <a:rPr lang="en-US" sz="2400" dirty="0" smtClean="0">
                <a:latin typeface="Palatino"/>
                <a:cs typeface="Palatino"/>
              </a:rPr>
              <a:t>-y!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Let’s go (there)!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d’accord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okay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moi</a:t>
            </a:r>
            <a:r>
              <a:rPr lang="en-US" sz="2400" dirty="0" smtClean="0">
                <a:latin typeface="Palatino"/>
                <a:cs typeface="Palatino"/>
              </a:rPr>
              <a:t>, je </a:t>
            </a:r>
            <a:r>
              <a:rPr lang="en-US" sz="2400" dirty="0" err="1" smtClean="0">
                <a:latin typeface="Palatino"/>
                <a:cs typeface="Palatino"/>
              </a:rPr>
              <a:t>préfère</a:t>
            </a:r>
            <a:r>
              <a:rPr lang="is-IS" sz="2400" dirty="0" smtClean="0">
                <a:latin typeface="Palatino"/>
                <a:cs typeface="Palatino"/>
              </a:rPr>
              <a:t>…	</a:t>
            </a:r>
            <a:r>
              <a:rPr lang="is-I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me, I prefer...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je voudrais...	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would like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s’il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vous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plaît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please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3947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8232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mardi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smtClean="0">
                <a:latin typeface="Palatino"/>
                <a:cs typeface="Palatino"/>
              </a:rPr>
              <a:t>dix </a:t>
            </a:r>
            <a:r>
              <a:rPr lang="en-US" sz="2400" dirty="0" err="1" smtClean="0">
                <a:latin typeface="Palatino"/>
                <a:cs typeface="Palatino"/>
              </a:rPr>
              <a:t>octobre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63886" y="1364151"/>
            <a:ext cx="3869801" cy="53311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364151"/>
            <a:ext cx="3731285" cy="53311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6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92" y="156800"/>
            <a:ext cx="7804896" cy="98783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mercredi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onze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532" y="1417321"/>
            <a:ext cx="3901155" cy="53136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792" y="1417321"/>
            <a:ext cx="3903740" cy="5313680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10” </a:t>
            </a:r>
            <a:r>
              <a:rPr lang="en-US" sz="2400" i="1" dirty="0">
                <a:latin typeface="Palatino"/>
                <a:cs typeface="Palatino"/>
              </a:rPr>
              <a:t>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r>
              <a:rPr lang="en-US" sz="2400" dirty="0" smtClean="0"/>
              <a:t>(see vocab. from –</a:t>
            </a:r>
            <a:r>
              <a:rPr lang="en-US" sz="2400" dirty="0" err="1" smtClean="0"/>
              <a:t>ir</a:t>
            </a:r>
            <a:r>
              <a:rPr lang="en-US" sz="2400" dirty="0" smtClean="0"/>
              <a:t> verbs packet)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144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141120"/>
            <a:ext cx="7836251" cy="10191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mercredi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onze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498" y="1395513"/>
            <a:ext cx="3948190" cy="52684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395513"/>
            <a:ext cx="3699929" cy="5268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5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4" y="156800"/>
            <a:ext cx="7883284" cy="98783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jeudi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douze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octobre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4" y="1270073"/>
            <a:ext cx="3615563" cy="54450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très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bien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very well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bien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well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pas mal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not bad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mal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bad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comme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ci, </a:t>
            </a: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comme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ça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so-so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j’ai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faim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I’m hungry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j’ai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soif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I’m thirsty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moi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jouer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!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it’s 	my turn (to play)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4" y="1270073"/>
            <a:ext cx="4124845" cy="5445051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10”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est</a:t>
            </a:r>
            <a:r>
              <a:rPr lang="en-US" sz="2400" dirty="0" smtClean="0">
                <a:latin typeface="Palatino"/>
                <a:cs typeface="Palatino"/>
              </a:rPr>
              <a:t> midi</a:t>
            </a:r>
            <a:r>
              <a:rPr lang="en-US" sz="2400" smtClean="0">
                <a:latin typeface="Palatino"/>
                <a:cs typeface="Palatino"/>
              </a:rPr>
              <a:t>		</a:t>
            </a:r>
            <a:r>
              <a:rPr lang="en-US" sz="2400" i="1" smtClean="0">
                <a:solidFill>
                  <a:srgbClr val="0000FF"/>
                </a:solidFill>
                <a:latin typeface="Palatino"/>
                <a:cs typeface="Palatino"/>
              </a:rPr>
              <a:t>it’s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noon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est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minuit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it’s 		                     midnight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comment vas-</a:t>
            </a:r>
            <a:r>
              <a:rPr lang="en-US" sz="2400" dirty="0" err="1" smtClean="0">
                <a:latin typeface="Palatino"/>
                <a:cs typeface="Palatino"/>
              </a:rPr>
              <a:t>tu</a:t>
            </a:r>
            <a:r>
              <a:rPr lang="en-US" sz="2400" dirty="0" smtClean="0">
                <a:latin typeface="Palatino"/>
                <a:cs typeface="Palatino"/>
              </a:rPr>
              <a:t>?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how are 		you? (familiar)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comment </a:t>
            </a:r>
            <a:r>
              <a:rPr lang="en-US" sz="2400" dirty="0" err="1" smtClean="0">
                <a:latin typeface="Palatino"/>
                <a:cs typeface="Palatino"/>
              </a:rPr>
              <a:t>allez-vous</a:t>
            </a:r>
            <a:r>
              <a:rPr lang="en-US" sz="2400" dirty="0" smtClean="0">
                <a:latin typeface="Palatino"/>
                <a:cs typeface="Palatino"/>
              </a:rPr>
              <a:t>?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how are you (formal 	and/or plural)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11572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115" y="274320"/>
            <a:ext cx="7820574" cy="8232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neuf</a:t>
            </a:r>
            <a:r>
              <a:rPr lang="en-US" sz="2400" dirty="0" smtClean="0">
                <a:latin typeface="Palatino"/>
                <a:cs typeface="Palatino"/>
              </a:rPr>
              <a:t>:  2/10 </a:t>
            </a:r>
            <a:r>
              <a:rPr lang="en-US" sz="2400" dirty="0">
                <a:latin typeface="Palatino"/>
                <a:cs typeface="Palatino"/>
              </a:rPr>
              <a:t>– </a:t>
            </a:r>
            <a:r>
              <a:rPr lang="en-US" sz="2400" dirty="0" smtClean="0">
                <a:latin typeface="Palatino"/>
                <a:cs typeface="Palatino"/>
              </a:rPr>
              <a:t>6/10</a:t>
            </a:r>
            <a:r>
              <a:rPr lang="en-US" sz="2400" dirty="0">
                <a:latin typeface="Palatino"/>
                <a:cs typeface="Palatino"/>
              </a:rPr>
              <a:t/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lundi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deux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octobre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115" y="1332792"/>
            <a:ext cx="3715607" cy="5306186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9” </a:t>
            </a:r>
            <a:r>
              <a:rPr lang="en-US" sz="2400" i="1" dirty="0">
                <a:latin typeface="Palatino"/>
                <a:cs typeface="Palatino"/>
              </a:rPr>
              <a:t>and today’s date in the warm-up section.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quitter	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leave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habiter</a:t>
            </a:r>
            <a:r>
              <a:rPr lang="en-US" sz="2400" dirty="0" smtClean="0">
                <a:latin typeface="Palatino"/>
                <a:cs typeface="Palatino"/>
              </a:rPr>
              <a:t>	   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live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travailler</a:t>
            </a:r>
            <a:r>
              <a:rPr lang="en-US" sz="2400" dirty="0" smtClean="0">
                <a:latin typeface="Palatino"/>
                <a:cs typeface="Palatino"/>
              </a:rPr>
              <a:t>	  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work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retourner</a:t>
            </a:r>
            <a:r>
              <a:rPr lang="en-US" sz="2400" dirty="0" smtClean="0">
                <a:latin typeface="Palatino"/>
                <a:cs typeface="Palatino"/>
              </a:rPr>
              <a:t>	  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return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maison</a:t>
            </a:r>
            <a:r>
              <a:rPr lang="en-US" sz="2400" dirty="0" smtClean="0">
                <a:latin typeface="Palatino"/>
                <a:cs typeface="Palatino"/>
              </a:rPr>
              <a:t>	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house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mauvais</a:t>
            </a:r>
            <a:r>
              <a:rPr lang="en-US" sz="2400" dirty="0">
                <a:latin typeface="Palatino"/>
                <a:cs typeface="Palatino"/>
              </a:rPr>
              <a:t>/</a:t>
            </a:r>
            <a:r>
              <a:rPr lang="en-US" sz="2400" dirty="0" err="1">
                <a:latin typeface="Palatino"/>
                <a:cs typeface="Palatino"/>
              </a:rPr>
              <a:t>mauvaise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bad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498" y="1332792"/>
            <a:ext cx="3948190" cy="530618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l’école</a:t>
            </a:r>
            <a:r>
              <a:rPr lang="en-US" sz="2400" dirty="0" smtClean="0">
                <a:latin typeface="Palatino"/>
                <a:cs typeface="Palatino"/>
              </a:rPr>
              <a:t> (f)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school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l’élève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student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cours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class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pourquoi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why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parce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que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because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pleurer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cry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smtClean="0">
                <a:latin typeface="Palatino"/>
                <a:cs typeface="Palatino"/>
              </a:rPr>
              <a:t>inviter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invite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donner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give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1190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59" y="274320"/>
            <a:ext cx="7851929" cy="83895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jeudi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douze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25" y="1417321"/>
            <a:ext cx="3361562" cy="52978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i="1" dirty="0">
                <a:latin typeface="Palatino"/>
                <a:cs typeface="Palatino"/>
              </a:rPr>
              <a:t>Write the following sentences and translate them into English: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Je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voudrais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une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glace au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chocolat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,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s’il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vous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plaît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400" dirty="0" err="1" smtClean="0">
                <a:latin typeface="Palatino"/>
                <a:cs typeface="Palatino"/>
              </a:rPr>
              <a:t>Donnez-moi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crêpe </a:t>
            </a:r>
            <a:r>
              <a:rPr lang="en-US" sz="2400" dirty="0" err="1" smtClean="0">
                <a:latin typeface="Palatino"/>
                <a:cs typeface="Palatino"/>
              </a:rPr>
              <a:t>à</a:t>
            </a:r>
            <a:r>
              <a:rPr lang="en-US" sz="2400" dirty="0" smtClean="0">
                <a:latin typeface="Palatino"/>
                <a:cs typeface="Palatino"/>
              </a:rPr>
              <a:t> la </a:t>
            </a:r>
            <a:r>
              <a:rPr lang="en-US" sz="2400" dirty="0" err="1" smtClean="0">
                <a:latin typeface="Palatino"/>
                <a:cs typeface="Palatino"/>
              </a:rPr>
              <a:t>confiture</a:t>
            </a:r>
            <a:r>
              <a:rPr lang="en-US" sz="2400" dirty="0" smtClean="0">
                <a:latin typeface="Palatino"/>
                <a:cs typeface="Palatino"/>
              </a:rPr>
              <a:t>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Je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voudrais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un sandwich au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fromage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400" dirty="0" err="1" smtClean="0">
                <a:latin typeface="Palatino"/>
                <a:cs typeface="Palatino"/>
              </a:rPr>
              <a:t>Donnez-moi</a:t>
            </a:r>
            <a:r>
              <a:rPr lang="en-US" sz="2400" dirty="0" smtClean="0">
                <a:latin typeface="Palatino"/>
                <a:cs typeface="Palatino"/>
              </a:rPr>
              <a:t> un café, </a:t>
            </a:r>
            <a:r>
              <a:rPr lang="en-US" sz="2400" dirty="0" err="1" smtClean="0">
                <a:latin typeface="Palatino"/>
                <a:cs typeface="Palatino"/>
              </a:rPr>
              <a:t>s’il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vous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plaît</a:t>
            </a:r>
            <a:r>
              <a:rPr lang="en-US" sz="2400" dirty="0" smtClean="0">
                <a:latin typeface="Palatino"/>
                <a:cs typeface="Palatino"/>
              </a:rPr>
              <a:t>.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1760" y="1417321"/>
            <a:ext cx="4363366" cy="5297803"/>
          </a:xfrm>
        </p:spPr>
        <p:txBody>
          <a:bodyPr>
            <a:norm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i="1" dirty="0" smtClean="0">
                <a:latin typeface="Palatino"/>
                <a:cs typeface="Palatino"/>
              </a:rPr>
              <a:t>In the </a:t>
            </a:r>
            <a:r>
              <a:rPr lang="en-US" sz="2400" b="1" i="1" dirty="0" smtClean="0">
                <a:latin typeface="Palatino"/>
                <a:cs typeface="Palatino"/>
              </a:rPr>
              <a:t>grammar</a:t>
            </a:r>
            <a:r>
              <a:rPr lang="en-US" sz="2400" i="1" dirty="0" smtClean="0">
                <a:latin typeface="Palatino"/>
                <a:cs typeface="Palatino"/>
              </a:rPr>
              <a:t> section, conjugate 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finir</a:t>
            </a:r>
            <a:r>
              <a:rPr lang="en-US" sz="2400" i="1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and 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choisir</a:t>
            </a:r>
            <a:r>
              <a:rPr lang="en-US" sz="2400" i="1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for all six subjects.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>
                <a:latin typeface="Palatino"/>
                <a:cs typeface="Palatino"/>
              </a:rPr>
              <a:t>je fin</a:t>
            </a:r>
            <a:r>
              <a:rPr lang="en-US" sz="2400" dirty="0" smtClean="0">
                <a:solidFill>
                  <a:srgbClr val="FF0000"/>
                </a:solidFill>
                <a:latin typeface="Palatino"/>
                <a:cs typeface="Palatino"/>
              </a:rPr>
              <a:t>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      nous </a:t>
            </a:r>
            <a:r>
              <a:rPr lang="en-US" sz="2400" dirty="0" err="1" smtClean="0">
                <a:latin typeface="Palatino"/>
                <a:cs typeface="Palatino"/>
              </a:rPr>
              <a:t>fin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issons</a:t>
            </a:r>
            <a:endParaRPr lang="en-US" sz="24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 smtClean="0">
                <a:latin typeface="Palatino"/>
                <a:cs typeface="Palatino"/>
              </a:rPr>
              <a:t>tu</a:t>
            </a:r>
            <a:r>
              <a:rPr lang="en-US" sz="2400" dirty="0" smtClean="0">
                <a:latin typeface="Palatino"/>
                <a:cs typeface="Palatino"/>
              </a:rPr>
              <a:t> fin</a:t>
            </a:r>
            <a:r>
              <a:rPr lang="en-US" sz="2400" dirty="0" smtClean="0">
                <a:solidFill>
                  <a:srgbClr val="FF0000"/>
                </a:solidFill>
                <a:latin typeface="Palatino"/>
                <a:cs typeface="Palatino"/>
              </a:rPr>
              <a:t>is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vous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fin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issez</a:t>
            </a:r>
            <a:endParaRPr lang="en-US" sz="24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fin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it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dirty="0" err="1" smtClean="0">
                <a:latin typeface="Palatino"/>
                <a:cs typeface="Palatino"/>
              </a:rPr>
              <a:t>ils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fin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issent</a:t>
            </a:r>
            <a:endParaRPr lang="en-US" sz="24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 smtClean="0">
                <a:latin typeface="Palatino"/>
                <a:cs typeface="Palatino"/>
              </a:rPr>
              <a:t>elle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fin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it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elles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fin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issent</a:t>
            </a:r>
            <a:endParaRPr lang="en-US" sz="24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latin typeface="Palatino"/>
                <a:cs typeface="Palatino"/>
              </a:rPr>
              <a:t>chois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 nous </a:t>
            </a:r>
            <a:r>
              <a:rPr lang="en-US" sz="2400" dirty="0" err="1" smtClean="0">
                <a:latin typeface="Palatino"/>
                <a:cs typeface="Palatino"/>
              </a:rPr>
              <a:t>chois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issons</a:t>
            </a:r>
            <a:endParaRPr lang="en-US" sz="24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 smtClean="0">
                <a:latin typeface="Palatino"/>
                <a:cs typeface="Palatino"/>
              </a:rPr>
              <a:t>tu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chois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vous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chois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issez</a:t>
            </a:r>
            <a:endParaRPr lang="en-US" sz="24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chos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it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ils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chois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issent</a:t>
            </a:r>
            <a:endParaRPr lang="en-US" sz="24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 smtClean="0">
                <a:latin typeface="Palatino"/>
                <a:cs typeface="Palatino"/>
              </a:rPr>
              <a:t>elle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chois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it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elles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chois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issent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843" y="274321"/>
            <a:ext cx="7770845" cy="7448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 smtClean="0">
                <a:latin typeface="Palatino"/>
                <a:cs typeface="Palatino"/>
              </a:rPr>
              <a:t>vendredi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>
                <a:latin typeface="Palatino"/>
                <a:cs typeface="Palatino"/>
              </a:rPr>
              <a:t>le </a:t>
            </a:r>
            <a:r>
              <a:rPr lang="en-US" sz="2200" dirty="0" err="1" smtClean="0">
                <a:latin typeface="Palatino"/>
                <a:cs typeface="Palatino"/>
              </a:rPr>
              <a:t>treize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octobre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5690" y="1254393"/>
            <a:ext cx="3807998" cy="54161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>
                <a:latin typeface="Palatino"/>
                <a:cs typeface="Palatino"/>
              </a:rPr>
              <a:t>salut</a:t>
            </a:r>
            <a:r>
              <a:rPr lang="en-US" dirty="0" smtClean="0">
                <a:latin typeface="Palatino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hi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latin typeface="Palatino"/>
                <a:cs typeface="Palatino"/>
              </a:rPr>
              <a:t>il</a:t>
            </a:r>
            <a:r>
              <a:rPr lang="en-US" dirty="0" smtClean="0">
                <a:latin typeface="Palatino"/>
                <a:cs typeface="Palatino"/>
              </a:rPr>
              <a:t> fait beau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it’s nice (out)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latin typeface="Palatino"/>
                <a:cs typeface="Palatino"/>
              </a:rPr>
              <a:t>il</a:t>
            </a:r>
            <a:r>
              <a:rPr lang="en-US" dirty="0" smtClean="0">
                <a:latin typeface="Palatino"/>
                <a:cs typeface="Palatino"/>
              </a:rPr>
              <a:t> fait </a:t>
            </a:r>
            <a:r>
              <a:rPr lang="en-US" dirty="0" err="1" smtClean="0">
                <a:latin typeface="Palatino"/>
                <a:cs typeface="Palatino"/>
              </a:rPr>
              <a:t>mauvais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it’s bad 		        (weather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latin typeface="Palatino"/>
                <a:cs typeface="Palatino"/>
              </a:rPr>
              <a:t>il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pleut</a:t>
            </a:r>
            <a:r>
              <a:rPr lang="en-US" dirty="0" smtClean="0">
                <a:latin typeface="Palatino"/>
                <a:cs typeface="Palatino"/>
              </a:rPr>
              <a:t>	    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it’s raining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latin typeface="Palatino"/>
                <a:cs typeface="Palatino"/>
              </a:rPr>
              <a:t>il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neige</a:t>
            </a:r>
            <a:r>
              <a:rPr lang="en-US" dirty="0" smtClean="0">
                <a:latin typeface="Palatino"/>
                <a:cs typeface="Palatino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it’s snowing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Palatino"/>
                <a:cs typeface="Palatino"/>
              </a:rPr>
              <a:t>au </a:t>
            </a:r>
            <a:r>
              <a:rPr lang="en-US" dirty="0" err="1">
                <a:latin typeface="Palatino"/>
                <a:cs typeface="Palatino"/>
              </a:rPr>
              <a:t>cours</a:t>
            </a:r>
            <a:r>
              <a:rPr lang="en-US" dirty="0">
                <a:latin typeface="Palatino"/>
                <a:cs typeface="Palatino"/>
              </a:rPr>
              <a:t> </a:t>
            </a:r>
            <a:r>
              <a:rPr lang="en-US" dirty="0" smtClean="0">
                <a:latin typeface="Palatino"/>
                <a:cs typeface="Palatino"/>
              </a:rPr>
              <a:t>de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__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Palatino"/>
                <a:cs typeface="Palatino"/>
              </a:rPr>
              <a:t>aux </a:t>
            </a:r>
            <a:r>
              <a:rPr lang="en-US" dirty="0">
                <a:latin typeface="Palatino"/>
                <a:cs typeface="Palatino"/>
              </a:rPr>
              <a:t>sports	</a:t>
            </a:r>
            <a:r>
              <a:rPr lang="en-US" dirty="0" smtClean="0">
                <a:latin typeface="Palatino"/>
                <a:cs typeface="Palatino"/>
              </a:rPr>
              <a:t>          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P.E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latin typeface="Palatino"/>
                <a:cs typeface="Palatino"/>
              </a:rPr>
              <a:t>à</a:t>
            </a:r>
            <a:r>
              <a:rPr lang="en-US" dirty="0" smtClean="0">
                <a:latin typeface="Palatino"/>
                <a:cs typeface="Palatino"/>
              </a:rPr>
              <a:t> la </a:t>
            </a:r>
            <a:r>
              <a:rPr lang="en-US" dirty="0" err="1" smtClean="0">
                <a:latin typeface="Palatino"/>
                <a:cs typeface="Palatino"/>
              </a:rPr>
              <a:t>cantine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the 		         cafeteria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latin typeface="Palatino"/>
                <a:cs typeface="Palatino"/>
              </a:rPr>
              <a:t>à</a:t>
            </a:r>
            <a:r>
              <a:rPr lang="en-US" dirty="0" smtClean="0">
                <a:latin typeface="Palatino"/>
                <a:cs typeface="Palatino"/>
              </a:rPr>
              <a:t> la </a:t>
            </a:r>
            <a:r>
              <a:rPr lang="en-US" dirty="0" err="1" smtClean="0">
                <a:latin typeface="Palatino"/>
                <a:cs typeface="Palatino"/>
              </a:rPr>
              <a:t>bibliothèque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the 			library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5" y="1254393"/>
            <a:ext cx="4075286" cy="5416187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</a:t>
            </a:r>
            <a:r>
              <a:rPr lang="en-US" sz="2200" b="1" i="1" dirty="0">
                <a:solidFill>
                  <a:srgbClr val="000090"/>
                </a:solidFill>
                <a:latin typeface="Palatino"/>
                <a:cs typeface="Palatino"/>
              </a:rPr>
              <a:t>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200" i="1" dirty="0">
                <a:latin typeface="Palatino"/>
                <a:cs typeface="Palatino"/>
              </a:rPr>
              <a:t>Write “</a:t>
            </a:r>
            <a:r>
              <a:rPr lang="en-US" sz="2200" i="1" dirty="0" err="1">
                <a:latin typeface="Palatino"/>
                <a:cs typeface="Palatino"/>
              </a:rPr>
              <a:t>Semaine</a:t>
            </a:r>
            <a:r>
              <a:rPr lang="en-US" sz="2200" i="1" dirty="0">
                <a:latin typeface="Palatino"/>
                <a:cs typeface="Palatino"/>
              </a:rPr>
              <a:t> 10” and today’s </a:t>
            </a:r>
            <a:r>
              <a:rPr lang="en-US" sz="2200" i="1" dirty="0" smtClean="0">
                <a:latin typeface="Palatino"/>
                <a:cs typeface="Palatino"/>
              </a:rPr>
              <a:t>date.</a:t>
            </a:r>
            <a:endParaRPr lang="en-US" sz="2200" i="1" dirty="0">
              <a:latin typeface="Palatino"/>
              <a:cs typeface="Palatino"/>
            </a:endParaRPr>
          </a:p>
          <a:p>
            <a:r>
              <a:rPr lang="en-US" sz="2200" dirty="0" smtClean="0">
                <a:latin typeface="Palatino"/>
                <a:cs typeface="Palatino"/>
              </a:rPr>
              <a:t>le jour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day</a:t>
            </a:r>
          </a:p>
          <a:p>
            <a:r>
              <a:rPr lang="en-US" sz="2200" dirty="0" smtClean="0">
                <a:latin typeface="Palatino"/>
                <a:cs typeface="Palatino"/>
              </a:rPr>
              <a:t>la </a:t>
            </a:r>
            <a:r>
              <a:rPr lang="en-US" sz="2200" dirty="0" err="1" smtClean="0">
                <a:latin typeface="Palatino"/>
                <a:cs typeface="Palatino"/>
              </a:rPr>
              <a:t>semaine</a:t>
            </a:r>
            <a:r>
              <a:rPr lang="en-US" sz="2200" dirty="0" smtClean="0"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week</a:t>
            </a:r>
          </a:p>
          <a:p>
            <a:r>
              <a:rPr lang="en-US" sz="2200" dirty="0" err="1" smtClean="0">
                <a:latin typeface="Palatino"/>
                <a:cs typeface="Palatino"/>
              </a:rPr>
              <a:t>aujourd’hui</a:t>
            </a:r>
            <a:r>
              <a:rPr lang="en-US" sz="2200" dirty="0" smtClean="0"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today</a:t>
            </a:r>
          </a:p>
          <a:p>
            <a:r>
              <a:rPr lang="en-US" sz="2200" dirty="0" err="1" smtClean="0">
                <a:latin typeface="Palatino"/>
                <a:cs typeface="Palatino"/>
              </a:rPr>
              <a:t>quel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 err="1" smtClean="0">
                <a:latin typeface="Palatino"/>
                <a:cs typeface="Palatino"/>
              </a:rPr>
              <a:t>quelle</a:t>
            </a:r>
            <a:r>
              <a:rPr lang="en-US" sz="2200" dirty="0" smtClean="0"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what</a:t>
            </a:r>
          </a:p>
          <a:p>
            <a:r>
              <a:rPr lang="en-US" sz="2200" dirty="0" err="1" smtClean="0">
                <a:latin typeface="Palatino"/>
                <a:cs typeface="Palatino"/>
              </a:rPr>
              <a:t>il</a:t>
            </a:r>
            <a:r>
              <a:rPr lang="en-US" sz="2200" dirty="0" smtClean="0">
                <a:latin typeface="Palatino"/>
                <a:cs typeface="Palatino"/>
              </a:rPr>
              <a:t> fait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it makes</a:t>
            </a:r>
          </a:p>
          <a:p>
            <a:r>
              <a:rPr lang="en-US" sz="2200" dirty="0" smtClean="0">
                <a:latin typeface="Palatino"/>
                <a:cs typeface="Palatino"/>
              </a:rPr>
              <a:t>le temps	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the weather</a:t>
            </a:r>
          </a:p>
          <a:p>
            <a:r>
              <a:rPr lang="en-US" sz="2200" dirty="0" err="1">
                <a:latin typeface="Palatino"/>
                <a:cs typeface="Palatino"/>
              </a:rPr>
              <a:t>préparé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prepared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 err="1">
                <a:latin typeface="Palatino"/>
                <a:cs typeface="Palatino"/>
              </a:rPr>
              <a:t>où</a:t>
            </a:r>
            <a:r>
              <a:rPr lang="en-US" sz="2200" dirty="0">
                <a:latin typeface="Palatino"/>
                <a:cs typeface="Palatino"/>
              </a:rPr>
              <a:t> vas-</a:t>
            </a:r>
            <a:r>
              <a:rPr lang="en-US" sz="2200" dirty="0" err="1">
                <a:latin typeface="Palatino"/>
                <a:cs typeface="Palatino"/>
              </a:rPr>
              <a:t>tu</a:t>
            </a:r>
            <a:r>
              <a:rPr lang="en-US" sz="2200" dirty="0">
                <a:latin typeface="Palatino"/>
                <a:cs typeface="Palatino"/>
              </a:rPr>
              <a:t>?	</a:t>
            </a:r>
            <a:r>
              <a:rPr lang="en-US" sz="2200" dirty="0" smtClean="0">
                <a:latin typeface="Palatino"/>
                <a:cs typeface="Palatino"/>
              </a:rPr>
              <a:t>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where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are you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going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?</a:t>
            </a:r>
          </a:p>
          <a:p>
            <a:r>
              <a:rPr lang="en-US" sz="2200" dirty="0">
                <a:latin typeface="Palatino"/>
                <a:cs typeface="Palatino"/>
              </a:rPr>
              <a:t>après	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after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8767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7291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>
                <a:latin typeface="Palatino"/>
                <a:cs typeface="Palatino"/>
              </a:rPr>
              <a:t>dix</a:t>
            </a:r>
            <a:r>
              <a:rPr lang="en-US" sz="2400" dirty="0">
                <a:latin typeface="Palatino"/>
                <a:cs typeface="Palatino"/>
              </a:rPr>
              <a:t>:  9/10 – 13/10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vendredi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treize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1124" y="1417321"/>
            <a:ext cx="3742563" cy="5250179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the following sentences and translate them into English: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Je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vais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bien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"/>
                <a:cs typeface="Palatino"/>
              </a:rPr>
              <a:t>Comment vas-</a:t>
            </a:r>
            <a:r>
              <a:rPr lang="en-US" sz="2400" dirty="0" err="1" smtClean="0">
                <a:latin typeface="Palatino"/>
                <a:cs typeface="Palatino"/>
              </a:rPr>
              <a:t>tu</a:t>
            </a:r>
            <a:r>
              <a:rPr lang="en-US" sz="2400" dirty="0" smtClean="0">
                <a:latin typeface="Palatino"/>
                <a:cs typeface="Palatino"/>
              </a:rPr>
              <a:t>?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On y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va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?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"/>
                <a:cs typeface="Palatino"/>
              </a:rPr>
              <a:t>Nous </a:t>
            </a:r>
            <a:r>
              <a:rPr lang="en-US" sz="2400" dirty="0" err="1" smtClean="0">
                <a:latin typeface="Palatino"/>
                <a:cs typeface="Palatino"/>
              </a:rPr>
              <a:t>allons</a:t>
            </a:r>
            <a:r>
              <a:rPr lang="en-US" sz="2400" dirty="0" smtClean="0">
                <a:latin typeface="Palatino"/>
                <a:cs typeface="Palatino"/>
              </a:rPr>
              <a:t> au café.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Comment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allez-vous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?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 smtClean="0">
                <a:latin typeface="Palatino"/>
                <a:cs typeface="Palatino"/>
              </a:rPr>
              <a:t>Elles</a:t>
            </a:r>
            <a:r>
              <a:rPr lang="en-US" sz="2400" dirty="0" smtClean="0">
                <a:latin typeface="Palatino"/>
                <a:cs typeface="Palatino"/>
              </a:rPr>
              <a:t> ne </a:t>
            </a:r>
            <a:r>
              <a:rPr lang="en-US" sz="2400" dirty="0" err="1" smtClean="0">
                <a:latin typeface="Palatino"/>
                <a:cs typeface="Palatino"/>
              </a:rPr>
              <a:t>vont</a:t>
            </a:r>
            <a:r>
              <a:rPr lang="en-US" sz="2400" dirty="0" smtClean="0">
                <a:latin typeface="Palatino"/>
                <a:cs typeface="Palatino"/>
              </a:rPr>
              <a:t> pas au </a:t>
            </a:r>
            <a:r>
              <a:rPr lang="en-US" sz="2400" dirty="0" err="1" smtClean="0">
                <a:latin typeface="Palatino"/>
                <a:cs typeface="Palatino"/>
              </a:rPr>
              <a:t>cinéma</a:t>
            </a:r>
            <a:r>
              <a:rPr lang="en-US" sz="2400" dirty="0" smtClean="0">
                <a:latin typeface="Palatino"/>
                <a:cs typeface="Palatino"/>
              </a:rPr>
              <a:t>.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7" y="1417321"/>
            <a:ext cx="3934937" cy="5250180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Palatino"/>
                <a:cs typeface="Palatino"/>
              </a:rPr>
              <a:t>In the </a:t>
            </a:r>
            <a:r>
              <a:rPr lang="en-US" sz="2400" b="1" i="1" dirty="0" smtClean="0">
                <a:latin typeface="Palatino"/>
                <a:cs typeface="Palatino"/>
              </a:rPr>
              <a:t>grammar</a:t>
            </a:r>
            <a:r>
              <a:rPr lang="en-US" sz="2400" i="1" dirty="0" smtClean="0">
                <a:latin typeface="Palatino"/>
                <a:cs typeface="Palatino"/>
              </a:rPr>
              <a:t> section, conjugate 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aller</a:t>
            </a:r>
            <a:r>
              <a:rPr lang="en-US" sz="24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and 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être</a:t>
            </a:r>
            <a:r>
              <a:rPr lang="en-US" sz="2400" i="1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for </a:t>
            </a:r>
            <a:r>
              <a:rPr lang="en-US" sz="2400" i="1" dirty="0">
                <a:latin typeface="Palatino"/>
                <a:cs typeface="Palatino"/>
              </a:rPr>
              <a:t>all six subjects.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latin typeface="Palatino"/>
                <a:cs typeface="Palatino"/>
              </a:rPr>
              <a:t>vais</a:t>
            </a:r>
            <a:r>
              <a:rPr lang="en-US" sz="2400" dirty="0" smtClean="0">
                <a:latin typeface="Palatino"/>
                <a:cs typeface="Palatino"/>
              </a:rPr>
              <a:t>	nous </a:t>
            </a:r>
            <a:r>
              <a:rPr lang="en-US" sz="2400" dirty="0" err="1" smtClean="0">
                <a:latin typeface="Palatino"/>
                <a:cs typeface="Palatino"/>
              </a:rPr>
              <a:t>allons</a:t>
            </a: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tu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vas	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err="1">
                <a:latin typeface="Palatino"/>
                <a:cs typeface="Palatino"/>
              </a:rPr>
              <a:t>vous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allez</a:t>
            </a: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va</a:t>
            </a:r>
            <a:r>
              <a:rPr lang="en-US" sz="2400" dirty="0">
                <a:latin typeface="Palatino"/>
                <a:cs typeface="Palatino"/>
              </a:rPr>
              <a:t>		</a:t>
            </a:r>
            <a:r>
              <a:rPr lang="en-US" sz="2400" dirty="0" err="1">
                <a:latin typeface="Palatino"/>
                <a:cs typeface="Palatino"/>
              </a:rPr>
              <a:t>ils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vont</a:t>
            </a: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elle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va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elles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vont</a:t>
            </a: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latin typeface="Palatino"/>
                <a:cs typeface="Palatino"/>
              </a:rPr>
              <a:t>suis</a:t>
            </a:r>
            <a:r>
              <a:rPr lang="en-US" sz="2400" dirty="0" smtClean="0">
                <a:latin typeface="Palatino"/>
                <a:cs typeface="Palatino"/>
              </a:rPr>
              <a:t>	           nous </a:t>
            </a:r>
            <a:r>
              <a:rPr lang="en-US" sz="2400" dirty="0" err="1" smtClean="0">
                <a:latin typeface="Palatino"/>
                <a:cs typeface="Palatino"/>
              </a:rPr>
              <a:t>sommes</a:t>
            </a: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tu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es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err="1">
                <a:latin typeface="Palatino"/>
                <a:cs typeface="Palatino"/>
              </a:rPr>
              <a:t>vous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êtes</a:t>
            </a: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est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err="1">
                <a:latin typeface="Palatino"/>
                <a:cs typeface="Palatino"/>
              </a:rPr>
              <a:t>ils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sont</a:t>
            </a: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elle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est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err="1">
                <a:latin typeface="Palatino"/>
                <a:cs typeface="Palatino"/>
              </a:rPr>
              <a:t>elles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sont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7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843" y="274321"/>
            <a:ext cx="7770845" cy="7448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onze</a:t>
            </a:r>
            <a:r>
              <a:rPr lang="en-US" sz="2400" dirty="0" smtClean="0">
                <a:latin typeface="Palatino"/>
                <a:cs typeface="Palatino"/>
              </a:rPr>
              <a:t>:  16/</a:t>
            </a:r>
            <a:r>
              <a:rPr lang="en-US" sz="2400" dirty="0">
                <a:latin typeface="Palatino"/>
                <a:cs typeface="Palatino"/>
              </a:rPr>
              <a:t>10 – </a:t>
            </a:r>
            <a:r>
              <a:rPr lang="en-US" sz="2400" dirty="0" smtClean="0">
                <a:latin typeface="Palatino"/>
                <a:cs typeface="Palatino"/>
              </a:rPr>
              <a:t>20/</a:t>
            </a:r>
            <a:r>
              <a:rPr lang="en-US" sz="2400" dirty="0">
                <a:latin typeface="Palatino"/>
                <a:cs typeface="Palatino"/>
              </a:rPr>
              <a:t>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lundi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smtClean="0">
                <a:latin typeface="Palatino"/>
                <a:cs typeface="Palatino"/>
              </a:rPr>
              <a:t>seize </a:t>
            </a:r>
            <a:r>
              <a:rPr lang="en-US" sz="2400" dirty="0" err="1" smtClean="0">
                <a:latin typeface="Palatino"/>
                <a:cs typeface="Palatino"/>
              </a:rPr>
              <a:t>octobre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1176" y="1348472"/>
            <a:ext cx="3932512" cy="536800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sommeil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			sleepy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tort	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wrong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"/>
                <a:cs typeface="Palatino"/>
              </a:rPr>
              <a:t>la </a:t>
            </a:r>
            <a:r>
              <a:rPr lang="en-US" sz="2200" dirty="0" err="1" smtClean="0">
                <a:latin typeface="Palatino"/>
                <a:cs typeface="Palatino"/>
              </a:rPr>
              <a:t>serveuse</a:t>
            </a:r>
            <a:r>
              <a:rPr lang="en-US" sz="2200" dirty="0" smtClean="0">
                <a:latin typeface="Palatino"/>
                <a:cs typeface="Palatino"/>
              </a:rPr>
              <a:t>/le </a:t>
            </a:r>
            <a:r>
              <a:rPr lang="en-US" sz="2200" dirty="0" err="1" smtClean="0">
                <a:latin typeface="Palatino"/>
                <a:cs typeface="Palatino"/>
              </a:rPr>
              <a:t>serveur</a:t>
            </a:r>
            <a:r>
              <a:rPr lang="en-US" sz="2200" dirty="0" smtClean="0">
                <a:latin typeface="Palatino"/>
                <a:cs typeface="Palatino"/>
              </a:rPr>
              <a:t>	              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waitress/waiter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"/>
                <a:cs typeface="Palatino"/>
              </a:rPr>
              <a:t>le pourboire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the tip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l’addition</a:t>
            </a:r>
            <a:r>
              <a:rPr lang="en-US" sz="2200" dirty="0" smtClean="0"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the bill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une</a:t>
            </a:r>
            <a:r>
              <a:rPr lang="en-US" sz="2200" dirty="0" smtClean="0">
                <a:latin typeface="Palatino"/>
                <a:cs typeface="Palatino"/>
              </a:rPr>
              <a:t> table </a:t>
            </a:r>
            <a:r>
              <a:rPr lang="en-US" sz="2200" dirty="0" err="1" smtClean="0">
                <a:latin typeface="Palatino"/>
                <a:cs typeface="Palatino"/>
              </a:rPr>
              <a:t>libre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an 	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               available table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une</a:t>
            </a:r>
            <a:r>
              <a:rPr lang="en-US" sz="2200" dirty="0" smtClean="0">
                <a:latin typeface="Palatino"/>
                <a:cs typeface="Palatino"/>
              </a:rPr>
              <a:t> table </a:t>
            </a:r>
            <a:r>
              <a:rPr lang="en-US" sz="2200" dirty="0" err="1" smtClean="0">
                <a:latin typeface="Palatino"/>
                <a:cs typeface="Palatino"/>
              </a:rPr>
              <a:t>prise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an 	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               occupied table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une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bouteille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bottle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3372" y="1238713"/>
            <a:ext cx="3841028" cy="5477767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</a:t>
            </a:r>
            <a:r>
              <a:rPr lang="en-US" sz="2200" b="1" i="1" dirty="0">
                <a:solidFill>
                  <a:srgbClr val="000090"/>
                </a:solidFill>
                <a:latin typeface="Palatino"/>
                <a:cs typeface="Palatino"/>
              </a:rPr>
              <a:t>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200" i="1" dirty="0">
                <a:latin typeface="Palatino"/>
                <a:cs typeface="Palatino"/>
              </a:rPr>
              <a:t>Write “</a:t>
            </a:r>
            <a:r>
              <a:rPr lang="en-US" sz="2200" i="1" dirty="0" err="1">
                <a:latin typeface="Palatino"/>
                <a:cs typeface="Palatino"/>
              </a:rPr>
              <a:t>Semaine</a:t>
            </a:r>
            <a:r>
              <a:rPr lang="en-US" sz="2200" i="1" dirty="0">
                <a:latin typeface="Palatino"/>
                <a:cs typeface="Palatino"/>
              </a:rPr>
              <a:t> </a:t>
            </a:r>
            <a:r>
              <a:rPr lang="en-US" sz="2200" i="1" dirty="0" smtClean="0">
                <a:latin typeface="Palatino"/>
                <a:cs typeface="Palatino"/>
              </a:rPr>
              <a:t>11” </a:t>
            </a:r>
            <a:r>
              <a:rPr lang="en-US" sz="2200" i="1" dirty="0">
                <a:latin typeface="Palatino"/>
                <a:cs typeface="Palatino"/>
              </a:rPr>
              <a:t>and today’s </a:t>
            </a:r>
            <a:r>
              <a:rPr lang="en-US" sz="2200" i="1" dirty="0" smtClean="0">
                <a:latin typeface="Palatino"/>
                <a:cs typeface="Palatino"/>
              </a:rPr>
              <a:t>date.</a:t>
            </a:r>
            <a:endParaRPr lang="en-US" sz="2200" i="1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peur</a:t>
            </a:r>
            <a:r>
              <a:rPr lang="en-US" sz="2200" dirty="0" smtClean="0">
                <a:latin typeface="Palatino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afraid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froid</a:t>
            </a:r>
            <a:r>
              <a:rPr lang="en-US" sz="2200" dirty="0" smtClean="0">
                <a:latin typeface="Palatino"/>
                <a:cs typeface="Palatino"/>
              </a:rPr>
              <a:t>	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cold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faim</a:t>
            </a:r>
            <a:r>
              <a:rPr lang="en-US" sz="2200" dirty="0" smtClean="0">
                <a:latin typeface="Palatino"/>
                <a:cs typeface="Palatino"/>
              </a:rPr>
              <a:t>	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hungry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raison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right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_ </a:t>
            </a:r>
            <a:r>
              <a:rPr lang="en-US" sz="2200" dirty="0" err="1" smtClean="0">
                <a:latin typeface="Palatino"/>
                <a:cs typeface="Palatino"/>
              </a:rPr>
              <a:t>ans</a:t>
            </a:r>
            <a:r>
              <a:rPr lang="en-US" sz="2200" dirty="0" smtClean="0">
                <a:latin typeface="Palatino"/>
                <a:cs typeface="Palatino"/>
              </a:rPr>
              <a:t>	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have years        	       (to be a certain age)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soif</a:t>
            </a:r>
            <a:r>
              <a:rPr lang="en-US" sz="2200" dirty="0" smtClean="0">
                <a:latin typeface="Palatino"/>
                <a:cs typeface="Palatino"/>
              </a:rPr>
              <a:t>	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thirsty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avoir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chaud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smtClean="0">
                <a:latin typeface="Palatino"/>
                <a:cs typeface="Palatino"/>
              </a:rPr>
              <a:t>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be hot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3791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83895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seize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6598" y="1270073"/>
            <a:ext cx="3807090" cy="5456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270073"/>
            <a:ext cx="3841029" cy="54566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081" y="141120"/>
            <a:ext cx="7867607" cy="8467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 smtClean="0">
                <a:latin typeface="Palatino"/>
                <a:cs typeface="Palatino"/>
              </a:rPr>
              <a:t>mardi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>
                <a:latin typeface="Palatino"/>
                <a:cs typeface="Palatino"/>
              </a:rPr>
              <a:t>le </a:t>
            </a:r>
            <a:r>
              <a:rPr lang="en-US" sz="2200" dirty="0" smtClean="0">
                <a:latin typeface="Palatino"/>
                <a:cs typeface="Palatino"/>
              </a:rPr>
              <a:t>dix-</a:t>
            </a:r>
            <a:r>
              <a:rPr lang="en-US" sz="2200" dirty="0" err="1" smtClean="0">
                <a:latin typeface="Palatino"/>
                <a:cs typeface="Palatino"/>
              </a:rPr>
              <a:t>sept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octobre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498" y="1175995"/>
            <a:ext cx="3948190" cy="5494586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Palatino"/>
                <a:cs typeface="Palatino"/>
              </a:rPr>
              <a:t>un </a:t>
            </a:r>
            <a:r>
              <a:rPr lang="en-US" sz="2200" dirty="0" err="1" smtClean="0">
                <a:latin typeface="Palatino"/>
                <a:cs typeface="Palatino"/>
              </a:rPr>
              <a:t>chocolat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chaud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hot 		          	            chocolate</a:t>
            </a:r>
          </a:p>
          <a:p>
            <a:r>
              <a:rPr lang="en-US" sz="2200" dirty="0" smtClean="0">
                <a:latin typeface="Palatino"/>
                <a:cs typeface="Palatino"/>
              </a:rPr>
              <a:t>un </a:t>
            </a:r>
            <a:r>
              <a:rPr lang="en-US" sz="2200" dirty="0" err="1" smtClean="0">
                <a:latin typeface="Palatino"/>
                <a:cs typeface="Palatino"/>
              </a:rPr>
              <a:t>croque</a:t>
            </a:r>
            <a:r>
              <a:rPr lang="en-US" sz="2200" dirty="0" smtClean="0">
                <a:latin typeface="Palatino"/>
                <a:cs typeface="Palatino"/>
              </a:rPr>
              <a:t>-monsieur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grilled 	ham &amp; cheese sandwich</a:t>
            </a:r>
          </a:p>
          <a:p>
            <a:r>
              <a:rPr lang="en-US" sz="2200" dirty="0" smtClean="0">
                <a:latin typeface="Palatino"/>
                <a:cs typeface="Palatino"/>
              </a:rPr>
              <a:t>un jus de </a:t>
            </a:r>
            <a:r>
              <a:rPr lang="en-US" sz="2200" dirty="0" err="1" smtClean="0">
                <a:latin typeface="Palatino"/>
                <a:cs typeface="Palatino"/>
              </a:rPr>
              <a:t>pomme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apple 			juice</a:t>
            </a:r>
          </a:p>
          <a:p>
            <a:r>
              <a:rPr lang="en-US" sz="2200" dirty="0" smtClean="0">
                <a:latin typeface="Palatino"/>
                <a:cs typeface="Palatino"/>
              </a:rPr>
              <a:t>un steak </a:t>
            </a:r>
            <a:r>
              <a:rPr lang="en-US" sz="2200" dirty="0" err="1" smtClean="0">
                <a:latin typeface="Palatino"/>
                <a:cs typeface="Palatino"/>
              </a:rPr>
              <a:t>à</a:t>
            </a:r>
            <a:r>
              <a:rPr lang="en-US" sz="2200" dirty="0" smtClean="0">
                <a:latin typeface="Palatino"/>
                <a:cs typeface="Palatino"/>
              </a:rPr>
              <a:t> point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	  	         medium-done steak</a:t>
            </a:r>
          </a:p>
          <a:p>
            <a:r>
              <a:rPr lang="en-US" sz="2200" dirty="0" smtClean="0">
                <a:latin typeface="Palatino"/>
                <a:cs typeface="Palatino"/>
              </a:rPr>
              <a:t>un </a:t>
            </a:r>
            <a:r>
              <a:rPr lang="en-US" sz="2200" dirty="0">
                <a:latin typeface="Palatino"/>
                <a:cs typeface="Palatino"/>
              </a:rPr>
              <a:t>express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an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espresso</a:t>
            </a:r>
          </a:p>
          <a:p>
            <a:r>
              <a:rPr lang="en-US" sz="2200" dirty="0" smtClean="0">
                <a:latin typeface="Palatino"/>
                <a:cs typeface="Palatino"/>
              </a:rPr>
              <a:t>Il </a:t>
            </a:r>
            <a:r>
              <a:rPr lang="en-US" sz="2200" dirty="0" err="1" smtClean="0">
                <a:latin typeface="Palatino"/>
                <a:cs typeface="Palatino"/>
              </a:rPr>
              <a:t>dit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que</a:t>
            </a:r>
            <a:r>
              <a:rPr lang="mr-IN" sz="2200" dirty="0" smtClean="0">
                <a:latin typeface="Palatino"/>
                <a:cs typeface="Palatino"/>
              </a:rPr>
              <a:t>…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He says that</a:t>
            </a:r>
            <a:r>
              <a:rPr lang="mr-IN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…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 smtClean="0">
                <a:latin typeface="Palatino"/>
                <a:cs typeface="Palatino"/>
              </a:rPr>
              <a:t>Elle </a:t>
            </a:r>
            <a:r>
              <a:rPr lang="en-US" sz="2200" dirty="0" err="1" smtClean="0">
                <a:latin typeface="Palatino"/>
                <a:cs typeface="Palatino"/>
              </a:rPr>
              <a:t>va</a:t>
            </a:r>
            <a:r>
              <a:rPr lang="en-US" sz="2200" dirty="0" smtClean="0">
                <a:latin typeface="Palatino"/>
                <a:cs typeface="Palatino"/>
              </a:rPr>
              <a:t> manger</a:t>
            </a:r>
            <a:r>
              <a:rPr lang="mr-IN" sz="2200" dirty="0" smtClean="0">
                <a:latin typeface="Palatino"/>
                <a:cs typeface="Palatino"/>
              </a:rPr>
              <a:t>…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She is 		    	    going to eat</a:t>
            </a:r>
            <a:r>
              <a:rPr lang="mr-IN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…</a:t>
            </a:r>
            <a:endParaRPr lang="en-US" sz="22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200" dirty="0" smtClean="0">
                <a:latin typeface="Palatino"/>
                <a:cs typeface="Palatino"/>
              </a:rPr>
              <a:t>Il </a:t>
            </a:r>
            <a:r>
              <a:rPr lang="en-US" sz="2200" dirty="0" err="1" smtClean="0">
                <a:latin typeface="Palatino"/>
                <a:cs typeface="Palatino"/>
              </a:rPr>
              <a:t>veut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dormir</a:t>
            </a:r>
            <a:r>
              <a:rPr lang="en-US" sz="2200" dirty="0" smtClean="0">
                <a:latin typeface="Palatino"/>
                <a:cs typeface="Palatino"/>
              </a:rPr>
              <a:t>.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He 	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                wants to sleep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  <a:endParaRPr lang="en-US" sz="2200" i="1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081" y="1175995"/>
            <a:ext cx="3809673" cy="5494586"/>
          </a:xfrm>
        </p:spPr>
        <p:txBody>
          <a:bodyPr>
            <a:normAutofit fontScale="92500"/>
          </a:bodyPr>
          <a:lstStyle/>
          <a:p>
            <a:pPr marL="82296" indent="0"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11”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carte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the menu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terrasse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the terrace      	         (outdoor seating)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maigrir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get thin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grossir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get fat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réussir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succeed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désobéir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disobey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obéir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obey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2245030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156799"/>
            <a:ext cx="7836251" cy="89375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mardi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diz-sept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532" y="1254393"/>
            <a:ext cx="3901156" cy="54252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254393"/>
            <a:ext cx="3778319" cy="542524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6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4" y="156799"/>
            <a:ext cx="7883284" cy="98783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 smtClean="0">
                <a:latin typeface="Palatino"/>
                <a:cs typeface="Palatino"/>
              </a:rPr>
              <a:t>mercredi</a:t>
            </a:r>
            <a:r>
              <a:rPr lang="en-US" sz="2100" dirty="0" smtClean="0">
                <a:latin typeface="Palatino"/>
                <a:cs typeface="Palatino"/>
              </a:rPr>
              <a:t>, </a:t>
            </a:r>
            <a:r>
              <a:rPr lang="en-US" sz="2100" dirty="0">
                <a:latin typeface="Palatino"/>
                <a:cs typeface="Palatino"/>
              </a:rPr>
              <a:t>le </a:t>
            </a:r>
            <a:r>
              <a:rPr lang="en-US" sz="2100" dirty="0" smtClean="0">
                <a:latin typeface="Palatino"/>
                <a:cs typeface="Palatino"/>
              </a:rPr>
              <a:t>dix-</a:t>
            </a:r>
            <a:r>
              <a:rPr lang="en-US" sz="2100" dirty="0" err="1" smtClean="0">
                <a:latin typeface="Palatino"/>
                <a:cs typeface="Palatino"/>
              </a:rPr>
              <a:t>huit</a:t>
            </a:r>
            <a:r>
              <a:rPr lang="en-US" sz="2100" dirty="0" smtClean="0">
                <a:latin typeface="Palatino"/>
                <a:cs typeface="Palatino"/>
              </a:rPr>
              <a:t> </a:t>
            </a:r>
            <a:r>
              <a:rPr lang="en-US" sz="2100" dirty="0" err="1" smtClean="0">
                <a:latin typeface="Palatino"/>
                <a:cs typeface="Palatino"/>
              </a:rPr>
              <a:t>octobre</a:t>
            </a:r>
            <a:r>
              <a:rPr lang="en-US" sz="2100" dirty="0" smtClean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983" y="1270073"/>
            <a:ext cx="3945705" cy="544640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Elles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choisissent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l’eau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minérale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comme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boisson</a:t>
            </a:r>
            <a:r>
              <a:rPr lang="en-US" sz="2200" dirty="0" smtClean="0">
                <a:latin typeface="Palatino"/>
                <a:cs typeface="Palatino"/>
              </a:rPr>
              <a:t>.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They choose mineral 	water to drink.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"/>
                <a:cs typeface="Palatino"/>
              </a:rPr>
              <a:t>Il </a:t>
            </a:r>
            <a:r>
              <a:rPr lang="en-US" sz="2200" dirty="0" err="1" smtClean="0">
                <a:latin typeface="Palatino"/>
                <a:cs typeface="Palatino"/>
              </a:rPr>
              <a:t>n’écoute</a:t>
            </a:r>
            <a:r>
              <a:rPr lang="en-US" sz="2200" dirty="0" smtClean="0">
                <a:latin typeface="Palatino"/>
                <a:cs typeface="Palatino"/>
              </a:rPr>
              <a:t> pas </a:t>
            </a:r>
            <a:r>
              <a:rPr lang="en-US" sz="2200" dirty="0" err="1" smtClean="0">
                <a:latin typeface="Palatino"/>
                <a:cs typeface="Palatino"/>
              </a:rPr>
              <a:t>ses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professeurs</a:t>
            </a:r>
            <a:r>
              <a:rPr lang="en-US" sz="2200" dirty="0" smtClean="0">
                <a:latin typeface="Palatino"/>
                <a:cs typeface="Palatino"/>
              </a:rPr>
              <a:t>.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He doesn’t listen to his teachers.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J’écoute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mes</a:t>
            </a:r>
            <a:r>
              <a:rPr lang="en-US" sz="2200" dirty="0" smtClean="0">
                <a:latin typeface="Palatino"/>
                <a:cs typeface="Palatino"/>
              </a:rPr>
              <a:t> parents.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 listen to my parents.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"/>
                <a:cs typeface="Palatino"/>
              </a:rPr>
              <a:t>Je </a:t>
            </a:r>
            <a:r>
              <a:rPr lang="en-US" sz="2200" dirty="0" err="1" smtClean="0">
                <a:latin typeface="Palatino"/>
                <a:cs typeface="Palatino"/>
              </a:rPr>
              <a:t>voudrais</a:t>
            </a:r>
            <a:r>
              <a:rPr lang="en-US" sz="2200" dirty="0" smtClean="0">
                <a:latin typeface="Palatino"/>
                <a:cs typeface="Palatino"/>
              </a:rPr>
              <a:t> un </a:t>
            </a:r>
            <a:r>
              <a:rPr lang="en-US" sz="2200" dirty="0" err="1" smtClean="0">
                <a:latin typeface="Palatino"/>
                <a:cs typeface="Palatino"/>
              </a:rPr>
              <a:t>Orangina</a:t>
            </a:r>
            <a:r>
              <a:rPr lang="en-US" sz="2200" dirty="0" smtClean="0">
                <a:latin typeface="Palatino"/>
                <a:cs typeface="Palatino"/>
              </a:rPr>
              <a:t>.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 would like an </a:t>
            </a:r>
            <a:r>
              <a:rPr lang="en-US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Orangina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"/>
                <a:cs typeface="Palatino"/>
              </a:rPr>
              <a:t>Je ne </a:t>
            </a:r>
            <a:r>
              <a:rPr lang="en-US" sz="2200" dirty="0" err="1" smtClean="0">
                <a:latin typeface="Palatino"/>
                <a:cs typeface="Palatino"/>
              </a:rPr>
              <a:t>veux</a:t>
            </a:r>
            <a:r>
              <a:rPr lang="en-US" sz="2200" dirty="0" smtClean="0">
                <a:latin typeface="Palatino"/>
                <a:cs typeface="Palatino"/>
              </a:rPr>
              <a:t> pas </a:t>
            </a:r>
            <a:r>
              <a:rPr lang="en-US" sz="2200" dirty="0" err="1" smtClean="0">
                <a:latin typeface="Palatino"/>
                <a:cs typeface="Palatino"/>
              </a:rPr>
              <a:t>grossir</a:t>
            </a:r>
            <a:r>
              <a:rPr lang="en-US" sz="2200" dirty="0" smtClean="0">
                <a:latin typeface="Palatino"/>
                <a:cs typeface="Palatino"/>
              </a:rPr>
              <a:t>.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 don’t want to gain weight.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4" y="1270073"/>
            <a:ext cx="3937579" cy="5446407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11”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r>
              <a:rPr lang="en-US" sz="2400" dirty="0" smtClean="0">
                <a:latin typeface="Palatino"/>
                <a:cs typeface="Palatino"/>
              </a:rPr>
              <a:t>Elle </a:t>
            </a:r>
            <a:r>
              <a:rPr lang="en-US" sz="2400" dirty="0" err="1" smtClean="0">
                <a:latin typeface="Palatino"/>
                <a:cs typeface="Palatino"/>
              </a:rPr>
              <a:t>prend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limonade</a:t>
            </a:r>
            <a:r>
              <a:rPr lang="en-US" sz="2400" dirty="0" smtClean="0">
                <a:latin typeface="Palatino"/>
                <a:cs typeface="Palatino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She has a lemon-lime soda.</a:t>
            </a:r>
          </a:p>
          <a:p>
            <a:r>
              <a:rPr lang="en-US" sz="2400" dirty="0" smtClean="0">
                <a:latin typeface="Palatino"/>
                <a:cs typeface="Palatino"/>
              </a:rPr>
              <a:t>Il </a:t>
            </a:r>
            <a:r>
              <a:rPr lang="en-US" sz="2400" dirty="0" err="1" smtClean="0">
                <a:latin typeface="Palatino"/>
                <a:cs typeface="Palatino"/>
              </a:rPr>
              <a:t>regarde</a:t>
            </a:r>
            <a:r>
              <a:rPr lang="en-US" sz="2400" dirty="0" smtClean="0">
                <a:latin typeface="Palatino"/>
                <a:cs typeface="Palatino"/>
              </a:rPr>
              <a:t> un </a:t>
            </a:r>
            <a:r>
              <a:rPr lang="en-US" sz="2400" dirty="0" err="1" smtClean="0">
                <a:latin typeface="Palatino"/>
                <a:cs typeface="Palatino"/>
              </a:rPr>
              <a:t>monstre</a:t>
            </a:r>
            <a:r>
              <a:rPr lang="en-US" sz="2400" dirty="0" smtClean="0">
                <a:latin typeface="Palatino"/>
                <a:cs typeface="Palatino"/>
              </a:rPr>
              <a:t>.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He’s looking at a monster</a:t>
            </a:r>
            <a:r>
              <a:rPr lang="en-US" sz="2400" i="1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Tu</a:t>
            </a:r>
            <a:r>
              <a:rPr lang="en-US" sz="2400" dirty="0" smtClean="0">
                <a:latin typeface="Palatino"/>
                <a:cs typeface="Palatino"/>
              </a:rPr>
              <a:t> ne </a:t>
            </a:r>
            <a:r>
              <a:rPr lang="en-US" sz="2400" dirty="0" err="1" smtClean="0">
                <a:latin typeface="Palatino"/>
                <a:cs typeface="Palatino"/>
              </a:rPr>
              <a:t>manges</a:t>
            </a:r>
            <a:r>
              <a:rPr lang="en-US" sz="2400" dirty="0" smtClean="0">
                <a:latin typeface="Palatino"/>
                <a:cs typeface="Palatino"/>
              </a:rPr>
              <a:t> trop.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You don’t eat enough</a:t>
            </a:r>
            <a:r>
              <a:rPr lang="en-US" sz="2400" i="1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finissons</a:t>
            </a:r>
            <a:r>
              <a:rPr lang="en-US" sz="2400" dirty="0">
                <a:latin typeface="Palatino"/>
                <a:cs typeface="Palatino"/>
              </a:rPr>
              <a:t> le </a:t>
            </a:r>
            <a:r>
              <a:rPr lang="en-US" sz="2400" dirty="0" err="1">
                <a:latin typeface="Palatino"/>
                <a:cs typeface="Palatino"/>
              </a:rPr>
              <a:t>thé</a:t>
            </a:r>
            <a:r>
              <a:rPr lang="en-US" sz="2400" dirty="0">
                <a:latin typeface="Palatino"/>
                <a:cs typeface="Palatino"/>
              </a:rPr>
              <a:t>.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We finish the tea</a:t>
            </a:r>
            <a:r>
              <a:rPr lang="en-US" sz="2400" i="1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  <a:endParaRPr lang="en-US" sz="2400" i="1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1352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4" y="156799"/>
            <a:ext cx="7883284" cy="92511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>
                <a:latin typeface="Palatino"/>
                <a:cs typeface="Palatino"/>
              </a:rPr>
              <a:t>mercredi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smtClean="0">
                <a:latin typeface="Palatino"/>
                <a:cs typeface="Palatino"/>
              </a:rPr>
              <a:t>dix-</a:t>
            </a:r>
            <a:r>
              <a:rPr lang="en-US" sz="2100" dirty="0" err="1">
                <a:latin typeface="Palatino"/>
                <a:cs typeface="Palatino"/>
              </a:rPr>
              <a:t>huit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5703" y="1207353"/>
            <a:ext cx="3837985" cy="5437665"/>
          </a:xfrm>
        </p:spPr>
        <p:txBody>
          <a:bodyPr>
            <a:noAutofit/>
          </a:bodyPr>
          <a:lstStyle/>
          <a:p>
            <a:pPr marL="539496" indent="-457200">
              <a:buFont typeface="+mj-lt"/>
              <a:buAutoNum type="arabicPeriod" startAt="5"/>
            </a:pPr>
            <a:r>
              <a:rPr lang="en-US" sz="2200" dirty="0" err="1" smtClean="0">
                <a:latin typeface="Palatino"/>
                <a:cs typeface="Palatino"/>
              </a:rPr>
              <a:t>Vous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désirez</a:t>
            </a:r>
            <a:r>
              <a:rPr lang="en-US" sz="2200" dirty="0" smtClean="0">
                <a:latin typeface="Palatino"/>
                <a:cs typeface="Palatino"/>
              </a:rPr>
              <a:t>?</a:t>
            </a:r>
          </a:p>
          <a:p>
            <a:pPr marL="82296" indent="0">
              <a:buNone/>
            </a:pP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       What would you like?</a:t>
            </a:r>
          </a:p>
          <a:p>
            <a:pPr marL="539496" indent="-457200">
              <a:buFont typeface="+mj-lt"/>
              <a:buAutoNum type="arabicPeriod" startAt="6"/>
            </a:pPr>
            <a:r>
              <a:rPr lang="en-US" sz="2200" dirty="0" err="1" smtClean="0">
                <a:latin typeface="Palatino"/>
                <a:cs typeface="Palatino"/>
              </a:rPr>
              <a:t>Combien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coûte</a:t>
            </a:r>
            <a:r>
              <a:rPr lang="en-US" sz="2200" dirty="0" smtClean="0">
                <a:latin typeface="Palatino"/>
                <a:cs typeface="Palatino"/>
              </a:rPr>
              <a:t> la crêpe?</a:t>
            </a:r>
          </a:p>
          <a:p>
            <a:pPr marL="82296" indent="0">
              <a:buNone/>
            </a:pP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       How much is the crêpe?</a:t>
            </a:r>
          </a:p>
          <a:p>
            <a:pPr marL="539496" indent="-457200">
              <a:buFont typeface="+mj-lt"/>
              <a:buAutoNum type="arabicPeriod" startAt="7"/>
            </a:pPr>
            <a:r>
              <a:rPr lang="en-US" sz="2200" dirty="0" smtClean="0">
                <a:latin typeface="Palatino"/>
                <a:cs typeface="Palatino"/>
              </a:rPr>
              <a:t>Je </a:t>
            </a:r>
            <a:r>
              <a:rPr lang="en-US" sz="2200" dirty="0" err="1" smtClean="0">
                <a:latin typeface="Palatino"/>
                <a:cs typeface="Palatino"/>
              </a:rPr>
              <a:t>vais</a:t>
            </a:r>
            <a:r>
              <a:rPr lang="en-US" sz="2200" dirty="0" smtClean="0">
                <a:latin typeface="Palatino"/>
                <a:cs typeface="Palatino"/>
              </a:rPr>
              <a:t> commander le steak-frites.</a:t>
            </a:r>
          </a:p>
          <a:p>
            <a:pPr marL="82296" indent="0">
              <a:buNone/>
            </a:pP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       I am going to order the          	steak with fries.</a:t>
            </a:r>
          </a:p>
          <a:p>
            <a:pPr marL="539496" indent="-457200">
              <a:buFont typeface="+mj-lt"/>
              <a:buAutoNum type="arabicPeriod" startAt="8"/>
            </a:pPr>
            <a:r>
              <a:rPr lang="en-US" sz="2200" dirty="0" err="1" smtClean="0">
                <a:latin typeface="Palatino"/>
                <a:cs typeface="Palatino"/>
              </a:rPr>
              <a:t>C’est</a:t>
            </a:r>
            <a:r>
              <a:rPr lang="en-US" sz="2200" dirty="0" smtClean="0">
                <a:latin typeface="Palatino"/>
                <a:cs typeface="Palatino"/>
              </a:rPr>
              <a:t> 20€ en total.</a:t>
            </a:r>
          </a:p>
          <a:p>
            <a:pPr marL="82296" indent="0">
              <a:buNone/>
            </a:pP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       It’s 20 euros all together.</a:t>
            </a:r>
          </a:p>
          <a:p>
            <a:pPr marL="539496" indent="-457200">
              <a:buFont typeface="+mj-lt"/>
              <a:buAutoNum type="arabicPeriod" startAt="9"/>
            </a:pPr>
            <a:r>
              <a:rPr lang="en-US" sz="2200" dirty="0" smtClean="0">
                <a:latin typeface="Palatino"/>
                <a:cs typeface="Palatino"/>
              </a:rPr>
              <a:t>De </a:t>
            </a:r>
            <a:r>
              <a:rPr lang="en-US" sz="2200" dirty="0" err="1" smtClean="0">
                <a:latin typeface="Palatino"/>
                <a:cs typeface="Palatino"/>
              </a:rPr>
              <a:t>rien</a:t>
            </a:r>
            <a:r>
              <a:rPr lang="en-US" sz="2200" dirty="0" smtClean="0">
                <a:latin typeface="Palatino"/>
                <a:cs typeface="Palatino"/>
              </a:rPr>
              <a:t>.  Je </a:t>
            </a:r>
            <a:r>
              <a:rPr lang="en-US" sz="2200" dirty="0" err="1" smtClean="0">
                <a:latin typeface="Palatino"/>
                <a:cs typeface="Palatino"/>
              </a:rPr>
              <a:t>vous</a:t>
            </a:r>
            <a:r>
              <a:rPr lang="en-US" sz="2200" dirty="0" smtClean="0">
                <a:latin typeface="Palatino"/>
                <a:cs typeface="Palatino"/>
              </a:rPr>
              <a:t> en </a:t>
            </a:r>
            <a:r>
              <a:rPr lang="en-US" sz="2200" dirty="0" err="1" smtClean="0">
                <a:latin typeface="Palatino"/>
                <a:cs typeface="Palatino"/>
              </a:rPr>
              <a:t>prie</a:t>
            </a:r>
            <a:r>
              <a:rPr lang="en-US" sz="2200" dirty="0" smtClean="0">
                <a:latin typeface="Palatino"/>
                <a:cs typeface="Palatino"/>
              </a:rPr>
              <a:t>.</a:t>
            </a:r>
          </a:p>
          <a:p>
            <a:pPr marL="82296" indent="0">
              <a:buNone/>
            </a:pP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      It’s nothing.  You’re    	welcome (I pray you).</a:t>
            </a:r>
            <a:endParaRPr lang="en-US" sz="2200" i="1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4" y="1207353"/>
            <a:ext cx="4045299" cy="5437666"/>
          </a:xfrm>
        </p:spPr>
        <p:txBody>
          <a:bodyPr>
            <a:noAutofit/>
          </a:bodyPr>
          <a:lstStyle/>
          <a:p>
            <a:pPr marL="82296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2200" i="1" dirty="0" smtClean="0">
                <a:latin typeface="Palatino"/>
                <a:cs typeface="Palatino"/>
              </a:rPr>
              <a:t>In the </a:t>
            </a:r>
            <a:r>
              <a:rPr lang="en-US" sz="2200" b="1" i="1" dirty="0" smtClean="0">
                <a:latin typeface="Palatino"/>
                <a:cs typeface="Palatino"/>
              </a:rPr>
              <a:t>vocabulary</a:t>
            </a:r>
            <a:r>
              <a:rPr lang="en-US" sz="2200" i="1" dirty="0" smtClean="0">
                <a:latin typeface="Palatino"/>
                <a:cs typeface="Palatino"/>
              </a:rPr>
              <a:t> section, write the following phrases: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200" dirty="0" err="1">
                <a:latin typeface="Palatino"/>
                <a:cs typeface="Palatino"/>
              </a:rPr>
              <a:t>C</a:t>
            </a:r>
            <a:r>
              <a:rPr lang="en-US" sz="2200" dirty="0" err="1" smtClean="0">
                <a:latin typeface="Palatino"/>
                <a:cs typeface="Palatino"/>
              </a:rPr>
              <a:t>’est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combien</a:t>
            </a:r>
            <a:r>
              <a:rPr lang="en-US" sz="2200" dirty="0" smtClean="0">
                <a:latin typeface="Palatino"/>
                <a:cs typeface="Palatino"/>
              </a:rPr>
              <a:t>?</a:t>
            </a:r>
          </a:p>
          <a:p>
            <a:pPr marL="82296" indent="0">
              <a:buNone/>
            </a:pPr>
            <a:r>
              <a:rPr lang="en-US" sz="2200" i="1" dirty="0">
                <a:latin typeface="Palatino"/>
                <a:cs typeface="Palatino"/>
              </a:rPr>
              <a:t> </a:t>
            </a:r>
            <a:r>
              <a:rPr lang="en-US" sz="2200" i="1" dirty="0" smtClean="0">
                <a:latin typeface="Palatino"/>
                <a:cs typeface="Palatino"/>
              </a:rPr>
              <a:t>    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How 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much is it?</a:t>
            </a:r>
          </a:p>
          <a:p>
            <a:pPr marL="539496" indent="-457200">
              <a:buFont typeface="+mj-lt"/>
              <a:buAutoNum type="arabicPeriod" startAt="2"/>
            </a:pPr>
            <a:r>
              <a:rPr lang="en-US" sz="2200" dirty="0" err="1" smtClean="0">
                <a:latin typeface="Palatino"/>
                <a:cs typeface="Palatino"/>
              </a:rPr>
              <a:t>Qu’est</a:t>
            </a:r>
            <a:r>
              <a:rPr lang="en-US" sz="2200" dirty="0" err="1">
                <a:latin typeface="Palatino"/>
                <a:cs typeface="Palatino"/>
              </a:rPr>
              <a:t>-ce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que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tu</a:t>
            </a:r>
            <a:r>
              <a:rPr lang="en-US" sz="2200" dirty="0">
                <a:latin typeface="Palatino"/>
                <a:cs typeface="Palatino"/>
              </a:rPr>
              <a:t> vas commander</a:t>
            </a:r>
            <a:r>
              <a:rPr lang="en-US" sz="2200" dirty="0" smtClean="0">
                <a:latin typeface="Palatino"/>
                <a:cs typeface="Palatino"/>
              </a:rPr>
              <a:t>?</a:t>
            </a:r>
          </a:p>
          <a:p>
            <a:pPr marL="82296" indent="0">
              <a:buNone/>
            </a:pPr>
            <a:r>
              <a:rPr lang="en-US" sz="2200" i="1" dirty="0" smtClean="0">
                <a:latin typeface="Palatino"/>
                <a:cs typeface="Palatino"/>
              </a:rPr>
              <a:t>   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What are you going to order?</a:t>
            </a:r>
          </a:p>
          <a:p>
            <a:pPr marL="539496" indent="-457200">
              <a:buFont typeface="+mj-lt"/>
              <a:buAutoNum type="arabicPeriod" startAt="3"/>
            </a:pPr>
            <a:r>
              <a:rPr lang="en-US" sz="2200" dirty="0" smtClean="0">
                <a:latin typeface="Palatino"/>
                <a:cs typeface="Palatino"/>
              </a:rPr>
              <a:t>Et </a:t>
            </a:r>
            <a:r>
              <a:rPr lang="en-US" sz="2200" dirty="0" err="1">
                <a:latin typeface="Palatino"/>
                <a:cs typeface="Palatino"/>
              </a:rPr>
              <a:t>comme</a:t>
            </a:r>
            <a:r>
              <a:rPr lang="en-US" sz="2200" dirty="0">
                <a:latin typeface="Palatino"/>
                <a:cs typeface="Palatino"/>
              </a:rPr>
              <a:t> dessert</a:t>
            </a:r>
            <a:r>
              <a:rPr lang="en-US" sz="2200" dirty="0" smtClean="0">
                <a:latin typeface="Palatino"/>
                <a:cs typeface="Palatino"/>
              </a:rPr>
              <a:t>?</a:t>
            </a:r>
          </a:p>
          <a:p>
            <a:pPr marL="82296" indent="0">
              <a:buNone/>
            </a:pPr>
            <a:r>
              <a:rPr lang="en-US" sz="2200" i="1" dirty="0">
                <a:latin typeface="Palatino"/>
                <a:cs typeface="Palatino"/>
              </a:rPr>
              <a:t> </a:t>
            </a:r>
            <a:r>
              <a:rPr lang="en-US" sz="2200" i="1" dirty="0" smtClean="0">
                <a:latin typeface="Palatino"/>
                <a:cs typeface="Palatino"/>
              </a:rPr>
              <a:t>    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And for dessert?</a:t>
            </a:r>
            <a:endParaRPr lang="en-US" sz="2200" i="1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539496" indent="-457200">
              <a:buFont typeface="+mj-lt"/>
              <a:buAutoNum type="arabicPeriod" startAt="4"/>
            </a:pPr>
            <a:r>
              <a:rPr lang="en-US" sz="2200" dirty="0" err="1">
                <a:latin typeface="Palatino"/>
                <a:cs typeface="Palatino"/>
              </a:rPr>
              <a:t>D</a:t>
            </a:r>
            <a:r>
              <a:rPr lang="en-US" sz="2200" dirty="0" err="1" smtClean="0">
                <a:latin typeface="Palatino"/>
                <a:cs typeface="Palatino"/>
              </a:rPr>
              <a:t>onnez-moi</a:t>
            </a:r>
            <a:r>
              <a:rPr lang="en-US" sz="2200" dirty="0" smtClean="0">
                <a:latin typeface="Palatino"/>
                <a:cs typeface="Palatino"/>
              </a:rPr>
              <a:t> de la glace, </a:t>
            </a:r>
            <a:r>
              <a:rPr lang="en-US" sz="2200" dirty="0" err="1" smtClean="0">
                <a:latin typeface="Palatino"/>
                <a:cs typeface="Palatino"/>
              </a:rPr>
              <a:t>s’il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vous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plaît</a:t>
            </a:r>
            <a:r>
              <a:rPr lang="en-US" sz="2200" dirty="0" smtClean="0">
                <a:latin typeface="Palatino"/>
                <a:cs typeface="Palatino"/>
              </a:rPr>
              <a:t>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200" i="1" dirty="0">
                <a:latin typeface="Palatino"/>
                <a:cs typeface="Palatino"/>
              </a:rPr>
              <a:t> </a:t>
            </a:r>
            <a:r>
              <a:rPr lang="en-US" sz="2200" i="1" dirty="0" smtClean="0">
                <a:latin typeface="Palatino"/>
                <a:cs typeface="Palatino"/>
              </a:rPr>
              <a:t>    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Give me the ice cream,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     please. (I’ll have the </a:t>
            </a:r>
            <a:r>
              <a:rPr lang="mr-IN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…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)</a:t>
            </a:r>
            <a:endParaRPr lang="en-US" sz="2200" i="1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3161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4" y="274320"/>
            <a:ext cx="7883284" cy="8232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 smtClean="0">
                <a:latin typeface="Palatino"/>
                <a:cs typeface="Palatino"/>
              </a:rPr>
              <a:t>jeudi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>
                <a:latin typeface="Palatino"/>
                <a:cs typeface="Palatino"/>
              </a:rPr>
              <a:t>le </a:t>
            </a:r>
            <a:r>
              <a:rPr lang="en-US" sz="2200" dirty="0" smtClean="0">
                <a:latin typeface="Palatino"/>
                <a:cs typeface="Palatino"/>
              </a:rPr>
              <a:t>dix-</a:t>
            </a:r>
            <a:r>
              <a:rPr lang="en-US" sz="2200" dirty="0" err="1" smtClean="0">
                <a:latin typeface="Palatino"/>
                <a:cs typeface="Palatino"/>
              </a:rPr>
              <a:t>neuf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octobre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0388" y="1348473"/>
            <a:ext cx="3823299" cy="53527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>
                <a:latin typeface="Palatino"/>
                <a:cs typeface="Palatino"/>
              </a:rPr>
              <a:t>i</a:t>
            </a:r>
            <a:r>
              <a:rPr lang="en-US" sz="2400" dirty="0" err="1" smtClean="0">
                <a:latin typeface="Palatino"/>
                <a:cs typeface="Palatino"/>
              </a:rPr>
              <a:t>l</a:t>
            </a:r>
            <a:r>
              <a:rPr lang="en-US" sz="2400" dirty="0" smtClean="0">
                <a:latin typeface="Palatino"/>
                <a:cs typeface="Palatino"/>
              </a:rPr>
              <a:t> a tort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wrong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>
                <a:latin typeface="Palatino"/>
                <a:cs typeface="Palatino"/>
              </a:rPr>
              <a:t>i</a:t>
            </a:r>
            <a:r>
              <a:rPr lang="en-US" sz="2400" dirty="0" err="1" smtClean="0">
                <a:latin typeface="Palatino"/>
                <a:cs typeface="Palatino"/>
              </a:rPr>
              <a:t>l</a:t>
            </a:r>
            <a:r>
              <a:rPr lang="en-US" sz="2400" dirty="0" smtClean="0">
                <a:latin typeface="Palatino"/>
                <a:cs typeface="Palatino"/>
              </a:rPr>
              <a:t> a raison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right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a </a:t>
            </a:r>
            <a:r>
              <a:rPr lang="en-US" sz="2400" dirty="0" err="1" smtClean="0">
                <a:latin typeface="Palatino"/>
                <a:cs typeface="Palatino"/>
              </a:rPr>
              <a:t>soif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thirsty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a </a:t>
            </a:r>
            <a:r>
              <a:rPr lang="en-US" sz="2400" dirty="0" err="1" smtClean="0">
                <a:latin typeface="Palatino"/>
                <a:cs typeface="Palatino"/>
              </a:rPr>
              <a:t>faim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hungry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a </a:t>
            </a:r>
            <a:r>
              <a:rPr lang="en-US" sz="2400" dirty="0" err="1" smtClean="0">
                <a:latin typeface="Palatino"/>
                <a:cs typeface="Palatino"/>
              </a:rPr>
              <a:t>sommeil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sleepy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a </a:t>
            </a:r>
            <a:r>
              <a:rPr lang="en-US" sz="2400" dirty="0" err="1" smtClean="0">
                <a:latin typeface="Palatino"/>
                <a:cs typeface="Palatino"/>
              </a:rPr>
              <a:t>chaud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hot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a </a:t>
            </a:r>
            <a:r>
              <a:rPr lang="en-US" sz="2400" dirty="0" err="1" smtClean="0">
                <a:latin typeface="Palatino"/>
                <a:cs typeface="Palatino"/>
              </a:rPr>
              <a:t>froid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cold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il</a:t>
            </a:r>
            <a:r>
              <a:rPr lang="en-US" sz="2400" dirty="0" smtClean="0">
                <a:latin typeface="Palatino"/>
                <a:cs typeface="Palatino"/>
              </a:rPr>
              <a:t> a </a:t>
            </a:r>
            <a:r>
              <a:rPr lang="en-US" sz="2400" dirty="0" err="1" smtClean="0">
                <a:latin typeface="Palatino"/>
                <a:cs typeface="Palatino"/>
              </a:rPr>
              <a:t>peur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 is afraid 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4" y="1348473"/>
            <a:ext cx="3891677" cy="5352708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11”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r>
              <a:rPr lang="en-US" sz="2400" dirty="0" smtClean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latin typeface="Palatino"/>
                <a:cs typeface="Palatino"/>
              </a:rPr>
              <a:t>déteste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hate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r>
              <a:rPr lang="en-US" sz="2400" dirty="0" err="1" smtClean="0">
                <a:latin typeface="Palatino"/>
                <a:cs typeface="Palatino"/>
              </a:rPr>
              <a:t>j’aime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like</a:t>
            </a:r>
          </a:p>
          <a:p>
            <a:r>
              <a:rPr lang="en-US" sz="2400" dirty="0" smtClean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latin typeface="Palatino"/>
                <a:cs typeface="Palatino"/>
              </a:rPr>
              <a:t>n’aime</a:t>
            </a:r>
            <a:r>
              <a:rPr lang="en-US" sz="2400" dirty="0" smtClean="0">
                <a:latin typeface="Palatino"/>
                <a:cs typeface="Palatino"/>
              </a:rPr>
              <a:t> pas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don’t 			like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j’adore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love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j’aime</a:t>
            </a:r>
            <a:r>
              <a:rPr lang="en-US" sz="2400" dirty="0" smtClean="0">
                <a:latin typeface="Palatino"/>
                <a:cs typeface="Palatino"/>
              </a:rPr>
              <a:t> un </a:t>
            </a:r>
            <a:r>
              <a:rPr lang="en-US" sz="2400" dirty="0" err="1" smtClean="0">
                <a:latin typeface="Palatino"/>
                <a:cs typeface="Palatino"/>
              </a:rPr>
              <a:t>peu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like a 		         little bit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j’aime</a:t>
            </a:r>
            <a:r>
              <a:rPr lang="en-US" sz="2400" dirty="0" smtClean="0">
                <a:latin typeface="Palatino"/>
                <a:cs typeface="Palatino"/>
              </a:rPr>
              <a:t> beaucoup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like a 			lot</a:t>
            </a:r>
          </a:p>
        </p:txBody>
      </p:sp>
    </p:spTree>
    <p:extLst>
      <p:ext uri="{BB962C8B-B14F-4D97-AF65-F5344CB8AC3E}">
        <p14:creationId xmlns:p14="http://schemas.microsoft.com/office/powerpoint/2010/main" val="407879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114" y="141119"/>
            <a:ext cx="7820574" cy="92511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09" y="1364151"/>
            <a:ext cx="3885479" cy="52998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113" y="1364151"/>
            <a:ext cx="3809675" cy="52998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7919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jeudi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diz-neuf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1176" y="1285753"/>
            <a:ext cx="3932512" cy="54252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285753"/>
            <a:ext cx="3793996" cy="542524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5" y="156800"/>
            <a:ext cx="7883284" cy="89375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 smtClean="0">
                <a:latin typeface="Palatino"/>
                <a:cs typeface="Palatino"/>
              </a:rPr>
              <a:t>vendredi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>
                <a:latin typeface="Palatino"/>
                <a:cs typeface="Palatino"/>
              </a:rPr>
              <a:t>le </a:t>
            </a:r>
            <a:r>
              <a:rPr lang="en-US" sz="2200" dirty="0" err="1" smtClean="0">
                <a:latin typeface="Palatino"/>
                <a:cs typeface="Palatino"/>
              </a:rPr>
              <a:t>vingt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octobre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5756" y="1238714"/>
            <a:ext cx="4057931" cy="547776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dictionnaire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dictionary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livre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book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peinture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 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painting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craie</a:t>
            </a:r>
            <a:r>
              <a:rPr lang="en-US" sz="2400" dirty="0" smtClean="0">
                <a:latin typeface="Palatino"/>
                <a:cs typeface="Palatino"/>
              </a:rPr>
              <a:t> de </a:t>
            </a:r>
            <a:r>
              <a:rPr lang="en-US" sz="2400" dirty="0" err="1" smtClean="0">
                <a:latin typeface="Palatino"/>
                <a:cs typeface="Palatino"/>
              </a:rPr>
              <a:t>cire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crayon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marqueur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marker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surligneur</a:t>
            </a:r>
            <a:r>
              <a:rPr lang="en-US" sz="2400" dirty="0" smtClean="0">
                <a:latin typeface="Palatino"/>
                <a:cs typeface="Palatino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highlighter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taille</a:t>
            </a:r>
            <a:r>
              <a:rPr lang="en-US" sz="2400" dirty="0" smtClean="0">
                <a:latin typeface="Palatino"/>
                <a:cs typeface="Palatino"/>
              </a:rPr>
              <a:t>-crayon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pencil 		        	          sharpener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calculatrice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calculator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6" y="1238713"/>
            <a:ext cx="3825350" cy="5477767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11”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cahier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notebook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gomme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eraser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colle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glue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l’ordinateur</a:t>
            </a:r>
            <a:r>
              <a:rPr lang="en-US" sz="2400" dirty="0" smtClean="0">
                <a:latin typeface="Palatino"/>
                <a:cs typeface="Palatino"/>
              </a:rPr>
              <a:t> (m)</a:t>
            </a:r>
            <a:r>
              <a:rPr lang="en-US" sz="2400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	 	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computer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sac </a:t>
            </a:r>
            <a:r>
              <a:rPr lang="en-US" sz="2400" dirty="0" err="1" smtClean="0">
                <a:latin typeface="Palatino"/>
                <a:cs typeface="Palatino"/>
              </a:rPr>
              <a:t>à</a:t>
            </a:r>
            <a:r>
              <a:rPr lang="en-US" sz="2400" dirty="0" smtClean="0">
                <a:latin typeface="Palatino"/>
                <a:cs typeface="Palatino"/>
              </a:rPr>
              <a:t> dos</a:t>
            </a:r>
            <a:r>
              <a:rPr lang="en-US" sz="2400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backpack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stylo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pen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crayon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pencil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5065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59" y="274320"/>
            <a:ext cx="7851929" cy="7291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:  16/10 – 20/10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vendredi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vingt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5242" y="1254393"/>
            <a:ext cx="3838446" cy="54409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1758" y="1254393"/>
            <a:ext cx="3793997" cy="54409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727" y="274320"/>
            <a:ext cx="7898962" cy="85463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douze</a:t>
            </a:r>
            <a:r>
              <a:rPr lang="en-US" sz="2400" dirty="0" smtClean="0">
                <a:latin typeface="Palatino"/>
                <a:cs typeface="Palatino"/>
              </a:rPr>
              <a:t>:  23/</a:t>
            </a:r>
            <a:r>
              <a:rPr lang="en-US" sz="2400" dirty="0">
                <a:latin typeface="Palatino"/>
                <a:cs typeface="Palatino"/>
              </a:rPr>
              <a:t>10 – </a:t>
            </a:r>
            <a:r>
              <a:rPr lang="en-US" sz="2400" dirty="0" smtClean="0">
                <a:latin typeface="Palatino"/>
                <a:cs typeface="Palatino"/>
              </a:rPr>
              <a:t>27/</a:t>
            </a:r>
            <a:r>
              <a:rPr lang="en-US" sz="2400" dirty="0">
                <a:latin typeface="Palatino"/>
                <a:cs typeface="Palatino"/>
              </a:rPr>
              <a:t>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 smtClean="0">
                <a:latin typeface="Palatino"/>
                <a:cs typeface="Palatino"/>
              </a:rPr>
              <a:t>lundi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>
                <a:latin typeface="Palatino"/>
                <a:cs typeface="Palatino"/>
              </a:rPr>
              <a:t>le </a:t>
            </a:r>
            <a:r>
              <a:rPr lang="en-US" sz="2200" dirty="0" err="1" smtClean="0">
                <a:latin typeface="Palatino"/>
                <a:cs typeface="Palatino"/>
              </a:rPr>
              <a:t>vingt-trois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565" y="1348473"/>
            <a:ext cx="3854123" cy="53527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porte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door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effaceur</a:t>
            </a:r>
            <a:r>
              <a:rPr lang="en-US" sz="2400" dirty="0" smtClean="0">
                <a:latin typeface="Palatino"/>
                <a:cs typeface="Palatino"/>
              </a:rPr>
              <a:t>	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board eraser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agrafeuse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stapler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agrafe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staple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trombone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paperclip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note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grade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livret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scolaire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report 			card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bureau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desk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err="1">
                <a:latin typeface="Palatino"/>
                <a:cs typeface="Palatino"/>
              </a:rPr>
              <a:t>une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feuille</a:t>
            </a:r>
            <a:r>
              <a:rPr lang="en-US" sz="2400" dirty="0">
                <a:latin typeface="Palatino"/>
                <a:cs typeface="Palatino"/>
              </a:rPr>
              <a:t> de </a:t>
            </a:r>
            <a:r>
              <a:rPr lang="en-US" sz="2400" dirty="0" err="1">
                <a:latin typeface="Palatino"/>
                <a:cs typeface="Palatino"/>
              </a:rPr>
              <a:t>papier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piece 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of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paper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728" y="1348473"/>
            <a:ext cx="3903738" cy="5352708"/>
          </a:xfrm>
        </p:spPr>
        <p:txBody>
          <a:bodyPr>
            <a:normAutofit fontScale="92500" lnSpcReduction="20000"/>
          </a:bodyPr>
          <a:lstStyle/>
          <a:p>
            <a:pPr marL="82296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12” </a:t>
            </a:r>
            <a:r>
              <a:rPr lang="en-US" sz="2400" i="1" dirty="0">
                <a:latin typeface="Palatino"/>
                <a:cs typeface="Palatino"/>
              </a:rPr>
              <a:t>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classeur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binder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règle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ruler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des </a:t>
            </a:r>
            <a:r>
              <a:rPr lang="en-US" sz="2400" dirty="0" err="1" smtClean="0">
                <a:latin typeface="Palatino"/>
                <a:cs typeface="Palatino"/>
              </a:rPr>
              <a:t>ciseaux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scissors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ordinateur</a:t>
            </a:r>
            <a:r>
              <a:rPr lang="en-US" sz="2400" dirty="0" smtClean="0">
                <a:latin typeface="Palatino"/>
                <a:cs typeface="Palatino"/>
              </a:rPr>
              <a:t> portable	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	   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laptop computer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trousse</a:t>
            </a:r>
            <a:r>
              <a:rPr lang="en-US" sz="2400" dirty="0" smtClean="0">
                <a:latin typeface="Palatino"/>
                <a:cs typeface="Palatino"/>
              </a:rPr>
              <a:t>	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pencil case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crayon de </a:t>
            </a:r>
            <a:r>
              <a:rPr lang="en-US" sz="2400" dirty="0" err="1" smtClean="0">
                <a:latin typeface="Palatino"/>
                <a:cs typeface="Palatino"/>
              </a:rPr>
              <a:t>couleur</a:t>
            </a:r>
            <a:r>
              <a:rPr lang="en-US" sz="2400" dirty="0" smtClean="0">
                <a:latin typeface="Palatino"/>
                <a:cs typeface="Palatino"/>
              </a:rPr>
              <a:t>		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colored pencil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4368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76055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lundi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vingt-trois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564" y="1301431"/>
            <a:ext cx="3854123" cy="53938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7" y="1301432"/>
            <a:ext cx="3841028" cy="53938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244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081" y="274320"/>
            <a:ext cx="7867607" cy="9957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 smtClean="0">
                <a:latin typeface="Palatino"/>
                <a:cs typeface="Palatino"/>
              </a:rPr>
              <a:t>mardi</a:t>
            </a:r>
            <a:r>
              <a:rPr lang="en-US" sz="2100" dirty="0" smtClean="0">
                <a:latin typeface="Palatino"/>
                <a:cs typeface="Palatino"/>
              </a:rPr>
              <a:t>, </a:t>
            </a:r>
            <a:r>
              <a:rPr lang="en-US" sz="2100" dirty="0">
                <a:latin typeface="Palatino"/>
                <a:cs typeface="Palatino"/>
              </a:rPr>
              <a:t>le </a:t>
            </a:r>
            <a:r>
              <a:rPr lang="en-US" sz="2100" dirty="0" err="1">
                <a:latin typeface="Palatino"/>
                <a:cs typeface="Palatino"/>
              </a:rPr>
              <a:t>vingt</a:t>
            </a:r>
            <a:r>
              <a:rPr lang="en-US" sz="2100" dirty="0" err="1" smtClean="0">
                <a:latin typeface="Palatino"/>
                <a:cs typeface="Palatino"/>
              </a:rPr>
              <a:t>-quatre</a:t>
            </a:r>
            <a:r>
              <a:rPr lang="en-US" sz="2100" dirty="0" smtClean="0">
                <a:latin typeface="Palatino"/>
                <a:cs typeface="Palatino"/>
              </a:rPr>
              <a:t> </a:t>
            </a:r>
            <a:r>
              <a:rPr lang="en-US" sz="2100" dirty="0" err="1" smtClean="0">
                <a:latin typeface="Palatino"/>
                <a:cs typeface="Palatino"/>
              </a:rPr>
              <a:t>octobre</a:t>
            </a:r>
            <a:r>
              <a:rPr lang="en-US" sz="2100" dirty="0" smtClean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5688" y="1395512"/>
            <a:ext cx="3807999" cy="5305668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le tableau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board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fenêtre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window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la chaise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chair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la photo	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photograph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poubelle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trashcan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stéréo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stereo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guitare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guitar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baladeur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Walkman / 		     mp3 player</a:t>
            </a: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l’appareil</a:t>
            </a:r>
            <a:r>
              <a:rPr lang="en-US" sz="2400" dirty="0" smtClean="0">
                <a:latin typeface="Palatino"/>
                <a:cs typeface="Palatino"/>
              </a:rPr>
              <a:t>-photo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camera</a:t>
            </a: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l’affiche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poster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082" y="1395512"/>
            <a:ext cx="3793996" cy="5305668"/>
          </a:xfrm>
        </p:spPr>
        <p:txBody>
          <a:bodyPr>
            <a:noAutofit/>
          </a:bodyPr>
          <a:lstStyle/>
          <a:p>
            <a:pPr marL="82296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12” </a:t>
            </a:r>
            <a:r>
              <a:rPr lang="en-US" sz="2400" i="1" dirty="0">
                <a:latin typeface="Palatino"/>
                <a:cs typeface="Palatino"/>
              </a:rPr>
              <a:t>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la fin de </a:t>
            </a:r>
            <a:r>
              <a:rPr lang="en-US" sz="2400" dirty="0" err="1" smtClean="0">
                <a:latin typeface="Palatino"/>
                <a:cs typeface="Palatino"/>
              </a:rPr>
              <a:t>semaine</a:t>
            </a:r>
            <a:r>
              <a:rPr lang="en-US" sz="2400" dirty="0" smtClean="0">
                <a:latin typeface="Palatino"/>
                <a:cs typeface="Palatino"/>
              </a:rPr>
              <a:t>		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weekend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calendrier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calendar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mois</a:t>
            </a:r>
            <a:r>
              <a:rPr lang="en-US" sz="2400" dirty="0" smtClean="0"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month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latin typeface="Palatino"/>
                <a:cs typeface="Palatino"/>
              </a:rPr>
              <a:t>le jour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day</a:t>
            </a: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aujourd’hui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today</a:t>
            </a: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hier</a:t>
            </a:r>
            <a:r>
              <a:rPr lang="en-US" sz="2400" dirty="0" smtClean="0">
                <a:latin typeface="Palatino"/>
                <a:cs typeface="Palatino"/>
              </a:rPr>
              <a:t>		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yesterday</a:t>
            </a: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demain</a:t>
            </a:r>
            <a:r>
              <a:rPr lang="en-US" sz="2400" dirty="0" smtClean="0">
                <a:latin typeface="Palatino"/>
                <a:cs typeface="Palatino"/>
              </a:rPr>
              <a:t>	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tomorrow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053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8232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>
                <a:latin typeface="Palatino"/>
                <a:cs typeface="Palatino"/>
              </a:rPr>
              <a:t>mardi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vingt-quatre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532" y="1317111"/>
            <a:ext cx="3901156" cy="53782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317111"/>
            <a:ext cx="3746963" cy="53782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3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635" y="156800"/>
            <a:ext cx="7985053" cy="8780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>
                <a:latin typeface="Palatino"/>
                <a:cs typeface="Palatino"/>
              </a:rPr>
              <a:t>mercredi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vingt-cinq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0990" y="1175993"/>
            <a:ext cx="3792698" cy="5525187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chaîne</a:t>
            </a:r>
            <a:r>
              <a:rPr lang="en-US" sz="2400" dirty="0" smtClean="0">
                <a:latin typeface="Palatino"/>
                <a:cs typeface="Palatino"/>
              </a:rPr>
              <a:t> hi-fi  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stereo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montre</a:t>
            </a:r>
            <a:r>
              <a:rPr lang="en-US" sz="2400" dirty="0" smtClean="0">
                <a:latin typeface="Palatino"/>
                <a:cs typeface="Palatino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wristwatch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raquette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racket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télévision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TV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téléphone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	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phone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voiture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car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bicyclette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bike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mobylette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moped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lit	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semaine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week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082" y="1175993"/>
            <a:ext cx="3952504" cy="5525187"/>
          </a:xfrm>
        </p:spPr>
        <p:txBody>
          <a:bodyPr>
            <a:normAutofit fontScale="92500"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12”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vélo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bicycle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moto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motorcycle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scooter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scooter (Vespa)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carte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map/card/menu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corbeille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waste-paper 	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            basket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l’horloge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clock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sac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bag/purse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0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236" y="156800"/>
            <a:ext cx="7954453" cy="97215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>
                <a:latin typeface="Palatino"/>
                <a:cs typeface="Palatino"/>
              </a:rPr>
              <a:t>mercredi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vingt-cinq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821" y="1348471"/>
            <a:ext cx="3963867" cy="53311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6" y="1348471"/>
            <a:ext cx="3715607" cy="53311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2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7" y="156799"/>
            <a:ext cx="7969752" cy="92511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jeudi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vingt</a:t>
            </a:r>
            <a:r>
              <a:rPr lang="en-US" sz="2300" dirty="0">
                <a:latin typeface="Palatino"/>
                <a:cs typeface="Palatino"/>
              </a:rPr>
              <a:t>-six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0990" y="1270073"/>
            <a:ext cx="3792698" cy="5431107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avoir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soif</a:t>
            </a:r>
            <a:r>
              <a:rPr lang="en-US" sz="2400" dirty="0" smtClean="0">
                <a:latin typeface="Palatino"/>
                <a:cs typeface="Palatino"/>
              </a:rPr>
              <a:t>	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be thirsty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biologie</a:t>
            </a:r>
            <a:r>
              <a:rPr lang="en-US" sz="2400" dirty="0" smtClean="0">
                <a:latin typeface="Palatino"/>
                <a:cs typeface="Palatino"/>
              </a:rPr>
              <a:t>	 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biology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cantine</a:t>
            </a:r>
            <a:r>
              <a:rPr lang="en-US" sz="2400" dirty="0" smtClean="0">
                <a:latin typeface="Palatino"/>
                <a:cs typeface="Palatino"/>
              </a:rPr>
              <a:t>	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cafeteria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chimie</a:t>
            </a:r>
            <a:r>
              <a:rPr lang="en-US" sz="2400" dirty="0" smtClean="0">
                <a:latin typeface="Palatino"/>
                <a:cs typeface="Palatino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chemistry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commencer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begin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cours</a:t>
            </a:r>
            <a:r>
              <a:rPr lang="en-US" sz="2400" dirty="0" smtClean="0">
                <a:latin typeface="Palatino"/>
                <a:cs typeface="Palatino"/>
              </a:rPr>
              <a:t>	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course, class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dans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in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de (d’)	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of, from</a:t>
            </a: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"/>
                <a:cs typeface="Palatino"/>
              </a:rPr>
              <a:t>à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at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1759" y="1270073"/>
            <a:ext cx="3921525" cy="5431107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 smtClean="0">
                <a:solidFill>
                  <a:srgbClr val="0000FF"/>
                </a:solidFill>
                <a:latin typeface="Palatino"/>
                <a:cs typeface="Palatino"/>
              </a:rPr>
              <a:t>Les </a:t>
            </a: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12” 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r>
              <a:rPr lang="en-US" sz="2400" dirty="0" err="1" smtClean="0">
                <a:latin typeface="Palatino"/>
                <a:cs typeface="Palatino"/>
              </a:rPr>
              <a:t>l’allemand</a:t>
            </a:r>
            <a:r>
              <a:rPr lang="en-US" sz="2400" dirty="0" smtClean="0">
                <a:latin typeface="Palatino"/>
                <a:cs typeface="Palatino"/>
              </a:rPr>
              <a:t> (m)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German 		      		      (language)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l’anglais</a:t>
            </a:r>
            <a:r>
              <a:rPr lang="en-US" sz="2400" dirty="0" smtClean="0">
                <a:latin typeface="Palatino"/>
                <a:cs typeface="Palatino"/>
              </a:rPr>
              <a:t> (m)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English 		     		       (language)</a:t>
            </a:r>
          </a:p>
          <a:p>
            <a:r>
              <a:rPr lang="en-US" sz="2400" dirty="0" smtClean="0">
                <a:latin typeface="Palatino"/>
                <a:cs typeface="Palatino"/>
              </a:rPr>
              <a:t>avec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with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avoir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have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avoir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besoin</a:t>
            </a:r>
            <a:r>
              <a:rPr lang="en-US" sz="2400" dirty="0" smtClean="0">
                <a:latin typeface="Palatino"/>
                <a:cs typeface="Palatino"/>
              </a:rPr>
              <a:t> de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need</a:t>
            </a:r>
          </a:p>
          <a:p>
            <a:r>
              <a:rPr lang="en-US" sz="2400" dirty="0" err="1" smtClean="0">
                <a:latin typeface="Palatino"/>
                <a:cs typeface="Palatino"/>
              </a:rPr>
              <a:t>avoir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faim</a:t>
            </a:r>
            <a:r>
              <a:rPr lang="en-US" sz="2400" dirty="0" smtClean="0">
                <a:latin typeface="Palatino"/>
                <a:cs typeface="Palatino"/>
              </a:rPr>
              <a:t>	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be hungry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9500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542" y="274320"/>
            <a:ext cx="7786146" cy="85463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mardi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trois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octobre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2958" y="1379832"/>
            <a:ext cx="3960730" cy="532134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Palatino"/>
                <a:cs typeface="Palatino"/>
              </a:rPr>
              <a:t>comment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how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/>
                <a:cs typeface="Palatino"/>
              </a:rPr>
              <a:t>Comment vas-</a:t>
            </a:r>
            <a:r>
              <a:rPr lang="en-US" sz="2400" dirty="0" err="1" smtClean="0">
                <a:latin typeface="Palatino"/>
                <a:cs typeface="Palatino"/>
              </a:rPr>
              <a:t>tu</a:t>
            </a:r>
            <a:r>
              <a:rPr lang="en-US" sz="2400" dirty="0" smtClean="0">
                <a:latin typeface="Palatino"/>
                <a:cs typeface="Palatino"/>
              </a:rPr>
              <a:t>?	            	     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How are you?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>
                <a:latin typeface="Palatino"/>
                <a:cs typeface="Palatino"/>
              </a:rPr>
              <a:t>coûter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cost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/>
                <a:cs typeface="Palatino"/>
              </a:rPr>
              <a:t>déjà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already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/>
                <a:cs typeface="Palatino"/>
              </a:rPr>
              <a:t>des	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some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>
                <a:latin typeface="Palatino"/>
                <a:cs typeface="Palatino"/>
              </a:rPr>
              <a:t>désirer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want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>
                <a:latin typeface="Palatino"/>
                <a:cs typeface="Palatino"/>
              </a:rPr>
              <a:t>Vous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désirez</a:t>
            </a:r>
            <a:r>
              <a:rPr lang="en-US" sz="2400" dirty="0" smtClean="0">
                <a:latin typeface="Palatino"/>
                <a:cs typeface="Palatino"/>
              </a:rPr>
              <a:t>?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What 		            would you like?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>
                <a:latin typeface="Palatino"/>
                <a:cs typeface="Palatino"/>
              </a:rPr>
              <a:t>avoir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faim</a:t>
            </a:r>
            <a:r>
              <a:rPr lang="en-US" sz="2400" dirty="0" smtClean="0">
                <a:latin typeface="Palatino"/>
                <a:cs typeface="Palatino"/>
              </a:rPr>
              <a:t>	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be hungry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>
                <a:latin typeface="Palatino"/>
                <a:cs typeface="Palatino"/>
              </a:rPr>
              <a:t>avoir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soif</a:t>
            </a:r>
            <a:r>
              <a:rPr lang="en-US" sz="2400" dirty="0" smtClean="0">
                <a:latin typeface="Palatino"/>
                <a:cs typeface="Palatino"/>
              </a:rPr>
              <a:t>	   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be thirsty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726" y="1379832"/>
            <a:ext cx="3825351" cy="5321348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9” and today’s date in the warm-up section.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ça</a:t>
            </a:r>
            <a:r>
              <a:rPr lang="en-US" sz="2400" dirty="0" smtClean="0">
                <a:latin typeface="Palatino"/>
                <a:cs typeface="Palatino"/>
              </a:rPr>
              <a:t>		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that, it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ça</a:t>
            </a:r>
            <a:r>
              <a:rPr lang="en-US" sz="2400" dirty="0" smtClean="0">
                <a:latin typeface="Palatino"/>
                <a:cs typeface="Palatino"/>
              </a:rPr>
              <a:t> fait	 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that’s/it’s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Ça</a:t>
            </a:r>
            <a:r>
              <a:rPr lang="en-US" sz="2400" dirty="0" smtClean="0">
                <a:latin typeface="Palatino"/>
                <a:cs typeface="Palatino"/>
              </a:rPr>
              <a:t> fait </a:t>
            </a:r>
            <a:r>
              <a:rPr lang="en-US" sz="2400" dirty="0" err="1" smtClean="0">
                <a:latin typeface="Palatino"/>
                <a:cs typeface="Palatino"/>
              </a:rPr>
              <a:t>combien</a:t>
            </a:r>
            <a:r>
              <a:rPr lang="en-US" sz="2400" dirty="0" smtClean="0">
                <a:latin typeface="Palatino"/>
                <a:cs typeface="Palatino"/>
              </a:rPr>
              <a:t>?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How 	     much is it/that?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cent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(one) hundred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cinquante</a:t>
            </a:r>
            <a:r>
              <a:rPr lang="en-US" sz="2400" dirty="0" smtClean="0">
                <a:latin typeface="Palatino"/>
                <a:cs typeface="Palatino"/>
              </a:rPr>
              <a:t>	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fifty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comme</a:t>
            </a:r>
            <a:r>
              <a:rPr lang="en-US" sz="2400" dirty="0" smtClean="0">
                <a:latin typeface="Palatino"/>
                <a:cs typeface="Palatino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like, for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50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727" y="274320"/>
            <a:ext cx="7898962" cy="7919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b="1" dirty="0" err="1">
                <a:latin typeface="Palatino"/>
                <a:cs typeface="Palatino"/>
              </a:rPr>
              <a:t>jeudi</a:t>
            </a:r>
            <a:r>
              <a:rPr lang="en-US" sz="2300" dirty="0">
                <a:latin typeface="Palatino"/>
                <a:cs typeface="Palatino"/>
              </a:rPr>
              <a:t>, le </a:t>
            </a:r>
            <a:r>
              <a:rPr lang="en-US" sz="2300" dirty="0" err="1">
                <a:latin typeface="Palatino"/>
                <a:cs typeface="Palatino"/>
              </a:rPr>
              <a:t>vingt</a:t>
            </a:r>
            <a:r>
              <a:rPr lang="en-US" sz="2300" dirty="0">
                <a:latin typeface="Palatino"/>
                <a:cs typeface="Palatino"/>
              </a:rPr>
              <a:t>-six </a:t>
            </a:r>
            <a:r>
              <a:rPr lang="en-US" sz="2300" dirty="0" err="1">
                <a:latin typeface="Palatino"/>
                <a:cs typeface="Palatino"/>
              </a:rPr>
              <a:t>octobre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01084" y="1317113"/>
            <a:ext cx="3632604" cy="5343361"/>
          </a:xfrm>
        </p:spPr>
        <p:txBody>
          <a:bodyPr>
            <a:norm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the following sentences and translate them into English: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>
                <a:latin typeface="Palatino"/>
                <a:cs typeface="Palatino"/>
              </a:rPr>
              <a:t>Montrez-moi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fenêtre</a:t>
            </a:r>
            <a:r>
              <a:rPr lang="en-US" sz="2400" dirty="0" smtClean="0">
                <a:latin typeface="Palatino"/>
                <a:cs typeface="Palatino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Qu’est-ce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que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c’est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>
                <a:latin typeface="Palatino"/>
                <a:cs typeface="Palatino"/>
              </a:rPr>
              <a:t>Où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est</a:t>
            </a:r>
            <a:r>
              <a:rPr lang="en-US" sz="2400" dirty="0" smtClean="0">
                <a:latin typeface="Palatino"/>
                <a:cs typeface="Palatino"/>
              </a:rPr>
              <a:t> le </a:t>
            </a:r>
            <a:r>
              <a:rPr lang="en-US" sz="2400" dirty="0" err="1" smtClean="0">
                <a:latin typeface="Palatino"/>
                <a:cs typeface="Palatino"/>
              </a:rPr>
              <a:t>livre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d’anglais</a:t>
            </a:r>
            <a:r>
              <a:rPr lang="en-US" sz="2400" dirty="0" smtClean="0">
                <a:latin typeface="Palatino"/>
                <a:cs typeface="Palatino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Mon cahier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est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dans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mon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sac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à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 dos.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>
                <a:latin typeface="Palatino"/>
                <a:cs typeface="Palatino"/>
              </a:rPr>
              <a:t>Le prof </a:t>
            </a:r>
            <a:r>
              <a:rPr lang="en-US" sz="2400" dirty="0" err="1" smtClean="0">
                <a:latin typeface="Palatino"/>
                <a:cs typeface="Palatino"/>
              </a:rPr>
              <a:t>est</a:t>
            </a:r>
            <a:r>
              <a:rPr lang="en-US" sz="2400" dirty="0" smtClean="0">
                <a:latin typeface="Palatino"/>
                <a:cs typeface="Palatino"/>
              </a:rPr>
              <a:t> derrière son bureau.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727" y="1317113"/>
            <a:ext cx="4089161" cy="5343362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Palatino"/>
                <a:cs typeface="Palatino"/>
              </a:rPr>
              <a:t>In the </a:t>
            </a:r>
            <a:r>
              <a:rPr lang="en-US" sz="2400" b="1" i="1" dirty="0" smtClean="0">
                <a:latin typeface="Palatino"/>
                <a:cs typeface="Palatino"/>
              </a:rPr>
              <a:t>grammar</a:t>
            </a:r>
            <a:r>
              <a:rPr lang="en-US" sz="2400" i="1" dirty="0" smtClean="0">
                <a:latin typeface="Palatino"/>
                <a:cs typeface="Palatino"/>
              </a:rPr>
              <a:t> section, conjugate </a:t>
            </a:r>
            <a:r>
              <a:rPr lang="en-US" sz="2400" dirty="0" err="1" smtClean="0">
                <a:solidFill>
                  <a:srgbClr val="FF0000"/>
                </a:solidFill>
                <a:latin typeface="Palatino"/>
                <a:cs typeface="Palatino"/>
              </a:rPr>
              <a:t>avoir</a:t>
            </a:r>
            <a:r>
              <a:rPr lang="en-US" sz="24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Palatino"/>
                <a:cs typeface="Palatino"/>
              </a:rPr>
              <a:t>faire </a:t>
            </a:r>
            <a:r>
              <a:rPr lang="en-US" sz="2400" i="1" dirty="0" smtClean="0">
                <a:latin typeface="Palatino"/>
                <a:cs typeface="Palatino"/>
              </a:rPr>
              <a:t>for </a:t>
            </a:r>
            <a:r>
              <a:rPr lang="en-US" sz="2400" i="1" dirty="0">
                <a:latin typeface="Palatino"/>
                <a:cs typeface="Palatino"/>
              </a:rPr>
              <a:t>all six subjects.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 smtClean="0">
                <a:latin typeface="Palatino"/>
                <a:cs typeface="Palatino"/>
              </a:rPr>
              <a:t>j’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ai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nous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avons</a:t>
            </a:r>
            <a:endParaRPr lang="en-US" sz="24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tu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as</a:t>
            </a:r>
            <a:r>
              <a:rPr lang="en-US" sz="2400" dirty="0">
                <a:latin typeface="Palatino"/>
                <a:cs typeface="Palatino"/>
              </a:rPr>
              <a:t>		</a:t>
            </a:r>
            <a:r>
              <a:rPr lang="en-US" sz="2400" dirty="0" err="1">
                <a:latin typeface="Palatino"/>
                <a:cs typeface="Palatino"/>
              </a:rPr>
              <a:t>vous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avez</a:t>
            </a:r>
            <a:endParaRPr lang="en-US" sz="24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a</a:t>
            </a:r>
            <a:r>
              <a:rPr lang="en-US" sz="2400" dirty="0">
                <a:latin typeface="Palatino"/>
                <a:cs typeface="Palatino"/>
              </a:rPr>
              <a:t>		</a:t>
            </a:r>
            <a:r>
              <a:rPr lang="en-US" sz="2400" dirty="0" err="1">
                <a:latin typeface="Palatino"/>
                <a:cs typeface="Palatino"/>
              </a:rPr>
              <a:t>ils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ont</a:t>
            </a:r>
            <a:endParaRPr lang="en-US" sz="24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elle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a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elles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ont</a:t>
            </a:r>
            <a:endParaRPr lang="en-US" sz="24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endParaRPr lang="en-US" sz="2400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fais</a:t>
            </a:r>
            <a:r>
              <a:rPr lang="en-US" sz="2400" dirty="0" smtClean="0">
                <a:latin typeface="Palatino"/>
                <a:cs typeface="Palatino"/>
              </a:rPr>
              <a:t>             nous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faisons</a:t>
            </a:r>
            <a:endParaRPr lang="en-US" sz="24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tu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fais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err="1" smtClean="0">
                <a:latin typeface="Palatino"/>
                <a:cs typeface="Palatino"/>
              </a:rPr>
              <a:t>vous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"/>
                <a:cs typeface="Palatino"/>
              </a:rPr>
              <a:t>faites</a:t>
            </a:r>
            <a:endParaRPr lang="en-US" sz="24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fait</a:t>
            </a:r>
            <a:r>
              <a:rPr lang="en-US" sz="2400" dirty="0">
                <a:latin typeface="Palatino"/>
                <a:cs typeface="Palatino"/>
              </a:rPr>
              <a:t>		</a:t>
            </a:r>
            <a:r>
              <a:rPr lang="en-US" sz="2400" dirty="0" err="1">
                <a:latin typeface="Palatino"/>
                <a:cs typeface="Palatino"/>
              </a:rPr>
              <a:t>ils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font</a:t>
            </a:r>
            <a:endParaRPr lang="en-US" sz="24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err="1">
                <a:latin typeface="Palatino"/>
                <a:cs typeface="Palatino"/>
              </a:rPr>
              <a:t>elle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fait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err="1">
                <a:latin typeface="Palatino"/>
                <a:cs typeface="Palatino"/>
              </a:rPr>
              <a:t>elles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font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6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59" y="156799"/>
            <a:ext cx="7851929" cy="89375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>
                <a:latin typeface="Palatino"/>
                <a:cs typeface="Palatino"/>
              </a:rPr>
              <a:t>vendredi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vingt-sept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5688" y="1238713"/>
            <a:ext cx="3807999" cy="54624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école</a:t>
            </a:r>
            <a:r>
              <a:rPr lang="en-US" sz="2400" dirty="0" smtClean="0">
                <a:latin typeface="Palatino"/>
                <a:cs typeface="Palatino"/>
              </a:rPr>
              <a:t>	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school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un(e) </a:t>
            </a:r>
            <a:r>
              <a:rPr lang="en-US" sz="2400" dirty="0" err="1" smtClean="0">
                <a:latin typeface="Palatino"/>
                <a:cs typeface="Palatino"/>
              </a:rPr>
              <a:t>élève</a:t>
            </a:r>
            <a:r>
              <a:rPr lang="en-US" sz="2400" dirty="0" smtClean="0">
                <a:latin typeface="Palatino"/>
                <a:cs typeface="Palatino"/>
              </a:rPr>
              <a:t>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student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emploi</a:t>
            </a:r>
            <a:r>
              <a:rPr lang="en-US" sz="2400" dirty="0" smtClean="0">
                <a:latin typeface="Palatino"/>
                <a:cs typeface="Palatino"/>
              </a:rPr>
              <a:t> du temps		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schedule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ensemble	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together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l’espagnol</a:t>
            </a:r>
            <a:r>
              <a:rPr lang="en-US" sz="2400" dirty="0" smtClean="0">
                <a:latin typeface="Palatino"/>
                <a:cs typeface="Palatino"/>
              </a:rPr>
              <a:t> (m)	  	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Spanish (language)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un(e) </a:t>
            </a:r>
            <a:r>
              <a:rPr lang="en-US" sz="2400" dirty="0" err="1" smtClean="0">
                <a:latin typeface="Palatino"/>
                <a:cs typeface="Palatino"/>
              </a:rPr>
              <a:t>étudiant</a:t>
            </a:r>
            <a:r>
              <a:rPr lang="en-US" sz="2400" dirty="0" smtClean="0">
                <a:latin typeface="Palatino"/>
                <a:cs typeface="Palatino"/>
              </a:rPr>
              <a:t>(e)			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student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étudions</a:t>
            </a:r>
            <a:r>
              <a:rPr lang="en-US" sz="2400" dirty="0" smtClean="0"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let’s study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la </a:t>
            </a:r>
            <a:r>
              <a:rPr lang="en-US" sz="2400" dirty="0" err="1" smtClean="0">
                <a:latin typeface="Palatino"/>
                <a:cs typeface="Palatino"/>
              </a:rPr>
              <a:t>géographie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geography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1759" y="1238713"/>
            <a:ext cx="3875623" cy="5462468"/>
          </a:xfrm>
        </p:spPr>
        <p:txBody>
          <a:bodyPr>
            <a:normAutofit fontScale="92500" lnSpcReduction="10000"/>
          </a:bodyPr>
          <a:lstStyle/>
          <a:p>
            <a:pPr marL="82296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</a:t>
            </a:r>
            <a:r>
              <a:rPr lang="en-US" sz="2400" b="1" i="1" dirty="0">
                <a:solidFill>
                  <a:srgbClr val="000090"/>
                </a:solidFill>
                <a:latin typeface="Palatino"/>
                <a:cs typeface="Palatino"/>
              </a:rPr>
              <a:t>:</a:t>
            </a:r>
          </a:p>
          <a:p>
            <a:pPr marL="82296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12” </a:t>
            </a:r>
            <a:r>
              <a:rPr lang="en-US" sz="2400" i="1" dirty="0">
                <a:latin typeface="Palatino"/>
                <a:cs typeface="Palatino"/>
              </a:rPr>
              <a:t>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demi(e)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half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et demi(e)	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30 (minutes),    	    half past (the hour)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derrière	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behind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dessin</a:t>
            </a:r>
            <a:r>
              <a:rPr lang="en-US" sz="2400" dirty="0" smtClean="0">
                <a:latin typeface="Palatino"/>
                <a:cs typeface="Palatino"/>
              </a:rPr>
              <a:t>	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drawing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devant</a:t>
            </a:r>
            <a:r>
              <a:rPr lang="en-US" sz="2400" dirty="0" smtClean="0">
                <a:latin typeface="Palatino"/>
                <a:cs typeface="Palatino"/>
              </a:rPr>
              <a:t>	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in front of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dictionnaire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		   	       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dictionary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dimanche</a:t>
            </a:r>
            <a:r>
              <a:rPr lang="en-US" sz="2400" dirty="0" smtClean="0"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Sunday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04963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8" y="274320"/>
            <a:ext cx="7908550" cy="90374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:  23/10 – 27/10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>
                <a:latin typeface="Palatino"/>
                <a:cs typeface="Palatino"/>
              </a:rPr>
              <a:t>vendredi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vingt-sept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2843" y="1523999"/>
            <a:ext cx="3855741" cy="5146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90" y="1524000"/>
            <a:ext cx="3777398" cy="51465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461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5" y="141119"/>
            <a:ext cx="7883284" cy="9564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64486" y="1238714"/>
            <a:ext cx="3869201" cy="546246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smtClean="0">
                <a:latin typeface="Palatino"/>
                <a:cs typeface="Palatino"/>
              </a:rPr>
              <a:t>le (+ day of the week) 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on (+ day of the week)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magnétoscope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VCR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mardi</a:t>
            </a:r>
            <a:r>
              <a:rPr lang="en-US" sz="2400" dirty="0" smtClean="0">
                <a:latin typeface="Palatino"/>
                <a:cs typeface="Palatino"/>
              </a:rPr>
              <a:t>	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Tuesday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j’en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marre</a:t>
            </a:r>
            <a:r>
              <a:rPr lang="en-US" sz="2400" dirty="0" smtClean="0">
                <a:latin typeface="Palatino"/>
                <a:cs typeface="Palatino"/>
              </a:rPr>
              <a:t>!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I’m sick of 		  it! I’ve had it!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smtClean="0">
                <a:latin typeface="Palatino"/>
                <a:cs typeface="Palatino"/>
              </a:rPr>
              <a:t>les </a:t>
            </a:r>
            <a:r>
              <a:rPr lang="en-US" sz="2400" dirty="0" err="1" smtClean="0">
                <a:latin typeface="Palatino"/>
                <a:cs typeface="Palatino"/>
              </a:rPr>
              <a:t>maths</a:t>
            </a:r>
            <a:r>
              <a:rPr lang="en-US" sz="2400" dirty="0" smtClean="0">
                <a:latin typeface="Palatino"/>
                <a:cs typeface="Palatino"/>
              </a:rPr>
              <a:t> (f)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math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mercredi</a:t>
            </a:r>
            <a:r>
              <a:rPr lang="en-US" sz="2400" dirty="0" smtClean="0">
                <a:latin typeface="Palatino"/>
                <a:cs typeface="Palatino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Wednesday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smtClean="0">
                <a:latin typeface="Palatino"/>
                <a:cs typeface="Palatino"/>
              </a:rPr>
              <a:t>mille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(one) thousand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minute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minute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5" y="1097595"/>
            <a:ext cx="3876377" cy="5603586"/>
          </a:xfrm>
        </p:spPr>
        <p:txBody>
          <a:bodyPr>
            <a:noAutofit/>
          </a:bodyPr>
          <a:lstStyle/>
          <a:p>
            <a:pPr marL="82296" indent="0">
              <a:spcAft>
                <a:spcPts val="8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Aft>
                <a:spcPts val="8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</a:t>
            </a:r>
            <a:r>
              <a:rPr lang="en-US" sz="2400" i="1" dirty="0" smtClean="0">
                <a:latin typeface="Palatino"/>
                <a:cs typeface="Palatino"/>
              </a:rPr>
              <a:t>13” </a:t>
            </a:r>
            <a:r>
              <a:rPr lang="en-US" sz="2400" i="1" dirty="0">
                <a:latin typeface="Palatino"/>
                <a:cs typeface="Palatino"/>
              </a:rPr>
              <a:t>and today’s </a:t>
            </a:r>
            <a:r>
              <a:rPr lang="en-US" sz="2400" i="1" dirty="0" smtClean="0">
                <a:latin typeface="Palatino"/>
                <a:cs typeface="Palatino"/>
              </a:rPr>
              <a:t>date.</a:t>
            </a:r>
            <a:endParaRPr lang="en-US" sz="2400" i="1" dirty="0">
              <a:latin typeface="Palatino"/>
              <a:cs typeface="Palatino"/>
            </a:endParaRP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l’histoire</a:t>
            </a:r>
            <a:r>
              <a:rPr lang="en-US" sz="2400" dirty="0" smtClean="0">
                <a:latin typeface="Palatino"/>
                <a:cs typeface="Palatino"/>
              </a:rPr>
              <a:t> (f)	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history</a:t>
            </a:r>
            <a:endParaRPr lang="en-US" sz="24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l’informatique</a:t>
            </a:r>
            <a:r>
              <a:rPr lang="en-US" sz="2400" dirty="0" smtClean="0">
                <a:latin typeface="Palatino"/>
                <a:cs typeface="Palatino"/>
              </a:rPr>
              <a:t> (f)	   	      	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computer science</a:t>
            </a: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Thursday</a:t>
            </a:r>
            <a:endParaRPr lang="en-US" sz="2400" i="1" dirty="0" smtClean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juste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just, only</a:t>
            </a: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là</a:t>
            </a:r>
            <a:r>
              <a:rPr lang="en-US" sz="2400" dirty="0" smtClean="0">
                <a:latin typeface="Palatino"/>
                <a:cs typeface="Palatino"/>
              </a:rPr>
              <a:t>		   </a:t>
            </a:r>
            <a:r>
              <a:rPr lang="en-US" sz="2400" dirty="0" smtClean="0">
                <a:latin typeface="Palatino"/>
                <a:cs typeface="Palatino"/>
              </a:rPr>
              <a:t>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there, here</a:t>
            </a: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smtClean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latin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Latin (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language)</a:t>
            </a: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err="1" smtClean="0">
                <a:latin typeface="Palatino"/>
                <a:cs typeface="Palatino"/>
              </a:rPr>
              <a:t>lundi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dirty="0" smtClean="0">
                <a:latin typeface="Palatino"/>
                <a:cs typeface="Palatino"/>
              </a:rPr>
              <a:t>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Monday</a:t>
            </a:r>
            <a:endParaRPr lang="en-US" sz="2400" i="1" dirty="0" smtClean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587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93" y="274320"/>
            <a:ext cx="7945995" cy="7919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4142" y="1395513"/>
            <a:ext cx="3979545" cy="52841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693" y="1395513"/>
            <a:ext cx="3778317" cy="52841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7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48" y="141119"/>
            <a:ext cx="7914640" cy="86239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mardi</a:t>
            </a:r>
            <a:r>
              <a:rPr lang="en-US" sz="2100" dirty="0">
                <a:latin typeface="Palatino Linotype"/>
                <a:cs typeface="Palatino Linotype"/>
              </a:rPr>
              <a:t>, le </a:t>
            </a:r>
            <a:r>
              <a:rPr lang="en-US" sz="2100" dirty="0" err="1">
                <a:latin typeface="Palatino Linotype"/>
                <a:cs typeface="Palatino Linotype"/>
              </a:rPr>
              <a:t>trente</a:t>
            </a:r>
            <a:r>
              <a:rPr lang="en-US" sz="2100" dirty="0">
                <a:latin typeface="Palatino Linotype"/>
                <a:cs typeface="Palatino Linotype"/>
              </a:rPr>
              <a:t>-et-un </a:t>
            </a:r>
            <a:r>
              <a:rPr lang="en-US" sz="2100" dirty="0" err="1">
                <a:latin typeface="Palatino Linotype"/>
                <a:cs typeface="Palatino Linotype"/>
              </a:rPr>
              <a:t>octobre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72" y="1238713"/>
            <a:ext cx="4297615" cy="544092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moi-même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myself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toi-même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yourself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lui-même</a:t>
            </a:r>
            <a:r>
              <a:rPr lang="en-US" sz="2400" dirty="0" smtClean="0">
                <a:latin typeface="Palatino Linotype"/>
                <a:cs typeface="Palatino Linotype"/>
              </a:rPr>
              <a:t>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himself, itself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elle-même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herself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soi-même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oneself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nous-</a:t>
            </a:r>
            <a:r>
              <a:rPr lang="en-US" sz="2400" dirty="0" err="1" smtClean="0">
                <a:latin typeface="Palatino Linotype"/>
                <a:cs typeface="Palatino Linotype"/>
              </a:rPr>
              <a:t>mêmes</a:t>
            </a:r>
            <a:r>
              <a:rPr lang="en-US" sz="2400" dirty="0">
                <a:latin typeface="Palatino Linotype"/>
                <a:cs typeface="Palatino Linotype"/>
              </a:rPr>
              <a:t> 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ourselves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vous-même</a:t>
            </a:r>
            <a:r>
              <a:rPr lang="en-US" sz="2400" dirty="0">
                <a:latin typeface="Palatino Linotype"/>
                <a:cs typeface="Palatino Linotype"/>
              </a:rPr>
              <a:t> 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yourself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vous-mêmes</a:t>
            </a:r>
            <a:r>
              <a:rPr lang="en-US" sz="2400" dirty="0" smtClean="0">
                <a:latin typeface="Palatino Linotype"/>
                <a:cs typeface="Palatino Linotype"/>
              </a:rPr>
              <a:t>  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yourselves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eux-mêmes</a:t>
            </a:r>
            <a:r>
              <a:rPr lang="en-US" sz="2400" dirty="0">
                <a:latin typeface="Palatino Linotype"/>
                <a:cs typeface="Palatino Linotype"/>
              </a:rPr>
              <a:t> 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themselves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elles-mêmes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themselves (f)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9048" y="1238713"/>
            <a:ext cx="3617024" cy="5440928"/>
          </a:xfrm>
        </p:spPr>
        <p:txBody>
          <a:bodyPr>
            <a:normAutofit lnSpcReduction="10000"/>
          </a:bodyPr>
          <a:lstStyle/>
          <a:p>
            <a:pPr marL="82296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moi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toi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lui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him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elle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she, her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soi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self, oneself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nous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we, us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vous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>
                <a:latin typeface="Palatino Linotype"/>
                <a:cs typeface="Palatino Linotype"/>
              </a:rPr>
              <a:t>eux</a:t>
            </a:r>
            <a:r>
              <a:rPr lang="en-US" sz="2400" dirty="0">
                <a:latin typeface="Palatino Linotype"/>
                <a:cs typeface="Palatino Linotype"/>
              </a:rPr>
              <a:t>	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them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>
                <a:latin typeface="Palatino Linotype"/>
                <a:cs typeface="Palatino Linotype"/>
              </a:rPr>
              <a:t>elles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they,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them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8857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100" y="274320"/>
            <a:ext cx="7725588" cy="8075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 smtClean="0">
                <a:latin typeface="Palatino"/>
                <a:cs typeface="Palatino"/>
              </a:rPr>
              <a:t>mardi</a:t>
            </a:r>
            <a:r>
              <a:rPr lang="en-US" sz="2100" dirty="0" smtClean="0">
                <a:latin typeface="Palatino"/>
                <a:cs typeface="Palatino"/>
              </a:rPr>
              <a:t>, </a:t>
            </a:r>
            <a:r>
              <a:rPr lang="en-US" sz="2100" dirty="0">
                <a:latin typeface="Palatino"/>
                <a:cs typeface="Palatino"/>
              </a:rPr>
              <a:t>le </a:t>
            </a:r>
            <a:r>
              <a:rPr lang="en-US" sz="2100" dirty="0" err="1" smtClean="0">
                <a:latin typeface="Palatino"/>
                <a:cs typeface="Palatino"/>
              </a:rPr>
              <a:t>trente</a:t>
            </a:r>
            <a:r>
              <a:rPr lang="en-US" sz="2100" dirty="0" smtClean="0">
                <a:latin typeface="Palatino"/>
                <a:cs typeface="Palatino"/>
              </a:rPr>
              <a:t>-et-un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4143" y="1332792"/>
            <a:ext cx="3979545" cy="53277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1759" y="1332792"/>
            <a:ext cx="3715607" cy="5327716"/>
          </a:xfrm>
        </p:spPr>
        <p:txBody>
          <a:bodyPr>
            <a:normAutofit/>
          </a:bodyPr>
          <a:lstStyle/>
          <a:p>
            <a:endParaRPr lang="en-US" sz="24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5732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274320"/>
            <a:ext cx="7836251" cy="77623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:  30/10 – 3/11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b="1" dirty="0" err="1">
                <a:latin typeface="Palatino"/>
                <a:cs typeface="Palatino"/>
              </a:rPr>
              <a:t>mardi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trente</a:t>
            </a:r>
            <a:r>
              <a:rPr lang="en-US" sz="2100" dirty="0">
                <a:latin typeface="Palatino"/>
                <a:cs typeface="Palatino"/>
              </a:rPr>
              <a:t>-et-un </a:t>
            </a:r>
            <a:r>
              <a:rPr lang="en-US" sz="2100" dirty="0" err="1">
                <a:latin typeface="Palatino"/>
                <a:cs typeface="Palatino"/>
              </a:rPr>
              <a:t>octobre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6854" y="1317112"/>
            <a:ext cx="3916834" cy="5343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38" y="1317112"/>
            <a:ext cx="3762640" cy="53433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038" y="274320"/>
            <a:ext cx="7749650" cy="9016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1294" y="1411192"/>
            <a:ext cx="3702394" cy="5289988"/>
          </a:xfrm>
        </p:spPr>
        <p:txBody>
          <a:bodyPr>
            <a:normAutofit fontScale="85000" lnSpcReduction="20000"/>
          </a:bodyPr>
          <a:lstStyle/>
          <a:p>
            <a:pPr marL="82296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i="1" dirty="0">
                <a:latin typeface="Palatino"/>
                <a:cs typeface="Palatino"/>
              </a:rPr>
              <a:t>Write the following sentences and translate them into English:</a:t>
            </a:r>
          </a:p>
          <a:p>
            <a:pPr marL="596646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 smtClean="0">
                <a:latin typeface="Palatino"/>
                <a:cs typeface="Palatino"/>
              </a:rPr>
              <a:t>Il </a:t>
            </a:r>
            <a:r>
              <a:rPr lang="en-US" sz="2600" dirty="0" err="1" smtClean="0">
                <a:latin typeface="Palatino"/>
                <a:cs typeface="Palatino"/>
              </a:rPr>
              <a:t>est</a:t>
            </a:r>
            <a:r>
              <a:rPr lang="en-US" sz="2600" dirty="0" smtClean="0">
                <a:latin typeface="Palatino"/>
                <a:cs typeface="Palatino"/>
              </a:rPr>
              <a:t> </a:t>
            </a:r>
            <a:r>
              <a:rPr lang="en-US" sz="2600" dirty="0" err="1" smtClean="0">
                <a:latin typeface="Palatino"/>
                <a:cs typeface="Palatino"/>
              </a:rPr>
              <a:t>neuf</a:t>
            </a:r>
            <a:r>
              <a:rPr lang="en-US" sz="2600" dirty="0" smtClean="0">
                <a:latin typeface="Palatino"/>
                <a:cs typeface="Palatino"/>
              </a:rPr>
              <a:t> </a:t>
            </a:r>
            <a:r>
              <a:rPr lang="en-US" sz="2600" dirty="0" err="1" smtClean="0">
                <a:latin typeface="Palatino"/>
                <a:cs typeface="Palatino"/>
              </a:rPr>
              <a:t>heures</a:t>
            </a:r>
            <a:r>
              <a:rPr lang="en-US" sz="2600" dirty="0" smtClean="0">
                <a:latin typeface="Palatino"/>
                <a:cs typeface="Palatino"/>
              </a:rPr>
              <a:t> </a:t>
            </a:r>
            <a:r>
              <a:rPr lang="en-US" sz="2600" dirty="0" err="1" smtClean="0">
                <a:latin typeface="Palatino"/>
                <a:cs typeface="Palatino"/>
              </a:rPr>
              <a:t>cinq</a:t>
            </a:r>
            <a:r>
              <a:rPr lang="en-US" sz="2600" dirty="0" smtClean="0">
                <a:latin typeface="Palatino"/>
                <a:cs typeface="Palatino"/>
              </a:rPr>
              <a:t>.</a:t>
            </a:r>
          </a:p>
          <a:p>
            <a:pPr marL="596646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Dis, </a:t>
            </a:r>
            <a:r>
              <a:rPr lang="en-US" sz="2600" dirty="0" err="1" smtClean="0">
                <a:solidFill>
                  <a:srgbClr val="000090"/>
                </a:solidFill>
                <a:latin typeface="Palatino"/>
                <a:cs typeface="Palatino"/>
              </a:rPr>
              <a:t>j’ai</a:t>
            </a: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sz="2600" dirty="0" err="1" smtClean="0">
                <a:solidFill>
                  <a:srgbClr val="000090"/>
                </a:solidFill>
                <a:latin typeface="Palatino"/>
                <a:cs typeface="Palatino"/>
              </a:rPr>
              <a:t>soif</a:t>
            </a: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 marL="596646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 err="1" smtClean="0">
                <a:latin typeface="Palatino"/>
                <a:cs typeface="Palatino"/>
              </a:rPr>
              <a:t>Moi</a:t>
            </a:r>
            <a:r>
              <a:rPr lang="en-US" sz="2600" dirty="0" smtClean="0">
                <a:latin typeface="Palatino"/>
                <a:cs typeface="Palatino"/>
              </a:rPr>
              <a:t> </a:t>
            </a:r>
            <a:r>
              <a:rPr lang="en-US" sz="2600" dirty="0" err="1" smtClean="0">
                <a:latin typeface="Palatino"/>
                <a:cs typeface="Palatino"/>
              </a:rPr>
              <a:t>aussi</a:t>
            </a:r>
            <a:r>
              <a:rPr lang="en-US" sz="2600" dirty="0" smtClean="0">
                <a:latin typeface="Palatino"/>
                <a:cs typeface="Palatino"/>
              </a:rPr>
              <a:t>.  On </a:t>
            </a:r>
            <a:r>
              <a:rPr lang="en-US" sz="2600" dirty="0" err="1" smtClean="0">
                <a:latin typeface="Palatino"/>
                <a:cs typeface="Palatino"/>
              </a:rPr>
              <a:t>va</a:t>
            </a:r>
            <a:r>
              <a:rPr lang="en-US" sz="2600" dirty="0" smtClean="0">
                <a:latin typeface="Palatino"/>
                <a:cs typeface="Palatino"/>
              </a:rPr>
              <a:t> au café?</a:t>
            </a:r>
          </a:p>
          <a:p>
            <a:pPr marL="596646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 err="1" smtClean="0">
                <a:solidFill>
                  <a:srgbClr val="000090"/>
                </a:solidFill>
                <a:latin typeface="Palatino"/>
                <a:cs typeface="Palatino"/>
              </a:rPr>
              <a:t>D’accord</a:t>
            </a: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, </a:t>
            </a:r>
            <a:r>
              <a:rPr lang="en-US" sz="2600" dirty="0" err="1" smtClean="0">
                <a:solidFill>
                  <a:srgbClr val="000090"/>
                </a:solidFill>
                <a:latin typeface="Palatino"/>
                <a:cs typeface="Palatino"/>
              </a:rPr>
              <a:t>allons</a:t>
            </a: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-y!</a:t>
            </a:r>
          </a:p>
          <a:p>
            <a:pPr marL="596646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 err="1" smtClean="0">
                <a:latin typeface="Palatino"/>
                <a:cs typeface="Palatino"/>
              </a:rPr>
              <a:t>Quelle</a:t>
            </a:r>
            <a:r>
              <a:rPr lang="en-US" sz="2600" dirty="0" smtClean="0">
                <a:latin typeface="Palatino"/>
                <a:cs typeface="Palatino"/>
              </a:rPr>
              <a:t> </a:t>
            </a:r>
            <a:r>
              <a:rPr lang="en-US" sz="2600" dirty="0" err="1" smtClean="0">
                <a:latin typeface="Palatino"/>
                <a:cs typeface="Palatino"/>
              </a:rPr>
              <a:t>heure</a:t>
            </a:r>
            <a:r>
              <a:rPr lang="en-US" sz="2600" dirty="0" smtClean="0">
                <a:latin typeface="Palatino"/>
                <a:cs typeface="Palatino"/>
              </a:rPr>
              <a:t> </a:t>
            </a:r>
            <a:r>
              <a:rPr lang="en-US" sz="2600" dirty="0" err="1" smtClean="0">
                <a:latin typeface="Palatino"/>
                <a:cs typeface="Palatino"/>
              </a:rPr>
              <a:t>est-il</a:t>
            </a:r>
            <a:r>
              <a:rPr lang="en-US" sz="2600" dirty="0" smtClean="0">
                <a:latin typeface="Palatino"/>
                <a:cs typeface="Palatino"/>
              </a:rPr>
              <a:t>?</a:t>
            </a:r>
          </a:p>
          <a:p>
            <a:pPr marL="596646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Il </a:t>
            </a:r>
            <a:r>
              <a:rPr lang="en-US" sz="2600" dirty="0" err="1" smtClean="0">
                <a:solidFill>
                  <a:srgbClr val="000090"/>
                </a:solidFill>
                <a:latin typeface="Palatino"/>
                <a:cs typeface="Palatino"/>
              </a:rPr>
              <a:t>est</a:t>
            </a: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 midi </a:t>
            </a:r>
            <a:r>
              <a:rPr lang="en-US" sz="2600" dirty="0" err="1" smtClean="0">
                <a:solidFill>
                  <a:srgbClr val="000090"/>
                </a:solidFill>
                <a:latin typeface="Palatino"/>
                <a:cs typeface="Palatino"/>
              </a:rPr>
              <a:t>vingt</a:t>
            </a:r>
            <a:r>
              <a:rPr lang="en-US" sz="2600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 marL="596646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 err="1" smtClean="0">
                <a:latin typeface="Palatino"/>
                <a:cs typeface="Palatino"/>
              </a:rPr>
              <a:t>Alors</a:t>
            </a:r>
            <a:r>
              <a:rPr lang="en-US" sz="2600" dirty="0" smtClean="0">
                <a:latin typeface="Palatino"/>
                <a:cs typeface="Palatino"/>
              </a:rPr>
              <a:t>, </a:t>
            </a:r>
            <a:r>
              <a:rPr lang="en-US" sz="2600" dirty="0" err="1" smtClean="0">
                <a:latin typeface="Palatino"/>
                <a:cs typeface="Palatino"/>
              </a:rPr>
              <a:t>c’est</a:t>
            </a:r>
            <a:r>
              <a:rPr lang="en-US" sz="2600" dirty="0" smtClean="0">
                <a:latin typeface="Palatino"/>
                <a:cs typeface="Palatino"/>
              </a:rPr>
              <a:t> </a:t>
            </a:r>
            <a:r>
              <a:rPr lang="en-US" sz="2600" dirty="0" err="1" smtClean="0">
                <a:latin typeface="Palatino"/>
                <a:cs typeface="Palatino"/>
              </a:rPr>
              <a:t>l’heure</a:t>
            </a:r>
            <a:r>
              <a:rPr lang="en-US" sz="2600" dirty="0" smtClean="0">
                <a:latin typeface="Palatino"/>
                <a:cs typeface="Palatino"/>
              </a:rPr>
              <a:t> du </a:t>
            </a:r>
            <a:r>
              <a:rPr lang="en-US" sz="2600" dirty="0" err="1" smtClean="0">
                <a:latin typeface="Palatino"/>
                <a:cs typeface="Palatino"/>
              </a:rPr>
              <a:t>déjeuner</a:t>
            </a:r>
            <a:r>
              <a:rPr lang="en-US" sz="2600" dirty="0" smtClean="0">
                <a:latin typeface="Palatino"/>
                <a:cs typeface="Palatino"/>
              </a:rPr>
              <a:t>!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4038" y="1411192"/>
            <a:ext cx="3896560" cy="5289988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i="1" dirty="0" smtClean="0">
                <a:latin typeface="Palatino"/>
                <a:cs typeface="Palatino"/>
              </a:rPr>
              <a:t>In the </a:t>
            </a:r>
            <a:r>
              <a:rPr lang="en-US" b="1" i="1" dirty="0" smtClean="0">
                <a:latin typeface="Palatino"/>
                <a:cs typeface="Palatino"/>
              </a:rPr>
              <a:t>vocabulary</a:t>
            </a:r>
            <a:r>
              <a:rPr lang="en-US" i="1" dirty="0" smtClean="0">
                <a:latin typeface="Palatino"/>
                <a:cs typeface="Palatino"/>
              </a:rPr>
              <a:t> section, write these </a:t>
            </a:r>
            <a:r>
              <a:rPr lang="en-US" i="1" dirty="0">
                <a:latin typeface="Palatino"/>
                <a:cs typeface="Palatino"/>
              </a:rPr>
              <a:t>words and listen for how they are pronounced.</a:t>
            </a:r>
          </a:p>
          <a:p>
            <a:pPr>
              <a:spcBef>
                <a:spcPts val="1200"/>
              </a:spcBef>
            </a:pPr>
            <a:r>
              <a:rPr lang="en-US" dirty="0" err="1">
                <a:latin typeface="Palatino"/>
                <a:cs typeface="Palatino"/>
              </a:rPr>
              <a:t>univers</a:t>
            </a:r>
            <a:endParaRPr lang="en-US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latin typeface="Palatino"/>
                <a:cs typeface="Palatino"/>
              </a:rPr>
              <a:t>usine</a:t>
            </a:r>
            <a:endParaRPr lang="en-US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latin typeface="Palatino"/>
                <a:cs typeface="Palatino"/>
              </a:rPr>
              <a:t>urne</a:t>
            </a:r>
            <a:endParaRPr lang="en-US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Palatino"/>
                <a:cs typeface="Palatino"/>
              </a:rPr>
              <a:t>utile</a:t>
            </a:r>
          </a:p>
          <a:p>
            <a:pPr>
              <a:spcBef>
                <a:spcPts val="1200"/>
              </a:spcBef>
            </a:pPr>
            <a:r>
              <a:rPr lang="en-US" dirty="0" err="1">
                <a:latin typeface="Palatino"/>
                <a:cs typeface="Palatino"/>
              </a:rPr>
              <a:t>ustensile</a:t>
            </a:r>
            <a:endParaRPr lang="en-US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Palatino"/>
                <a:cs typeface="Palatino"/>
              </a:rPr>
              <a:t>union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64313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59" y="274320"/>
            <a:ext cx="7851929" cy="93303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octobre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444" y="1524000"/>
            <a:ext cx="3899764" cy="5115982"/>
          </a:xfrm>
        </p:spPr>
        <p:txBody>
          <a:bodyPr>
            <a:normAutofit fontScale="92500" lnSpcReduction="20000"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In the </a:t>
            </a:r>
            <a:r>
              <a:rPr lang="en-US" sz="2400" b="1" i="1" dirty="0">
                <a:latin typeface="Palatino"/>
                <a:cs typeface="Palatino"/>
              </a:rPr>
              <a:t>vocabulary</a:t>
            </a:r>
            <a:r>
              <a:rPr lang="en-US" sz="2400" i="1" dirty="0">
                <a:latin typeface="Palatino"/>
                <a:cs typeface="Palatino"/>
              </a:rPr>
              <a:t> section, write these words and listen for how they are pronounced.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"/>
                <a:cs typeface="Palatino"/>
              </a:rPr>
              <a:t>univers</a:t>
            </a:r>
            <a:endParaRPr lang="en-US" dirty="0" smtClean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"/>
                <a:cs typeface="Palatino"/>
              </a:rPr>
              <a:t>usine</a:t>
            </a:r>
            <a:endParaRPr lang="en-US" dirty="0" smtClean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"/>
                <a:cs typeface="Palatino"/>
              </a:rPr>
              <a:t>urne</a:t>
            </a:r>
            <a:endParaRPr lang="en-US" dirty="0" smtClean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Palatino"/>
                <a:cs typeface="Palatino"/>
              </a:rPr>
              <a:t>utile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"/>
                <a:cs typeface="Palatino"/>
              </a:rPr>
              <a:t>ustensile</a:t>
            </a:r>
            <a:endParaRPr lang="en-US" dirty="0" smtClean="0"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Palatino"/>
                <a:cs typeface="Palatino"/>
              </a:rPr>
              <a:t>union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(this activity is also on Thursday, so change it)</a:t>
            </a:r>
            <a:endParaRPr lang="en-US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1598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2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04" y="156799"/>
            <a:ext cx="7883284" cy="9564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 smtClean="0">
                <a:latin typeface="Palatino"/>
                <a:cs typeface="Palatino"/>
              </a:rPr>
              <a:t>mercredi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>
                <a:latin typeface="Palatino"/>
                <a:cs typeface="Palatino"/>
              </a:rPr>
              <a:t>le </a:t>
            </a:r>
            <a:r>
              <a:rPr lang="en-US" sz="2200" dirty="0" err="1" smtClean="0">
                <a:latin typeface="Palatino"/>
                <a:cs typeface="Palatino"/>
              </a:rPr>
              <a:t>quatre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octobre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984" y="1301433"/>
            <a:ext cx="3945704" cy="541504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Messieurs-Dames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ladies 		and gentlemen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midi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noon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minuit</a:t>
            </a:r>
            <a:r>
              <a:rPr lang="en-US" sz="2400" dirty="0" smtClean="0">
                <a:latin typeface="Palatino"/>
                <a:cs typeface="Palatino"/>
              </a:rPr>
              <a:t>	 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midnight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ou</a:t>
            </a:r>
            <a:r>
              <a:rPr lang="en-US" sz="2400" dirty="0" smtClean="0">
                <a:latin typeface="Palatino"/>
                <a:cs typeface="Palatino"/>
              </a:rPr>
              <a:t>	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or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latin typeface="Palatino"/>
                <a:cs typeface="Palatino"/>
              </a:rPr>
              <a:t>vous</a:t>
            </a:r>
            <a:r>
              <a:rPr lang="en-US" sz="2400" dirty="0" smtClean="0">
                <a:latin typeface="Palatino"/>
                <a:cs typeface="Palatino"/>
              </a:rPr>
              <a:t> en </a:t>
            </a:r>
            <a:r>
              <a:rPr lang="en-US" sz="2400" dirty="0" err="1" smtClean="0">
                <a:latin typeface="Palatino"/>
                <a:cs typeface="Palatino"/>
              </a:rPr>
              <a:t>prie</a:t>
            </a:r>
            <a:r>
              <a:rPr lang="en-US" sz="2400" dirty="0" smtClean="0">
                <a:latin typeface="Palatino"/>
                <a:cs typeface="Palatino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You’re 		                      welcome</a:t>
            </a:r>
            <a:r>
              <a:rPr lang="en-US" sz="2400" i="1" dirty="0" smtClean="0">
                <a:solidFill>
                  <a:srgbClr val="000090"/>
                </a:solidFill>
                <a:latin typeface="Palatino"/>
                <a:cs typeface="Palatino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quarante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forty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quatre</a:t>
            </a:r>
            <a:r>
              <a:rPr lang="en-US" sz="2400" dirty="0" smtClean="0">
                <a:latin typeface="Palatino"/>
                <a:cs typeface="Palatino"/>
              </a:rPr>
              <a:t>-</a:t>
            </a:r>
            <a:r>
              <a:rPr lang="en-US" sz="2400" dirty="0" err="1" smtClean="0">
                <a:latin typeface="Palatino"/>
                <a:cs typeface="Palatino"/>
              </a:rPr>
              <a:t>vingt</a:t>
            </a:r>
            <a:r>
              <a:rPr lang="en-US" sz="2400" dirty="0" smtClean="0">
                <a:latin typeface="Palatino"/>
                <a:cs typeface="Palatino"/>
              </a:rPr>
              <a:t>-dix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ninety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quatre-vingts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eighty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quel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 err="1" smtClean="0">
                <a:latin typeface="Palatino"/>
                <a:cs typeface="Palatino"/>
              </a:rPr>
              <a:t>quelle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what, which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404" y="1301433"/>
            <a:ext cx="3762640" cy="5415048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9” and today’s date in the warm-up section.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donner</a:t>
            </a:r>
            <a:r>
              <a:rPr lang="en-US" sz="2400" dirty="0" smtClean="0">
                <a:latin typeface="Palatino"/>
                <a:cs typeface="Palatino"/>
              </a:rPr>
              <a:t>	       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to give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Donnez-moi</a:t>
            </a:r>
            <a:r>
              <a:rPr lang="is-IS" sz="2400" dirty="0" smtClean="0">
                <a:latin typeface="Palatino"/>
                <a:cs typeface="Palatino"/>
              </a:rPr>
              <a:t>…	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Give 		          me...</a:t>
            </a:r>
          </a:p>
          <a:p>
            <a:pPr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l’eau minérale	          	          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mineral water</a:t>
            </a:r>
          </a:p>
          <a:p>
            <a:pPr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un Euro €		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Euro</a:t>
            </a:r>
          </a:p>
          <a:p>
            <a:pPr>
              <a:spcBef>
                <a:spcPts val="1200"/>
              </a:spcBef>
            </a:pPr>
            <a:r>
              <a:rPr lang="is-IS" sz="2400" dirty="0" smtClean="0">
                <a:latin typeface="Palatino"/>
                <a:cs typeface="Palatino"/>
              </a:rPr>
              <a:t>mal		   </a:t>
            </a:r>
            <a:r>
              <a:rPr lang="is-I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bad, badly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11806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114" y="274321"/>
            <a:ext cx="7820574" cy="7291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 err="1">
                <a:latin typeface="Palatino"/>
                <a:cs typeface="Palatino"/>
              </a:rPr>
              <a:t>mercredi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quatre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octobre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08" y="1348473"/>
            <a:ext cx="3885479" cy="53625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113" y="1348473"/>
            <a:ext cx="3731285" cy="53625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4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843" y="156799"/>
            <a:ext cx="7770846" cy="90943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:  2/10 – 6/10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jeudi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cinq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octobre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8094" y="1254393"/>
            <a:ext cx="3685594" cy="544678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toi</a:t>
            </a:r>
            <a:r>
              <a:rPr lang="en-US" sz="2400" dirty="0" smtClean="0">
                <a:latin typeface="Palatino"/>
                <a:cs typeface="Palatino"/>
              </a:rPr>
              <a:t>	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you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trente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thirty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trente</a:t>
            </a:r>
            <a:r>
              <a:rPr lang="en-US" sz="2400" dirty="0" smtClean="0">
                <a:latin typeface="Palatino"/>
                <a:cs typeface="Palatino"/>
              </a:rPr>
              <a:t>-et-un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thirty-one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très</a:t>
            </a:r>
            <a:r>
              <a:rPr lang="en-US" sz="2400" dirty="0" smtClean="0">
                <a:latin typeface="Palatino"/>
                <a:cs typeface="Palatino"/>
              </a:rPr>
              <a:t>	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very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un, </a:t>
            </a: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	     </a:t>
            </a:r>
            <a:r>
              <a:rPr lang="en-US" sz="2400" dirty="0" smtClean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a, an, one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voilà	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here is/are, 		   there is/are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"/>
                <a:cs typeface="Palatino"/>
              </a:rPr>
              <a:t>je </a:t>
            </a:r>
            <a:r>
              <a:rPr lang="en-US" sz="2400" dirty="0" err="1" smtClean="0">
                <a:latin typeface="Palatino"/>
                <a:cs typeface="Palatino"/>
              </a:rPr>
              <a:t>voudrais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 would like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voyons</a:t>
            </a:r>
            <a:r>
              <a:rPr lang="en-US" sz="2400" dirty="0" smtClean="0">
                <a:latin typeface="Palatino"/>
                <a:cs typeface="Palatino"/>
              </a:rPr>
              <a:t>	  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let’s see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2842" y="1254393"/>
            <a:ext cx="3916945" cy="5446787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Palatino"/>
                <a:cs typeface="Palatino"/>
              </a:rPr>
              <a:t>Write “</a:t>
            </a:r>
            <a:r>
              <a:rPr lang="en-US" sz="2400" i="1" dirty="0" err="1">
                <a:latin typeface="Palatino"/>
                <a:cs typeface="Palatino"/>
              </a:rPr>
              <a:t>Semaine</a:t>
            </a:r>
            <a:r>
              <a:rPr lang="en-US" sz="2400" i="1" dirty="0">
                <a:latin typeface="Palatino"/>
                <a:cs typeface="Palatino"/>
              </a:rPr>
              <a:t> 9” and today’s date in the warm-up section.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s’il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vous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plaît</a:t>
            </a:r>
            <a:r>
              <a:rPr lang="en-US" sz="2400" dirty="0" smtClean="0"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please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s’il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te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plaît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please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"/>
                <a:cs typeface="Palatino"/>
              </a:rPr>
              <a:t>un </a:t>
            </a:r>
            <a:r>
              <a:rPr lang="en-US" sz="2400" dirty="0" err="1" smtClean="0">
                <a:latin typeface="Palatino"/>
                <a:cs typeface="Palatino"/>
              </a:rPr>
              <a:t>serveur</a:t>
            </a:r>
            <a:r>
              <a:rPr lang="en-US" sz="2400" dirty="0" smtClean="0"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waiter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une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serveuse</a:t>
            </a:r>
            <a:r>
              <a:rPr lang="en-US" sz="2400" dirty="0" smtClean="0">
                <a:latin typeface="Palatino"/>
                <a:cs typeface="Palatino"/>
              </a:rPr>
              <a:t>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waitress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soif</a:t>
            </a:r>
            <a:r>
              <a:rPr lang="en-US" sz="2400" dirty="0" smtClean="0">
                <a:latin typeface="Palatino"/>
                <a:cs typeface="Palatino"/>
              </a:rPr>
              <a:t> (</a:t>
            </a:r>
            <a:r>
              <a:rPr lang="en-US" sz="2400" dirty="0" err="1" smtClean="0">
                <a:latin typeface="Palatino"/>
                <a:cs typeface="Palatino"/>
              </a:rPr>
              <a:t>j’ai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soif</a:t>
            </a:r>
            <a:r>
              <a:rPr lang="en-US" sz="2400" dirty="0" smtClean="0">
                <a:latin typeface="Palatino"/>
                <a:cs typeface="Palatino"/>
              </a:rPr>
              <a:t>)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I’m thirsty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"/>
                <a:cs typeface="Palatino"/>
              </a:rPr>
              <a:t>soixante</a:t>
            </a:r>
            <a:r>
              <a:rPr lang="en-US" sz="2400" dirty="0" smtClean="0">
                <a:solidFill>
                  <a:srgbClr val="000090"/>
                </a:solidFill>
                <a:latin typeface="Palatino"/>
                <a:cs typeface="Palatino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sixty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Palatino"/>
                <a:cs typeface="Palatino"/>
              </a:rPr>
              <a:t>soixante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-dix</a:t>
            </a:r>
            <a:r>
              <a:rPr lang="en-US" sz="24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      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seventy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176471435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59572</TotalTime>
  <Words>1444</Words>
  <Application>Microsoft Macintosh PowerPoint</Application>
  <PresentationFormat>On-screen Show (4:3)</PresentationFormat>
  <Paragraphs>496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Solstice</vt:lpstr>
      <vt:lpstr>Français 1</vt:lpstr>
      <vt:lpstr>la semaine numéro neuf:  2/10 – 6/10 nous sommes lundi, le deux octobre deux mille dix-sept</vt:lpstr>
      <vt:lpstr>la semaine numéro neuf:  2/10 – 6/10 nous sommes lundi, le deux octobre deux mille dix-sept</vt:lpstr>
      <vt:lpstr>la semaine numéro neuf:  2/10 – 6/10 nous sommes mardi, le trois octobre deux mille dix-sept</vt:lpstr>
      <vt:lpstr>la semaine numéro neuf:  2/10 – 6/10 nous sommes mardi, le trois octobre deux mille dix-sept</vt:lpstr>
      <vt:lpstr>la semaine numéro neuf:  2/10 – 6/10 nous sommes mardi, le trois octobre deux mille dix-sept</vt:lpstr>
      <vt:lpstr>la semaine numéro neuf:  2/10 – 6/10 nous sommes mercredi, le quatre octobre deux mille dix-sept</vt:lpstr>
      <vt:lpstr>la semaine numéro neuf:  2/10 – 6/10 nous sommes mercredi, le quatre octobre deux mille dix-sept</vt:lpstr>
      <vt:lpstr>la semaine numéro neuf:  2/10 – 6/10 nous sommes jeudi, le cinq octobre deux mille dix-sept</vt:lpstr>
      <vt:lpstr>la semaine numéro neuf:  2/10 – 6/10 nous sommes jeudi, le cinq octobre deux mille dix-sept</vt:lpstr>
      <vt:lpstr>la semaine numéro neuf:  2/10 – 6/10 nous sommes vendredi, le six octobre deux mille dix-sept</vt:lpstr>
      <vt:lpstr>la semaine numéro neuf:  2/10 – 6/10 nous sommes vendredi, le six octobre deux mille dix-sept</vt:lpstr>
      <vt:lpstr>la semaine numéro dix:  9/10 – 13/10 nous sommes lundi, le neuf octobre deux mille dix-sept</vt:lpstr>
      <vt:lpstr>la semaine numéro dix:  9/10 – 13/10 nous sommes lundi, le neuf octobre deux mille dix-sept</vt:lpstr>
      <vt:lpstr>la semaine numéro dix:  9/10 – 13/10 nous sommes mardi, le dix octobre deux mille dix-sept</vt:lpstr>
      <vt:lpstr>la semaine numéro dix:  9/10 – 13/10 nous sommes mardi, le dix octobre deux mille dix-sept</vt:lpstr>
      <vt:lpstr>la semaine numéro dix:  9/10 – 13/10 nous sommes mercredi, le onze octobre deux mille dix-sept</vt:lpstr>
      <vt:lpstr>la semaine numéro dix:  9/10 – 13/10 nous sommes mercredi, le onze octobre deux mille dix-sept</vt:lpstr>
      <vt:lpstr>la semaine numéro dix:  9/10 – 13/10 nous sommes jeudi, le douze octobre deux mille dix-sept</vt:lpstr>
      <vt:lpstr>la semaine numéro dix:  9/10 – 13/10 nous sommes jeudi, le douze octobre deux mille dix-sept</vt:lpstr>
      <vt:lpstr>la semaine numéro dix:  9/10 – 13/10 nous sommes vendredi, le treize octobre deux mille dix-sept</vt:lpstr>
      <vt:lpstr>la semaine numéro dix:  9/10 – 13/10 nous sommes vendredi, le treize octobre deux mille dix-sept</vt:lpstr>
      <vt:lpstr>la semaine numéro onze:  16/10 – 20/10 nous sommes lundi, le seize octobre deux mille dix-sept</vt:lpstr>
      <vt:lpstr>la semaine numéro onze:  16/10 – 20/10 nous sommes lundi, le seize octobre deux mille dix-sept</vt:lpstr>
      <vt:lpstr>la semaine numéro onze:  16/10 – 20/10 nous sommes mardi, le dix-sept octobre deux mille dix-sept</vt:lpstr>
      <vt:lpstr>la semaine numéro onze:  16/10 – 20/10 nous sommes mardi, le diz-sept octobre deux mille dix-sept</vt:lpstr>
      <vt:lpstr>la semaine numéro onze:  16/10 – 20/10 nous sommes mercredi, le dix-huit octobre deux mille dix-sept</vt:lpstr>
      <vt:lpstr>la semaine numéro onze:  16/10 – 20/10 nous sommes mercredi, le dix-huit octobre deux mille dix-sept</vt:lpstr>
      <vt:lpstr>la semaine numéro onze:  16/10 – 20/10 nous sommes jeudi, le dix-neuf octobre deux mille dix-sept</vt:lpstr>
      <vt:lpstr>la semaine numéro onze:  16/10 – 20/10 nous sommes jeudi, le diz-neuf octobre deux mille dix-sept</vt:lpstr>
      <vt:lpstr>la semaine numéro onze:  16/10 – 20/10 nous sommes vendredi, le vingt octobre deux mille dix-sept</vt:lpstr>
      <vt:lpstr>la semaine numéro onze:  16/10 – 20/10 nous sommes vendredi, le vingt octobre deux mille dix-sept</vt:lpstr>
      <vt:lpstr>la semaine numéro douze:  23/10 – 27/10 nous sommes lundi, le vingt-trois octobre deux mille dix-sept</vt:lpstr>
      <vt:lpstr>la semaine numéro douze:  23/10 – 27/10 nous sommes lundi, le vingt-trois octobre deux mille dix-sept</vt:lpstr>
      <vt:lpstr>la semaine numéro douze:  23/10 – 27/10 nous sommes mardi, le vingt-quatre octobre deux mille dix-sept</vt:lpstr>
      <vt:lpstr>la semaine numéro douze:  23/10 – 27/10 nous sommes mardi, le vingt-quatre octobre deux mille dix-sept</vt:lpstr>
      <vt:lpstr>la semaine numéro douze:  23/10 – 27/10 nous sommes mercredi, le vingt-cinq octobre deux mille dix-sept</vt:lpstr>
      <vt:lpstr>la semaine numéro douze:  23/10 – 27/10 nous sommes mercredi, le vingt-cinq octobre deux mille dix-sept</vt:lpstr>
      <vt:lpstr>la semaine numéro douze:  23/10 – 27/10 nous sommes jeudi, le vingt-six octobre deux mille dix-sept</vt:lpstr>
      <vt:lpstr>la semaine numéro douze:  23/10 – 27/10 nous sommes jeudi, le vingt-six octobre deux mille dix-sept</vt:lpstr>
      <vt:lpstr>la semaine numéro douze:  23/10 – 27/10 nous sommes vendredi, le vingt-sept octobre deux mille dix-sept</vt:lpstr>
      <vt:lpstr>la semaine numéro douze:  23/10 – 27/10 nous sommes vendredi, le vingt-sept octobre deux mille dix-sept</vt:lpstr>
      <vt:lpstr>la semaine numéro treize:  30/10 – 3/11 nous sommes lundi, le trente octobre deux mille dix-sept</vt:lpstr>
      <vt:lpstr>la semaine numéro treize:  30/10 – 3/11 nous sommes lundi, le trente octobre deux mille dix-sept</vt:lpstr>
      <vt:lpstr>la semaine numéro treize:  30/10 – 3/11 nous sommes mardi, le trente-et-un octobre deux mille dix-sept</vt:lpstr>
      <vt:lpstr>la semaine numéro treize:  30/10 – 3/11 nous sommes mardi, le trente-et-un octobre deux mille dix-sept</vt:lpstr>
      <vt:lpstr>la semaine numéro treize:  30/10 – 3/11 nous sommes mardi, le trente-et-un octobre deux mille dix-sept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3</dc:title>
  <dc:creator>Tara Thiesmeyer</dc:creator>
  <cp:lastModifiedBy>Tara Thiesmeyer</cp:lastModifiedBy>
  <cp:revision>231</cp:revision>
  <cp:lastPrinted>2017-10-27T04:54:49Z</cp:lastPrinted>
  <dcterms:created xsi:type="dcterms:W3CDTF">2016-07-01T05:47:10Z</dcterms:created>
  <dcterms:modified xsi:type="dcterms:W3CDTF">2017-10-31T00:43:09Z</dcterms:modified>
</cp:coreProperties>
</file>