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7" r:id="rId4"/>
    <p:sldId id="258" r:id="rId5"/>
    <p:sldId id="278" r:id="rId6"/>
    <p:sldId id="279" r:id="rId7"/>
    <p:sldId id="259" r:id="rId8"/>
    <p:sldId id="260" r:id="rId9"/>
    <p:sldId id="280" r:id="rId10"/>
    <p:sldId id="261" r:id="rId11"/>
    <p:sldId id="281" r:id="rId12"/>
    <p:sldId id="262" r:id="rId13"/>
    <p:sldId id="283" r:id="rId14"/>
    <p:sldId id="263" r:id="rId15"/>
    <p:sldId id="282" r:id="rId16"/>
    <p:sldId id="264" r:id="rId17"/>
    <p:sldId id="284" r:id="rId18"/>
    <p:sldId id="265" r:id="rId19"/>
    <p:sldId id="285" r:id="rId20"/>
    <p:sldId id="268" r:id="rId21"/>
    <p:sldId id="286" r:id="rId22"/>
    <p:sldId id="269" r:id="rId23"/>
    <p:sldId id="288" r:id="rId24"/>
    <p:sldId id="270" r:id="rId25"/>
    <p:sldId id="266" r:id="rId26"/>
    <p:sldId id="289" r:id="rId27"/>
    <p:sldId id="290" r:id="rId28"/>
    <p:sldId id="271" r:id="rId29"/>
    <p:sldId id="293" r:id="rId30"/>
    <p:sldId id="291" r:id="rId31"/>
    <p:sldId id="272" r:id="rId32"/>
    <p:sldId id="292" r:id="rId33"/>
    <p:sldId id="273" r:id="rId34"/>
    <p:sldId id="294" r:id="rId35"/>
    <p:sldId id="295" r:id="rId36"/>
    <p:sldId id="29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7F622-8096-0E40-83B3-595FC40514BF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717DA-0640-A543-AE0E-BEF100F9A2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7F622-8096-0E40-83B3-595FC40514BF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717DA-0640-A543-AE0E-BEF100F9A2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7F622-8096-0E40-83B3-595FC40514BF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717DA-0640-A543-AE0E-BEF100F9A2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7F622-8096-0E40-83B3-595FC40514BF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717DA-0640-A543-AE0E-BEF100F9A2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7F622-8096-0E40-83B3-595FC40514BF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717DA-0640-A543-AE0E-BEF100F9A2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7F622-8096-0E40-83B3-595FC40514BF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717DA-0640-A543-AE0E-BEF100F9A2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7F622-8096-0E40-83B3-595FC40514BF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717DA-0640-A543-AE0E-BEF100F9A2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7F622-8096-0E40-83B3-595FC40514BF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717DA-0640-A543-AE0E-BEF100F9A2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7F622-8096-0E40-83B3-595FC40514BF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717DA-0640-A543-AE0E-BEF100F9A21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7F622-8096-0E40-83B3-595FC40514BF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717DA-0640-A543-AE0E-BEF100F9A2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7F622-8096-0E40-83B3-595FC40514BF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717DA-0640-A543-AE0E-BEF100F9A2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C7F622-8096-0E40-83B3-595FC40514BF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4B717DA-0640-A543-AE0E-BEF100F9A21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Palatino"/>
                <a:cs typeface="Palatino"/>
              </a:rPr>
              <a:t>Français</a:t>
            </a:r>
            <a:r>
              <a:rPr lang="en-US" dirty="0" smtClean="0">
                <a:latin typeface="Palatino"/>
                <a:cs typeface="Palatino"/>
              </a:rPr>
              <a:t> 1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le </a:t>
            </a:r>
            <a:r>
              <a:rPr lang="en-US" dirty="0" err="1">
                <a:latin typeface="Palatino"/>
                <a:cs typeface="Palatino"/>
              </a:rPr>
              <a:t>mois</a:t>
            </a:r>
            <a:r>
              <a:rPr lang="en-US" dirty="0">
                <a:latin typeface="Palatino"/>
                <a:cs typeface="Palatino"/>
              </a:rPr>
              <a:t> de </a:t>
            </a:r>
            <a:r>
              <a:rPr lang="en-US" dirty="0" err="1">
                <a:latin typeface="Palatino"/>
                <a:cs typeface="Palatino"/>
              </a:rPr>
              <a:t>novembre</a:t>
            </a:r>
            <a:endParaRPr lang="en-US" dirty="0">
              <a:latin typeface="Palatino"/>
              <a:cs typeface="Palatino"/>
            </a:endParaRPr>
          </a:p>
          <a:p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41472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739" y="137695"/>
            <a:ext cx="7877949" cy="127962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:  6/11 – 9/11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mardi</a:t>
            </a:r>
            <a:r>
              <a:rPr lang="en-US" sz="2300" dirty="0">
                <a:latin typeface="Palatino Linotype"/>
                <a:cs typeface="Palatino Linotype"/>
              </a:rPr>
              <a:t>, le 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7180" y="1523999"/>
            <a:ext cx="3886028" cy="5066753"/>
          </a:xfrm>
        </p:spPr>
        <p:txBody>
          <a:bodyPr>
            <a:normAutofit lnSpcReduction="10000"/>
          </a:bodyPr>
          <a:lstStyle/>
          <a:p>
            <a:pPr marL="82296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Les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mots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du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jour”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dans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sur</a:t>
            </a:r>
            <a:r>
              <a:rPr lang="en-US" sz="2400" dirty="0" smtClean="0">
                <a:latin typeface="Palatino Linotype"/>
                <a:cs typeface="Palatino Linotype"/>
              </a:rPr>
              <a:t>	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derrière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behind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sous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under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devant</a:t>
            </a:r>
            <a:r>
              <a:rPr lang="en-US" sz="2400" dirty="0" smtClean="0">
                <a:latin typeface="Palatino Linotype"/>
                <a:cs typeface="Palatino Linotype"/>
              </a:rPr>
              <a:t>	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in front of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gomme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eraser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des </a:t>
            </a:r>
            <a:r>
              <a:rPr lang="en-US" sz="2400" dirty="0" err="1" smtClean="0">
                <a:latin typeface="Palatino Linotype"/>
                <a:cs typeface="Palatino Linotype"/>
              </a:rPr>
              <a:t>ciseaux</a:t>
            </a:r>
            <a:r>
              <a:rPr lang="en-US" sz="2400" dirty="0" smtClean="0">
                <a:latin typeface="Palatino Linotype"/>
                <a:cs typeface="Palatino Linotype"/>
              </a:rPr>
              <a:t> 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scissors</a:t>
            </a:r>
            <a:endParaRPr lang="en-US" sz="24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6675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sac </a:t>
            </a:r>
            <a:r>
              <a:rPr lang="en-US" sz="2400" dirty="0" err="1" smtClean="0">
                <a:latin typeface="Palatino Linotype"/>
                <a:cs typeface="Palatino Linotype"/>
              </a:rPr>
              <a:t>à</a:t>
            </a:r>
            <a:r>
              <a:rPr lang="en-US" sz="2400" dirty="0" smtClean="0">
                <a:latin typeface="Palatino Linotype"/>
                <a:cs typeface="Palatino Linotype"/>
              </a:rPr>
              <a:t> dos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backpack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calculatrice</a:t>
            </a:r>
            <a:r>
              <a:rPr lang="en-US" sz="2400" dirty="0" smtClean="0">
                <a:latin typeface="Palatino Linotype"/>
                <a:cs typeface="Palatino Linotype"/>
              </a:rPr>
              <a:t> 			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calculator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règle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ruler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avoir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besoin</a:t>
            </a:r>
            <a:r>
              <a:rPr lang="en-US" sz="2400" dirty="0" smtClean="0">
                <a:latin typeface="Palatino Linotype"/>
                <a:cs typeface="Palatino Linotype"/>
              </a:rPr>
              <a:t> de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need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carte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map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classeur</a:t>
            </a:r>
            <a:r>
              <a:rPr lang="en-US" sz="2400" dirty="0" smtClean="0">
                <a:latin typeface="Palatino Linotype"/>
                <a:cs typeface="Palatino Linotype"/>
              </a:rPr>
              <a:t>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binder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pinceau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paintbrush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peinture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paint</a:t>
            </a:r>
            <a:endParaRPr lang="en-US" sz="24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88573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4537" y="274320"/>
            <a:ext cx="7939151" cy="93434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:  6/11 – 9/11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mardi</a:t>
            </a:r>
            <a:r>
              <a:rPr lang="en-US" sz="2300" dirty="0">
                <a:latin typeface="Palatino Linotype"/>
                <a:cs typeface="Palatino Linotype"/>
              </a:rPr>
              <a:t>, le 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9143" y="1524000"/>
            <a:ext cx="3825435" cy="507008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400" i="1" dirty="0" smtClean="0">
                <a:latin typeface="Palatino Linotype"/>
                <a:cs typeface="Palatino Linotype"/>
              </a:rPr>
              <a:t>In the </a:t>
            </a:r>
            <a:r>
              <a:rPr lang="en-US" sz="2400" i="1" u="sng" dirty="0" smtClean="0">
                <a:latin typeface="Palatino Linotype"/>
                <a:cs typeface="Palatino Linotype"/>
              </a:rPr>
              <a:t>grammar</a:t>
            </a:r>
            <a:r>
              <a:rPr lang="en-US" sz="2400" i="1" dirty="0" smtClean="0">
                <a:latin typeface="Palatino Linotype"/>
                <a:cs typeface="Palatino Linotype"/>
              </a:rPr>
              <a:t> section, conjugate the verbs </a:t>
            </a:r>
            <a:r>
              <a:rPr lang="en-US" sz="2400" b="1" i="1" dirty="0" err="1" smtClean="0">
                <a:latin typeface="Palatino Linotype"/>
                <a:cs typeface="Palatino Linotype"/>
              </a:rPr>
              <a:t>avoir</a:t>
            </a:r>
            <a:r>
              <a:rPr lang="en-US" sz="2400" i="1" dirty="0" smtClean="0">
                <a:latin typeface="Palatino Linotype"/>
                <a:cs typeface="Palatino Linotype"/>
              </a:rPr>
              <a:t> and </a:t>
            </a:r>
            <a:r>
              <a:rPr lang="en-US" sz="2400" b="1" i="1" dirty="0" err="1" smtClean="0">
                <a:latin typeface="Palatino Linotype"/>
                <a:cs typeface="Palatino Linotype"/>
              </a:rPr>
              <a:t>finir</a:t>
            </a:r>
            <a:r>
              <a:rPr lang="en-US" sz="2400" i="1" dirty="0" smtClean="0">
                <a:latin typeface="Palatino Linotype"/>
                <a:cs typeface="Palatino Linotype"/>
              </a:rPr>
              <a:t>.</a:t>
            </a:r>
          </a:p>
          <a:p>
            <a:pPr marL="82296" indent="0">
              <a:buNone/>
            </a:pPr>
            <a:endParaRPr lang="en-US" sz="2400" dirty="0">
              <a:latin typeface="Palatino Linotype"/>
              <a:cs typeface="Palatino Linotype"/>
            </a:endParaRPr>
          </a:p>
          <a:p>
            <a:pPr marL="82296" indent="0">
              <a:buNone/>
            </a:pPr>
            <a:r>
              <a:rPr lang="en-US" sz="2400" dirty="0" err="1" smtClean="0">
                <a:latin typeface="Palatino Linotype"/>
                <a:cs typeface="Palatino Linotype"/>
              </a:rPr>
              <a:t>avoir</a:t>
            </a:r>
            <a:r>
              <a:rPr lang="en-US" sz="2400" dirty="0" smtClean="0">
                <a:latin typeface="Palatino Linotype"/>
                <a:cs typeface="Palatino Linotype"/>
              </a:rPr>
              <a:t> (to have)</a:t>
            </a:r>
          </a:p>
          <a:p>
            <a:pPr marL="82296" indent="0">
              <a:buNone/>
            </a:pPr>
            <a:r>
              <a:rPr lang="en-US" sz="2400" dirty="0" err="1" smtClean="0">
                <a:latin typeface="Palatino Linotype"/>
                <a:cs typeface="Palatino Linotype"/>
              </a:rPr>
              <a:t>j’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ai</a:t>
            </a:r>
            <a:r>
              <a:rPr lang="en-US" sz="2400" dirty="0" smtClean="0">
                <a:latin typeface="Palatino Linotype"/>
                <a:cs typeface="Palatino Linotype"/>
              </a:rPr>
              <a:t>		nous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avons</a:t>
            </a:r>
            <a:endParaRPr lang="en-US" sz="2400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82296" indent="0">
              <a:buNone/>
            </a:pPr>
            <a:r>
              <a:rPr lang="en-US" sz="2400" dirty="0" err="1" smtClean="0">
                <a:latin typeface="Palatino Linotype"/>
                <a:cs typeface="Palatino Linotype"/>
              </a:rPr>
              <a:t>tu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as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dirty="0" err="1" smtClean="0">
                <a:latin typeface="Palatino Linotype"/>
                <a:cs typeface="Palatino Linotype"/>
              </a:rPr>
              <a:t>vous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avez</a:t>
            </a:r>
            <a:endParaRPr lang="en-US" sz="2400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82296" indent="0">
              <a:buNone/>
            </a:pPr>
            <a:r>
              <a:rPr lang="en-US" sz="2400" dirty="0" err="1" smtClean="0">
                <a:latin typeface="Palatino Linotype"/>
                <a:cs typeface="Palatino Linotype"/>
              </a:rPr>
              <a:t>il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dirty="0" err="1" smtClean="0">
                <a:latin typeface="Palatino Linotype"/>
                <a:cs typeface="Palatino Linotype"/>
              </a:rPr>
              <a:t>ils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ont</a:t>
            </a:r>
            <a:endParaRPr lang="en-US" sz="2400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82296" indent="0">
              <a:buNone/>
            </a:pPr>
            <a:r>
              <a:rPr lang="en-US" sz="2400" dirty="0" err="1" smtClean="0">
                <a:latin typeface="Palatino Linotype"/>
                <a:cs typeface="Palatino Linotype"/>
              </a:rPr>
              <a:t>elle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dirty="0" err="1" smtClean="0">
                <a:latin typeface="Palatino Linotype"/>
                <a:cs typeface="Palatino Linotype"/>
              </a:rPr>
              <a:t>elles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ont</a:t>
            </a:r>
            <a:endParaRPr lang="en-US" sz="2400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4579" y="1417319"/>
            <a:ext cx="3959110" cy="5329759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200" dirty="0" err="1" smtClean="0">
                <a:latin typeface="Palatino Linotype"/>
                <a:cs typeface="Palatino Linotype"/>
              </a:rPr>
              <a:t>finir</a:t>
            </a:r>
            <a:r>
              <a:rPr lang="en-US" sz="2200" dirty="0" smtClean="0">
                <a:latin typeface="Palatino Linotype"/>
                <a:cs typeface="Palatino Linotype"/>
              </a:rPr>
              <a:t> (to finish)</a:t>
            </a:r>
          </a:p>
          <a:p>
            <a:pPr marL="82296" indent="0">
              <a:buNone/>
            </a:pPr>
            <a:r>
              <a:rPr lang="en-US" sz="2200" dirty="0" smtClean="0">
                <a:latin typeface="Palatino Linotype"/>
                <a:cs typeface="Palatino Linotype"/>
              </a:rPr>
              <a:t>je 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finis</a:t>
            </a:r>
            <a:r>
              <a:rPr lang="en-US" sz="2200" dirty="0" smtClean="0">
                <a:latin typeface="Palatino Linotype"/>
                <a:cs typeface="Palatino Linotype"/>
              </a:rPr>
              <a:t>		nous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finissons</a:t>
            </a:r>
            <a:endParaRPr lang="en-US" sz="2200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82296" indent="0">
              <a:buNone/>
            </a:pPr>
            <a:r>
              <a:rPr lang="en-US" sz="2200" dirty="0" err="1" smtClean="0">
                <a:latin typeface="Palatino Linotype"/>
                <a:cs typeface="Palatino Linotype"/>
              </a:rPr>
              <a:t>tu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finis</a:t>
            </a: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dirty="0" err="1" smtClean="0">
                <a:latin typeface="Palatino Linotype"/>
                <a:cs typeface="Palatino Linotype"/>
              </a:rPr>
              <a:t>vous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finissez</a:t>
            </a:r>
            <a:endParaRPr lang="en-US" sz="2200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82296" indent="0">
              <a:buNone/>
            </a:pPr>
            <a:r>
              <a:rPr lang="en-US" sz="2200" dirty="0" err="1" smtClean="0">
                <a:latin typeface="Palatino Linotype"/>
                <a:cs typeface="Palatino Linotype"/>
              </a:rPr>
              <a:t>il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finit</a:t>
            </a:r>
            <a:r>
              <a:rPr lang="en-US" sz="2200" dirty="0" smtClean="0">
                <a:latin typeface="Palatino Linotype"/>
                <a:cs typeface="Palatino Linotype"/>
              </a:rPr>
              <a:t>		</a:t>
            </a:r>
            <a:r>
              <a:rPr lang="en-US" sz="2200" dirty="0" err="1" smtClean="0">
                <a:latin typeface="Palatino Linotype"/>
                <a:cs typeface="Palatino Linotype"/>
              </a:rPr>
              <a:t>ils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finissent</a:t>
            </a:r>
            <a:endParaRPr lang="en-US" sz="2200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82296" indent="0">
              <a:buNone/>
            </a:pPr>
            <a:r>
              <a:rPr lang="en-US" sz="2200" dirty="0" err="1" smtClean="0">
                <a:latin typeface="Palatino Linotype"/>
                <a:cs typeface="Palatino Linotype"/>
              </a:rPr>
              <a:t>elle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finit</a:t>
            </a: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dirty="0" err="1" smtClean="0">
                <a:latin typeface="Palatino Linotype"/>
                <a:cs typeface="Palatino Linotype"/>
              </a:rPr>
              <a:t>elles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finissent</a:t>
            </a:r>
            <a:endParaRPr lang="en-US" sz="2200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82296" indent="0">
              <a:buNone/>
            </a:pPr>
            <a:endParaRPr lang="en-US" sz="2200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82296" indent="0">
              <a:buNone/>
            </a:pPr>
            <a:r>
              <a:rPr lang="en-US" sz="2200" dirty="0" smtClean="0">
                <a:latin typeface="Palatino Linotype"/>
                <a:cs typeface="Palatino Linotype"/>
              </a:rPr>
              <a:t>Identify the following numbers:</a:t>
            </a:r>
          </a:p>
          <a:p>
            <a:pPr marL="82296" indent="0">
              <a:buNone/>
            </a:pP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quatre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-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vingt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-dix-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neuf</a:t>
            </a:r>
            <a:endParaRPr lang="en-US" sz="2200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82296" indent="0">
              <a:buNone/>
            </a:pP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cinquante-cinq</a:t>
            </a:r>
            <a:endParaRPr lang="en-US" sz="2200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82296" indent="0">
              <a:buNone/>
            </a:pP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quarante-cinq</a:t>
            </a:r>
            <a:endParaRPr lang="en-US" sz="2200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82296" indent="0">
              <a:buNone/>
            </a:pP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soixante-sept</a:t>
            </a:r>
            <a:endParaRPr lang="en-US" sz="2200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82296" indent="0">
              <a:buNone/>
            </a:pP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quatre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-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vingt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-six</a:t>
            </a:r>
            <a:endParaRPr lang="en-US" sz="2200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54284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438" y="137695"/>
            <a:ext cx="7893250" cy="127962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:  6/11 – 9/11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200" dirty="0">
                <a:latin typeface="Palatino Linotype"/>
                <a:cs typeface="Palatino Linotype"/>
              </a:rPr>
              <a:t>nous </a:t>
            </a:r>
            <a:r>
              <a:rPr lang="en-US" sz="2200" dirty="0" err="1">
                <a:latin typeface="Palatino Linotype"/>
                <a:cs typeface="Palatino Linotype"/>
              </a:rPr>
              <a:t>sommes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b="1" dirty="0" err="1">
                <a:latin typeface="Palatino Linotype"/>
                <a:cs typeface="Palatino Linotype"/>
              </a:rPr>
              <a:t>mercredi</a:t>
            </a:r>
            <a:r>
              <a:rPr lang="en-US" sz="2200" dirty="0">
                <a:latin typeface="Palatino Linotype"/>
                <a:cs typeface="Palatino Linotype"/>
              </a:rPr>
              <a:t>, le </a:t>
            </a:r>
            <a:r>
              <a:rPr lang="en-US" sz="2200" dirty="0" err="1">
                <a:latin typeface="Palatino Linotype"/>
                <a:cs typeface="Palatino Linotype"/>
              </a:rPr>
              <a:t>huit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novembre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deux</a:t>
            </a:r>
            <a:r>
              <a:rPr lang="en-US" sz="2200" dirty="0">
                <a:latin typeface="Palatino Linotype"/>
                <a:cs typeface="Palatino Linotype"/>
              </a:rPr>
              <a:t> mille dix-</a:t>
            </a:r>
            <a:r>
              <a:rPr lang="en-US" sz="2200" dirty="0" err="1">
                <a:latin typeface="Palatino Linotype"/>
                <a:cs typeface="Palatino Linotype"/>
              </a:rPr>
              <a:t>sept</a:t>
            </a:r>
            <a:endParaRPr lang="en-US" sz="22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985" y="1524000"/>
            <a:ext cx="3838223" cy="5147128"/>
          </a:xfrm>
        </p:spPr>
        <p:txBody>
          <a:bodyPr>
            <a:normAutofit fontScale="92500" lnSpcReduction="10000"/>
          </a:bodyPr>
          <a:lstStyle/>
          <a:p>
            <a:pPr marL="82296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Les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mots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du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jour”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lit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bed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chambre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room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bureau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desk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affiche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poster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porte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door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fenêtre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window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guitare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guitar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1471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minuit</a:t>
            </a:r>
            <a:r>
              <a:rPr lang="en-US" sz="2400" dirty="0" smtClean="0">
                <a:latin typeface="Palatino Linotype"/>
                <a:cs typeface="Palatino Linotype"/>
              </a:rPr>
              <a:t>	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midnight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midi	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noon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demi(e)	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half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quart	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one fourth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cours</a:t>
            </a:r>
            <a:r>
              <a:rPr lang="en-US" sz="2400" dirty="0" smtClean="0">
                <a:latin typeface="Palatino Linotype"/>
                <a:cs typeface="Palatino Linotype"/>
              </a:rPr>
              <a:t>	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class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l’anglais</a:t>
            </a:r>
            <a:r>
              <a:rPr lang="en-US" sz="2400" dirty="0" smtClean="0">
                <a:latin typeface="Palatino Linotype"/>
                <a:cs typeface="Palatino Linotype"/>
              </a:rPr>
              <a:t>	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English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l’espagnol</a:t>
            </a:r>
            <a:r>
              <a:rPr lang="en-US" sz="2400" dirty="0" smtClean="0">
                <a:latin typeface="Palatino Linotype"/>
                <a:cs typeface="Palatino Linotype"/>
              </a:rPr>
              <a:t>	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Spanish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l’allemand</a:t>
            </a:r>
            <a:r>
              <a:rPr lang="en-US" sz="2400" dirty="0" smtClean="0">
                <a:latin typeface="Palatino Linotype"/>
                <a:cs typeface="Palatino Linotype"/>
              </a:rPr>
              <a:t>	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German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français</a:t>
            </a:r>
            <a:r>
              <a:rPr lang="en-US" sz="2400" dirty="0" smtClean="0">
                <a:latin typeface="Palatino Linotype"/>
                <a:cs typeface="Palatino Linotype"/>
              </a:rPr>
              <a:t>	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French</a:t>
            </a:r>
            <a:endParaRPr lang="en-US" sz="24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410403005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439" y="274320"/>
            <a:ext cx="7893250" cy="94964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:  6/11 – 9/11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200" dirty="0">
                <a:latin typeface="Palatino Linotype"/>
                <a:cs typeface="Palatino Linotype"/>
              </a:rPr>
              <a:t>nous </a:t>
            </a:r>
            <a:r>
              <a:rPr lang="en-US" sz="2200" dirty="0" err="1">
                <a:latin typeface="Palatino Linotype"/>
                <a:cs typeface="Palatino Linotype"/>
              </a:rPr>
              <a:t>sommes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b="1" dirty="0" err="1">
                <a:latin typeface="Palatino Linotype"/>
                <a:cs typeface="Palatino Linotype"/>
              </a:rPr>
              <a:t>mercredi</a:t>
            </a:r>
            <a:r>
              <a:rPr lang="en-US" sz="2200" dirty="0">
                <a:latin typeface="Palatino Linotype"/>
                <a:cs typeface="Palatino Linotype"/>
              </a:rPr>
              <a:t>, le </a:t>
            </a:r>
            <a:r>
              <a:rPr lang="en-US" sz="2200" dirty="0" err="1">
                <a:latin typeface="Palatino Linotype"/>
                <a:cs typeface="Palatino Linotype"/>
              </a:rPr>
              <a:t>huit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novembre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deux</a:t>
            </a:r>
            <a:r>
              <a:rPr lang="en-US" sz="2200" dirty="0">
                <a:latin typeface="Palatino Linotype"/>
                <a:cs typeface="Palatino Linotype"/>
              </a:rPr>
              <a:t> mille dix-</a:t>
            </a:r>
            <a:r>
              <a:rPr lang="en-US" sz="2200" dirty="0" err="1">
                <a:latin typeface="Palatino Linotype"/>
                <a:cs typeface="Palatino Linotype"/>
              </a:rPr>
              <a:t>sept</a:t>
            </a:r>
            <a:endParaRPr lang="en-US" sz="22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3175" y="1523999"/>
            <a:ext cx="3840033" cy="51773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3999"/>
            <a:ext cx="3657600" cy="517732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37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139" y="274320"/>
            <a:ext cx="7908550" cy="903741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:  6/11 – 9/11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jeudi</a:t>
            </a:r>
            <a:r>
              <a:rPr lang="en-US" sz="2300" dirty="0">
                <a:latin typeface="Palatino Linotype"/>
                <a:cs typeface="Palatino Linotype"/>
              </a:rPr>
              <a:t>, le </a:t>
            </a:r>
            <a:r>
              <a:rPr lang="en-US" sz="2300" dirty="0" err="1">
                <a:latin typeface="Palatino Linotype"/>
                <a:cs typeface="Palatino Linotype"/>
              </a:rPr>
              <a:t>neuf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757" y="1524000"/>
            <a:ext cx="3873451" cy="5114978"/>
          </a:xfrm>
        </p:spPr>
        <p:txBody>
          <a:bodyPr>
            <a:noAutofit/>
          </a:bodyPr>
          <a:lstStyle/>
          <a:p>
            <a:pPr marL="82296" indent="0">
              <a:spcAft>
                <a:spcPts val="1200"/>
              </a:spcAft>
              <a:buNone/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Les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mots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du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jour”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le/la </a:t>
            </a:r>
            <a:r>
              <a:rPr lang="en-US" sz="2400" dirty="0" err="1" smtClean="0">
                <a:latin typeface="Palatino Linotype"/>
                <a:cs typeface="Palatino Linotype"/>
              </a:rPr>
              <a:t>camarade</a:t>
            </a:r>
            <a:r>
              <a:rPr lang="en-US" sz="2400" dirty="0" smtClean="0">
                <a:latin typeface="Palatino Linotype"/>
                <a:cs typeface="Palatino Linotype"/>
              </a:rPr>
              <a:t> de </a:t>
            </a:r>
            <a:r>
              <a:rPr lang="en-US" sz="2400" dirty="0" err="1" smtClean="0">
                <a:latin typeface="Palatino Linotype"/>
                <a:cs typeface="Palatino Linotype"/>
              </a:rPr>
              <a:t>classe</a:t>
            </a:r>
            <a:r>
              <a:rPr lang="en-US" sz="2400" dirty="0" smtClean="0">
                <a:latin typeface="Palatino Linotype"/>
                <a:cs typeface="Palatino Linotype"/>
              </a:rPr>
              <a:t>		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classmate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carnet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notebook (small)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directeur</a:t>
            </a:r>
            <a:r>
              <a:rPr lang="en-US" sz="2400" dirty="0" smtClean="0">
                <a:latin typeface="Palatino Linotype"/>
                <a:cs typeface="Palatino Linotype"/>
              </a:rPr>
              <a:t>/la </a:t>
            </a:r>
            <a:r>
              <a:rPr lang="en-US" sz="2400" dirty="0" err="1" smtClean="0">
                <a:latin typeface="Palatino Linotype"/>
                <a:cs typeface="Palatino Linotype"/>
              </a:rPr>
              <a:t>directrice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principal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les devoirs	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homework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un/</a:t>
            </a: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élève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student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les </a:t>
            </a:r>
            <a:r>
              <a:rPr lang="en-US" sz="2400" dirty="0" err="1" smtClean="0">
                <a:latin typeface="Palatino Linotype"/>
                <a:cs typeface="Palatino Linotype"/>
              </a:rPr>
              <a:t>études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studies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examen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test</a:t>
            </a:r>
            <a:endParaRPr lang="en-US" sz="24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11497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leçon</a:t>
            </a:r>
            <a:r>
              <a:rPr lang="en-US" sz="2400" dirty="0" smtClean="0">
                <a:latin typeface="Palatino Linotype"/>
                <a:cs typeface="Palatino Linotype"/>
              </a:rPr>
              <a:t>	 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lesson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lecture	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reading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exposé	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presentation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lycée</a:t>
            </a:r>
            <a:r>
              <a:rPr lang="en-US" sz="2400" dirty="0" smtClean="0">
                <a:latin typeface="Palatino Linotype"/>
                <a:cs typeface="Palatino Linotype"/>
              </a:rPr>
              <a:t>	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high school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expérience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			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experiment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faute</a:t>
            </a:r>
            <a:r>
              <a:rPr lang="en-US" sz="2400" dirty="0" smtClean="0">
                <a:latin typeface="Palatino Linotype"/>
                <a:cs typeface="Palatino Linotype"/>
              </a:rPr>
              <a:t>	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mistake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journée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day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matière</a:t>
            </a:r>
            <a:r>
              <a:rPr lang="en-US" sz="2400" dirty="0" smtClean="0">
                <a:latin typeface="Palatino Linotype"/>
                <a:cs typeface="Palatino Linotype"/>
              </a:rPr>
              <a:t>	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subject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self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      cafeteria</a:t>
            </a:r>
            <a:endParaRPr lang="en-US" sz="24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78704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837" y="274320"/>
            <a:ext cx="7923851" cy="964939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:  6/11 – 9/11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jeudi</a:t>
            </a:r>
            <a:r>
              <a:rPr lang="en-US" sz="2300" dirty="0">
                <a:latin typeface="Palatino Linotype"/>
                <a:cs typeface="Palatino Linotype"/>
              </a:rPr>
              <a:t>, le </a:t>
            </a:r>
            <a:r>
              <a:rPr lang="en-US" sz="2300" dirty="0" err="1">
                <a:latin typeface="Palatino Linotype"/>
                <a:cs typeface="Palatino Linotype"/>
              </a:rPr>
              <a:t>neuf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837" y="1376955"/>
            <a:ext cx="3809841" cy="5232427"/>
          </a:xfrm>
        </p:spPr>
        <p:txBody>
          <a:bodyPr>
            <a:normAutofit fontScale="92500" lnSpcReduction="10000"/>
          </a:bodyPr>
          <a:lstStyle/>
          <a:p>
            <a:pPr marL="82296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 smtClean="0">
                <a:latin typeface="Palatino Linotype"/>
                <a:cs typeface="Palatino Linotype"/>
              </a:rPr>
              <a:t>In the </a:t>
            </a:r>
            <a:r>
              <a:rPr lang="en-US" sz="2400" i="1" u="sng" dirty="0" smtClean="0">
                <a:latin typeface="Palatino Linotype"/>
                <a:cs typeface="Palatino Linotype"/>
              </a:rPr>
              <a:t>vocabulary</a:t>
            </a:r>
            <a:r>
              <a:rPr lang="en-US" sz="2400" i="1" dirty="0" smtClean="0">
                <a:latin typeface="Palatino Linotype"/>
                <a:cs typeface="Palatino Linotype"/>
              </a:rPr>
              <a:t> section, fill in the blanks with the correct form of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AVOIR</a:t>
            </a:r>
            <a:r>
              <a:rPr lang="en-US" sz="2400" i="1" dirty="0" smtClean="0">
                <a:latin typeface="Palatino Linotype"/>
                <a:cs typeface="Palatino Linotype"/>
              </a:rPr>
              <a:t> to complete these sentences: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Nous _______ des </a:t>
            </a:r>
            <a:r>
              <a:rPr lang="en-US" sz="2400" dirty="0" err="1" smtClean="0">
                <a:latin typeface="Palatino Linotype"/>
                <a:cs typeface="Palatino Linotype"/>
              </a:rPr>
              <a:t>livres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d’anglais</a:t>
            </a:r>
            <a:r>
              <a:rPr lang="en-US" sz="2400" dirty="0" smtClean="0">
                <a:latin typeface="Palatino Linotype"/>
                <a:cs typeface="Palatino Linotype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Vous</a:t>
            </a:r>
            <a:r>
              <a:rPr lang="en-US" sz="2400" dirty="0" smtClean="0">
                <a:latin typeface="Palatino Linotype"/>
                <a:cs typeface="Palatino Linotype"/>
              </a:rPr>
              <a:t> _____ un </a:t>
            </a:r>
            <a:r>
              <a:rPr lang="en-US" sz="2400" dirty="0" err="1" smtClean="0">
                <a:latin typeface="Palatino Linotype"/>
                <a:cs typeface="Palatino Linotype"/>
              </a:rPr>
              <a:t>cours</a:t>
            </a:r>
            <a:r>
              <a:rPr lang="en-US" sz="2400" dirty="0" smtClean="0">
                <a:latin typeface="Palatino Linotype"/>
                <a:cs typeface="Palatino Linotype"/>
              </a:rPr>
              <a:t> de </a:t>
            </a:r>
            <a:r>
              <a:rPr lang="en-US" sz="2400" dirty="0" err="1" smtClean="0">
                <a:latin typeface="Palatino Linotype"/>
                <a:cs typeface="Palatino Linotype"/>
              </a:rPr>
              <a:t>français</a:t>
            </a:r>
            <a:r>
              <a:rPr lang="en-US" sz="2400" dirty="0" smtClean="0">
                <a:latin typeface="Palatino Linotype"/>
                <a:cs typeface="Palatino Linotype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J’_______ un </a:t>
            </a:r>
            <a:r>
              <a:rPr lang="en-US" sz="2400" dirty="0" err="1" smtClean="0">
                <a:latin typeface="Palatino Linotype"/>
                <a:cs typeface="Palatino Linotype"/>
              </a:rPr>
              <a:t>cours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d’histoire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aussi</a:t>
            </a:r>
            <a:r>
              <a:rPr lang="en-US" sz="2400" dirty="0" smtClean="0">
                <a:latin typeface="Palatino Linotype"/>
                <a:cs typeface="Palatino Linotype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Ils</a:t>
            </a:r>
            <a:r>
              <a:rPr lang="en-US" sz="2400" dirty="0" smtClean="0">
                <a:latin typeface="Palatino Linotype"/>
                <a:cs typeface="Palatino Linotype"/>
              </a:rPr>
              <a:t> ______ des </a:t>
            </a:r>
            <a:r>
              <a:rPr lang="en-US" sz="2400" dirty="0" err="1" smtClean="0">
                <a:latin typeface="Palatino Linotype"/>
                <a:cs typeface="Palatino Linotype"/>
              </a:rPr>
              <a:t>feuilles</a:t>
            </a:r>
            <a:r>
              <a:rPr lang="en-US" sz="2400" dirty="0" smtClean="0">
                <a:latin typeface="Palatino Linotype"/>
                <a:cs typeface="Palatino Linotype"/>
              </a:rPr>
              <a:t> de </a:t>
            </a:r>
            <a:r>
              <a:rPr lang="en-US" sz="2400" dirty="0" err="1" smtClean="0">
                <a:latin typeface="Palatino Linotype"/>
                <a:cs typeface="Palatino Linotype"/>
              </a:rPr>
              <a:t>papier</a:t>
            </a:r>
            <a:r>
              <a:rPr lang="en-US" sz="2400" dirty="0" smtClean="0">
                <a:latin typeface="Palatino Linotype"/>
                <a:cs typeface="Palatino Linotype"/>
              </a:rPr>
              <a:t>.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79" y="1376955"/>
            <a:ext cx="4114010" cy="5232427"/>
          </a:xfrm>
        </p:spPr>
        <p:txBody>
          <a:bodyPr>
            <a:normAutofit fontScale="92500" lnSpcReduction="10000"/>
          </a:bodyPr>
          <a:lstStyle/>
          <a:p>
            <a:pPr marL="82296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i="1" dirty="0" smtClean="0">
                <a:latin typeface="Palatino Linotype"/>
                <a:cs typeface="Palatino Linotype"/>
              </a:rPr>
              <a:t>Write out the digits to say what time it is:</a:t>
            </a:r>
          </a:p>
          <a:p>
            <a:pPr marL="539496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Palatino Linotype"/>
                <a:cs typeface="Palatino Linotype"/>
              </a:rPr>
              <a:t>Il </a:t>
            </a:r>
            <a:r>
              <a:rPr lang="en-US" sz="2400" dirty="0" err="1" smtClean="0">
                <a:latin typeface="Palatino Linotype"/>
                <a:cs typeface="Palatino Linotype"/>
              </a:rPr>
              <a:t>est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trois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heures</a:t>
            </a:r>
            <a:r>
              <a:rPr lang="en-US" sz="2400" dirty="0" smtClean="0">
                <a:latin typeface="Palatino Linotype"/>
                <a:cs typeface="Palatino Linotype"/>
              </a:rPr>
              <a:t> et </a:t>
            </a:r>
            <a:r>
              <a:rPr lang="en-US" sz="2400" dirty="0" err="1" smtClean="0">
                <a:latin typeface="Palatino Linotype"/>
                <a:cs typeface="Palatino Linotype"/>
              </a:rPr>
              <a:t>demie</a:t>
            </a:r>
            <a:r>
              <a:rPr lang="en-US" sz="24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Palatino Linotype"/>
                <a:cs typeface="Palatino Linotype"/>
              </a:rPr>
              <a:t>Il </a:t>
            </a:r>
            <a:r>
              <a:rPr lang="en-US" sz="2400" dirty="0" err="1" smtClean="0">
                <a:latin typeface="Palatino Linotype"/>
                <a:cs typeface="Palatino Linotype"/>
              </a:rPr>
              <a:t>est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sept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heures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vingt</a:t>
            </a:r>
            <a:r>
              <a:rPr lang="en-US" sz="24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Palatino Linotype"/>
                <a:cs typeface="Palatino Linotype"/>
              </a:rPr>
              <a:t>Il </a:t>
            </a:r>
            <a:r>
              <a:rPr lang="en-US" sz="2400" dirty="0" err="1" smtClean="0">
                <a:latin typeface="Palatino Linotype"/>
                <a:cs typeface="Palatino Linotype"/>
              </a:rPr>
              <a:t>est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onze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heures</a:t>
            </a:r>
            <a:r>
              <a:rPr lang="en-US" sz="2400" dirty="0" smtClean="0">
                <a:latin typeface="Palatino Linotype"/>
                <a:cs typeface="Palatino Linotype"/>
              </a:rPr>
              <a:t> et quart.</a:t>
            </a:r>
          </a:p>
          <a:p>
            <a:pPr marL="539496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Palatino Linotype"/>
                <a:cs typeface="Palatino Linotype"/>
              </a:rPr>
              <a:t>Il </a:t>
            </a:r>
            <a:r>
              <a:rPr lang="en-US" sz="2400" dirty="0" err="1" smtClean="0">
                <a:latin typeface="Palatino Linotype"/>
                <a:cs typeface="Palatino Linotype"/>
              </a:rPr>
              <a:t>est</a:t>
            </a:r>
            <a:r>
              <a:rPr lang="en-US" sz="2400" dirty="0" smtClean="0">
                <a:latin typeface="Palatino Linotype"/>
                <a:cs typeface="Palatino Linotype"/>
              </a:rPr>
              <a:t> dix </a:t>
            </a:r>
            <a:r>
              <a:rPr lang="en-US" sz="2400" dirty="0" err="1" smtClean="0">
                <a:latin typeface="Palatino Linotype"/>
                <a:cs typeface="Palatino Linotype"/>
              </a:rPr>
              <a:t>heures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cinq</a:t>
            </a:r>
            <a:r>
              <a:rPr lang="en-US" sz="24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Palatino Linotype"/>
                <a:cs typeface="Palatino Linotype"/>
              </a:rPr>
              <a:t>Il </a:t>
            </a:r>
            <a:r>
              <a:rPr lang="en-US" sz="2400" dirty="0" err="1" smtClean="0">
                <a:latin typeface="Palatino Linotype"/>
                <a:cs typeface="Palatino Linotype"/>
              </a:rPr>
              <a:t>est</a:t>
            </a:r>
            <a:r>
              <a:rPr lang="en-US" sz="2400" dirty="0" smtClean="0">
                <a:latin typeface="Palatino Linotype"/>
                <a:cs typeface="Palatino Linotype"/>
              </a:rPr>
              <a:t> midi et demi.</a:t>
            </a:r>
          </a:p>
          <a:p>
            <a:pPr marL="539496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Palatino Linotype"/>
                <a:cs typeface="Palatino Linotype"/>
              </a:rPr>
              <a:t>Il </a:t>
            </a:r>
            <a:r>
              <a:rPr lang="en-US" sz="2400" dirty="0" err="1" smtClean="0">
                <a:latin typeface="Palatino Linotype"/>
                <a:cs typeface="Palatino Linotype"/>
              </a:rPr>
              <a:t>est</a:t>
            </a:r>
            <a:r>
              <a:rPr lang="en-US" sz="2400" dirty="0" smtClean="0">
                <a:latin typeface="Palatino Linotype"/>
                <a:cs typeface="Palatino Linotype"/>
              </a:rPr>
              <a:t> six </a:t>
            </a:r>
            <a:r>
              <a:rPr lang="en-US" sz="2400" dirty="0" err="1" smtClean="0">
                <a:latin typeface="Palatino Linotype"/>
                <a:cs typeface="Palatino Linotype"/>
              </a:rPr>
              <a:t>heures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trente</a:t>
            </a:r>
            <a:r>
              <a:rPr lang="en-US" sz="24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Palatino Linotype"/>
                <a:cs typeface="Palatino Linotype"/>
              </a:rPr>
              <a:t>Il </a:t>
            </a:r>
            <a:r>
              <a:rPr lang="en-US" sz="2400" dirty="0" err="1" smtClean="0">
                <a:latin typeface="Palatino Linotype"/>
                <a:cs typeface="Palatino Linotype"/>
              </a:rPr>
              <a:t>est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minuit</a:t>
            </a:r>
            <a:r>
              <a:rPr lang="en-US" sz="24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Palatino Linotype"/>
                <a:cs typeface="Palatino Linotype"/>
              </a:rPr>
              <a:t>Il </a:t>
            </a:r>
            <a:r>
              <a:rPr lang="en-US" sz="2400" dirty="0" err="1" smtClean="0">
                <a:latin typeface="Palatino Linotype"/>
                <a:cs typeface="Palatino Linotype"/>
              </a:rPr>
              <a:t>est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neuf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heures</a:t>
            </a:r>
            <a:r>
              <a:rPr lang="en-US" sz="2400" dirty="0" smtClean="0">
                <a:latin typeface="Palatino Linotype"/>
                <a:cs typeface="Palatino Linotype"/>
              </a:rPr>
              <a:t> dix.</a:t>
            </a:r>
          </a:p>
          <a:p>
            <a:pPr marL="539496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Palatino Linotype"/>
                <a:cs typeface="Palatino Linotype"/>
              </a:rPr>
              <a:t>Il </a:t>
            </a:r>
            <a:r>
              <a:rPr lang="en-US" sz="2400" dirty="0" err="1" smtClean="0">
                <a:latin typeface="Palatino Linotype"/>
                <a:cs typeface="Palatino Linotype"/>
              </a:rPr>
              <a:t>est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heure</a:t>
            </a:r>
            <a:r>
              <a:rPr lang="en-US" sz="2400" dirty="0" smtClean="0">
                <a:latin typeface="Palatino Linotype"/>
                <a:cs typeface="Palatino Linotype"/>
              </a:rPr>
              <a:t> et quart.</a:t>
            </a:r>
          </a:p>
          <a:p>
            <a:pPr marL="539496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Palatino Linotype"/>
                <a:cs typeface="Palatino Linotype"/>
              </a:rPr>
              <a:t>Il </a:t>
            </a:r>
            <a:r>
              <a:rPr lang="en-US" sz="2400" dirty="0" err="1" smtClean="0">
                <a:latin typeface="Palatino Linotype"/>
                <a:cs typeface="Palatino Linotype"/>
              </a:rPr>
              <a:t>est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quatre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heures</a:t>
            </a:r>
            <a:r>
              <a:rPr lang="en-US" sz="2400" dirty="0" smtClean="0">
                <a:latin typeface="Palatino Linotype"/>
                <a:cs typeface="Palatino Linotype"/>
              </a:rPr>
              <a:t> et quart.</a:t>
            </a:r>
            <a:endParaRPr lang="en-US" sz="2400" dirty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0907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837" y="137695"/>
            <a:ext cx="7923851" cy="11321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lundi</a:t>
            </a:r>
            <a:r>
              <a:rPr lang="en-US" sz="2300" dirty="0">
                <a:latin typeface="Palatino Linotype"/>
                <a:cs typeface="Palatino Linotype"/>
              </a:rPr>
              <a:t>, le </a:t>
            </a:r>
            <a:r>
              <a:rPr lang="en-US" sz="2300" dirty="0" err="1">
                <a:latin typeface="Palatino Linotype"/>
                <a:cs typeface="Palatino Linotype"/>
              </a:rPr>
              <a:t>treize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837" y="1392255"/>
            <a:ext cx="4083371" cy="5230648"/>
          </a:xfrm>
        </p:spPr>
        <p:txBody>
          <a:bodyPr>
            <a:normAutofit lnSpcReduction="10000"/>
          </a:bodyPr>
          <a:lstStyle/>
          <a:p>
            <a:pPr marL="82296" indent="0">
              <a:spcBef>
                <a:spcPts val="1200"/>
              </a:spcBef>
              <a:buNone/>
            </a:pPr>
            <a:r>
              <a:rPr lang="en-US" sz="2400" i="1" dirty="0">
                <a:latin typeface="Palatino Linotype"/>
                <a:cs typeface="Palatino Linotype"/>
              </a:rPr>
              <a:t>Write “</a:t>
            </a:r>
            <a:r>
              <a:rPr lang="en-US" sz="2400" i="1" dirty="0" err="1">
                <a:latin typeface="Palatino Linotype"/>
                <a:cs typeface="Palatino Linotype"/>
              </a:rPr>
              <a:t>Semaine</a:t>
            </a:r>
            <a:r>
              <a:rPr lang="en-US" sz="2400" i="1" dirty="0">
                <a:latin typeface="Palatino Linotype"/>
                <a:cs typeface="Palatino Linotype"/>
              </a:rPr>
              <a:t> </a:t>
            </a:r>
            <a:r>
              <a:rPr lang="en-US" sz="2400" i="1" dirty="0" smtClean="0">
                <a:latin typeface="Palatino Linotype"/>
                <a:cs typeface="Palatino Linotype"/>
              </a:rPr>
              <a:t>15” </a:t>
            </a:r>
            <a:r>
              <a:rPr lang="en-US" sz="2400" i="1" dirty="0">
                <a:latin typeface="Palatino Linotype"/>
                <a:cs typeface="Palatino Linotype"/>
              </a:rPr>
              <a:t>and today’s date.</a:t>
            </a:r>
          </a:p>
          <a:p>
            <a:pPr marL="82296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Les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mots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du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jour”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blanc</a:t>
            </a:r>
            <a:r>
              <a:rPr lang="en-US" sz="2400" dirty="0" smtClean="0">
                <a:latin typeface="Palatino Linotype"/>
                <a:cs typeface="Palatino Linotype"/>
              </a:rPr>
              <a:t>/blanche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white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bleu(e)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blue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bordeaux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maroon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brun</a:t>
            </a:r>
            <a:r>
              <a:rPr lang="en-US" sz="2400" dirty="0" smtClean="0">
                <a:latin typeface="Palatino Linotype"/>
                <a:cs typeface="Palatino Linotype"/>
              </a:rPr>
              <a:t>(e)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brown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doré</a:t>
            </a:r>
            <a:r>
              <a:rPr lang="en-US" sz="2400" dirty="0" smtClean="0">
                <a:latin typeface="Palatino Linotype"/>
                <a:cs typeface="Palatino Linotype"/>
              </a:rPr>
              <a:t>(e)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golden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fauve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fawn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gris</a:t>
            </a:r>
            <a:r>
              <a:rPr lang="en-US" sz="2400" dirty="0" smtClean="0">
                <a:latin typeface="Palatino Linotype"/>
                <a:cs typeface="Palatino Linotype"/>
              </a:rPr>
              <a:t>(e)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gray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9890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jaune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yellow</a:t>
            </a:r>
            <a:endParaRPr lang="en-US" sz="2400" i="1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marron</a:t>
            </a:r>
            <a:r>
              <a:rPr lang="en-US" sz="2400" dirty="0" smtClean="0">
                <a:latin typeface="Palatino Linotype"/>
                <a:cs typeface="Palatino Linotype"/>
              </a:rPr>
              <a:t>	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brown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noir(e)	 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black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orange	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orange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rose	 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pink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rouge	   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red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turquoise	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turquoise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vert</a:t>
            </a:r>
            <a:r>
              <a:rPr lang="en-US" sz="2400" dirty="0" smtClean="0">
                <a:latin typeface="Palatino Linotype"/>
                <a:cs typeface="Palatino Linotype"/>
              </a:rPr>
              <a:t>(e)	 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green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violet/</a:t>
            </a:r>
            <a:r>
              <a:rPr lang="en-US" sz="2400" dirty="0" err="1" smtClean="0">
                <a:latin typeface="Palatino Linotype"/>
                <a:cs typeface="Palatino Linotype"/>
              </a:rPr>
              <a:t>violette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violet/		          purple</a:t>
            </a:r>
          </a:p>
        </p:txBody>
      </p:sp>
    </p:spTree>
    <p:extLst>
      <p:ext uri="{BB962C8B-B14F-4D97-AF65-F5344CB8AC3E}">
        <p14:creationId xmlns:p14="http://schemas.microsoft.com/office/powerpoint/2010/main" val="262767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138" y="122396"/>
            <a:ext cx="7908550" cy="129492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lundi</a:t>
            </a:r>
            <a:r>
              <a:rPr lang="en-US" sz="2300" dirty="0">
                <a:latin typeface="Palatino Linotype"/>
                <a:cs typeface="Palatino Linotype"/>
              </a:rPr>
              <a:t>, le </a:t>
            </a:r>
            <a:r>
              <a:rPr lang="en-US" sz="2300" dirty="0" err="1">
                <a:latin typeface="Palatino Linotype"/>
                <a:cs typeface="Palatino Linotype"/>
              </a:rPr>
              <a:t>treize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138" y="1523999"/>
            <a:ext cx="3825141" cy="50394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886" y="1524000"/>
            <a:ext cx="3899802" cy="503948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0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139" y="122396"/>
            <a:ext cx="7908550" cy="113216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100" dirty="0">
                <a:latin typeface="Palatino Linotype"/>
                <a:cs typeface="Palatino Linotype"/>
              </a:rPr>
              <a:t>nous </a:t>
            </a:r>
            <a:r>
              <a:rPr lang="en-US" sz="2100" dirty="0" err="1">
                <a:latin typeface="Palatino Linotype"/>
                <a:cs typeface="Palatino Linotype"/>
              </a:rPr>
              <a:t>sommes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b="1" dirty="0" err="1">
                <a:latin typeface="Palatino Linotype"/>
                <a:cs typeface="Palatino Linotype"/>
              </a:rPr>
              <a:t>mardi</a:t>
            </a:r>
            <a:r>
              <a:rPr lang="en-US" sz="2100" dirty="0">
                <a:latin typeface="Palatino Linotype"/>
                <a:cs typeface="Palatino Linotype"/>
              </a:rPr>
              <a:t>, le </a:t>
            </a:r>
            <a:r>
              <a:rPr lang="en-US" sz="2100" dirty="0" err="1">
                <a:latin typeface="Palatino Linotype"/>
                <a:cs typeface="Palatino Linotype"/>
              </a:rPr>
              <a:t>quatorze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dirty="0" err="1">
                <a:latin typeface="Palatino Linotype"/>
                <a:cs typeface="Palatino Linotype"/>
              </a:rPr>
              <a:t>novembre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dirty="0" err="1">
                <a:latin typeface="Palatino Linotype"/>
                <a:cs typeface="Palatino Linotype"/>
              </a:rPr>
              <a:t>deux</a:t>
            </a:r>
            <a:r>
              <a:rPr lang="en-US" sz="2100" dirty="0">
                <a:latin typeface="Palatino Linotype"/>
                <a:cs typeface="Palatino Linotype"/>
              </a:rPr>
              <a:t> mille dix-</a:t>
            </a:r>
            <a:r>
              <a:rPr lang="en-US" sz="2100" dirty="0" err="1">
                <a:latin typeface="Palatino Linotype"/>
                <a:cs typeface="Palatino Linotype"/>
              </a:rPr>
              <a:t>sept</a:t>
            </a:r>
            <a:endParaRPr lang="en-US" sz="21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140" y="1407554"/>
            <a:ext cx="4100549" cy="5231424"/>
          </a:xfrm>
        </p:spPr>
        <p:txBody>
          <a:bodyPr>
            <a:noAutofit/>
          </a:bodyPr>
          <a:lstStyle/>
          <a:p>
            <a:pPr marL="82296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Les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mots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du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jour”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dortoir</a:t>
            </a:r>
            <a:r>
              <a:rPr lang="en-US" sz="2400" dirty="0" smtClean="0">
                <a:latin typeface="Palatino Linotype"/>
                <a:cs typeface="Palatino Linotype"/>
              </a:rPr>
              <a:t>	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dormitory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erreur</a:t>
            </a:r>
            <a:r>
              <a:rPr lang="en-US" sz="2400" dirty="0" smtClean="0">
                <a:latin typeface="Palatino Linotype"/>
                <a:cs typeface="Palatino Linotype"/>
              </a:rPr>
              <a:t>	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mistake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l’enseignement</a:t>
            </a:r>
            <a:r>
              <a:rPr lang="en-US" sz="2400" dirty="0" smtClean="0">
                <a:latin typeface="Palatino Linotype"/>
                <a:cs typeface="Palatino Linotype"/>
              </a:rPr>
              <a:t>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education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excursion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trip, outing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gymnase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gym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laboratoire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lab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mot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word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689" y="1254559"/>
            <a:ext cx="3807999" cy="5384419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phrase	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sentence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rentrée</a:t>
            </a:r>
            <a:r>
              <a:rPr lang="en-US" sz="2400" dirty="0" smtClean="0">
                <a:latin typeface="Palatino Linotype"/>
                <a:cs typeface="Palatino Linotype"/>
              </a:rPr>
              <a:t>	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back to 		          school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les </a:t>
            </a:r>
            <a:r>
              <a:rPr lang="en-US" sz="2400" dirty="0" err="1" smtClean="0">
                <a:latin typeface="Palatino Linotype"/>
                <a:cs typeface="Palatino Linotype"/>
              </a:rPr>
              <a:t>progrès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progress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résultat</a:t>
            </a:r>
            <a:r>
              <a:rPr lang="en-US" sz="2400" dirty="0" smtClean="0">
                <a:latin typeface="Palatino Linotype"/>
                <a:cs typeface="Palatino Linotype"/>
              </a:rPr>
              <a:t>	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result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réponse</a:t>
            </a:r>
            <a:r>
              <a:rPr lang="en-US" sz="2400" dirty="0" smtClean="0">
                <a:latin typeface="Palatino Linotype"/>
                <a:cs typeface="Palatino Linotype"/>
              </a:rPr>
              <a:t>	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answer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travailler</a:t>
            </a:r>
            <a:r>
              <a:rPr lang="en-US" sz="2400" dirty="0" smtClean="0">
                <a:latin typeface="Palatino Linotype"/>
                <a:cs typeface="Palatino Linotype"/>
              </a:rPr>
              <a:t>	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work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apprendre</a:t>
            </a:r>
            <a:r>
              <a:rPr lang="en-US" sz="2400" dirty="0" smtClean="0">
                <a:latin typeface="Palatino Linotype"/>
                <a:cs typeface="Palatino Linotype"/>
              </a:rPr>
              <a:t>	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learn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facile/</a:t>
            </a:r>
            <a:r>
              <a:rPr lang="en-US" sz="2400" dirty="0" err="1" smtClean="0">
                <a:latin typeface="Palatino Linotype"/>
                <a:cs typeface="Palatino Linotype"/>
              </a:rPr>
              <a:t>difficile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easy/	                      difficult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enseigner</a:t>
            </a:r>
            <a:r>
              <a:rPr lang="en-US" sz="2400" dirty="0" smtClean="0">
                <a:latin typeface="Palatino Linotype"/>
                <a:cs typeface="Palatino Linotype"/>
              </a:rPr>
              <a:t>	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teach</a:t>
            </a:r>
          </a:p>
        </p:txBody>
      </p:sp>
    </p:spTree>
    <p:extLst>
      <p:ext uri="{BB962C8B-B14F-4D97-AF65-F5344CB8AC3E}">
        <p14:creationId xmlns:p14="http://schemas.microsoft.com/office/powerpoint/2010/main" val="80104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138" y="122396"/>
            <a:ext cx="7908550" cy="110156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100" dirty="0" smtClean="0">
                <a:latin typeface="Palatino Linotype"/>
                <a:cs typeface="Palatino Linotype"/>
              </a:rPr>
              <a:t>nous </a:t>
            </a:r>
            <a:r>
              <a:rPr lang="en-US" sz="2100" dirty="0" err="1" smtClean="0">
                <a:latin typeface="Palatino Linotype"/>
                <a:cs typeface="Palatino Linotype"/>
              </a:rPr>
              <a:t>sommes</a:t>
            </a:r>
            <a:r>
              <a:rPr lang="en-US" sz="2100" dirty="0" smtClean="0">
                <a:latin typeface="Palatino Linotype"/>
                <a:cs typeface="Palatino Linotype"/>
              </a:rPr>
              <a:t> </a:t>
            </a:r>
            <a:r>
              <a:rPr lang="en-US" sz="2100" b="1" dirty="0" err="1" smtClean="0">
                <a:latin typeface="Palatino Linotype"/>
                <a:cs typeface="Palatino Linotype"/>
              </a:rPr>
              <a:t>mardi</a:t>
            </a:r>
            <a:r>
              <a:rPr lang="en-US" sz="2100" dirty="0" smtClean="0">
                <a:latin typeface="Palatino Linotype"/>
                <a:cs typeface="Palatino Linotype"/>
              </a:rPr>
              <a:t>, le </a:t>
            </a:r>
            <a:r>
              <a:rPr lang="en-US" sz="2100" dirty="0" err="1" smtClean="0">
                <a:latin typeface="Palatino Linotype"/>
                <a:cs typeface="Palatino Linotype"/>
              </a:rPr>
              <a:t>quatorze</a:t>
            </a:r>
            <a:r>
              <a:rPr lang="en-US" sz="2100" dirty="0" smtClean="0">
                <a:latin typeface="Palatino Linotype"/>
                <a:cs typeface="Palatino Linotype"/>
              </a:rPr>
              <a:t> </a:t>
            </a:r>
            <a:r>
              <a:rPr lang="en-US" sz="2100" dirty="0" err="1" smtClean="0">
                <a:latin typeface="Palatino Linotype"/>
                <a:cs typeface="Palatino Linotype"/>
              </a:rPr>
              <a:t>novembre</a:t>
            </a:r>
            <a:r>
              <a:rPr lang="en-US" sz="2100" dirty="0" smtClean="0">
                <a:latin typeface="Palatino Linotype"/>
                <a:cs typeface="Palatino Linotype"/>
              </a:rPr>
              <a:t> </a:t>
            </a:r>
            <a:r>
              <a:rPr lang="en-US" sz="2100" dirty="0" err="1" smtClean="0">
                <a:latin typeface="Palatino Linotype"/>
                <a:cs typeface="Palatino Linotype"/>
              </a:rPr>
              <a:t>deux</a:t>
            </a:r>
            <a:r>
              <a:rPr lang="en-US" sz="2100" dirty="0" smtClean="0">
                <a:latin typeface="Palatino Linotype"/>
                <a:cs typeface="Palatino Linotype"/>
              </a:rPr>
              <a:t> mille dix-</a:t>
            </a:r>
            <a:r>
              <a:rPr lang="en-US" sz="2100" dirty="0" err="1" smtClean="0">
                <a:latin typeface="Palatino Linotype"/>
                <a:cs typeface="Palatino Linotype"/>
              </a:rPr>
              <a:t>sept</a:t>
            </a:r>
            <a:endParaRPr lang="en-US" sz="21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138" y="1223961"/>
            <a:ext cx="4068070" cy="5431322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(Sec. 5) Translate the following sentences into English.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err="1" smtClean="0">
                <a:latin typeface="Palatino Linotype"/>
                <a:cs typeface="Palatino Linotype"/>
              </a:rPr>
              <a:t>C’est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photo de </a:t>
            </a:r>
            <a:r>
              <a:rPr lang="en-US" sz="2400" dirty="0" err="1" smtClean="0">
                <a:latin typeface="Palatino Linotype"/>
                <a:cs typeface="Palatino Linotype"/>
              </a:rPr>
              <a:t>mes</a:t>
            </a:r>
            <a:r>
              <a:rPr lang="en-US" sz="2400" dirty="0" smtClean="0">
                <a:latin typeface="Palatino Linotype"/>
                <a:cs typeface="Palatino Linotype"/>
              </a:rPr>
              <a:t> cousins et de ma </a:t>
            </a:r>
            <a:r>
              <a:rPr lang="en-US" sz="2400" dirty="0" err="1" smtClean="0">
                <a:latin typeface="Palatino Linotype"/>
                <a:cs typeface="Palatino Linotype"/>
              </a:rPr>
              <a:t>tante</a:t>
            </a:r>
            <a:r>
              <a:rPr lang="en-US" sz="24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err="1" smtClean="0">
                <a:latin typeface="Palatino Linotype"/>
                <a:cs typeface="Palatino Linotype"/>
              </a:rPr>
              <a:t>Leur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père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est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très</a:t>
            </a:r>
            <a:r>
              <a:rPr lang="en-US" sz="2400" dirty="0" smtClean="0">
                <a:latin typeface="Palatino Linotype"/>
                <a:cs typeface="Palatino Linotype"/>
              </a:rPr>
              <a:t> beau.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latin typeface="Palatino Linotype"/>
                <a:cs typeface="Palatino Linotype"/>
              </a:rPr>
              <a:t>Luc </a:t>
            </a:r>
            <a:r>
              <a:rPr lang="en-US" sz="2400" dirty="0" err="1" smtClean="0">
                <a:latin typeface="Palatino Linotype"/>
                <a:cs typeface="Palatino Linotype"/>
              </a:rPr>
              <a:t>aime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bien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sa</a:t>
            </a:r>
            <a:r>
              <a:rPr lang="en-US" sz="2400" dirty="0" smtClean="0">
                <a:latin typeface="Palatino Linotype"/>
                <a:cs typeface="Palatino Linotype"/>
              </a:rPr>
              <a:t> belle-</a:t>
            </a:r>
            <a:r>
              <a:rPr lang="en-US" sz="2400" dirty="0" err="1" smtClean="0">
                <a:latin typeface="Palatino Linotype"/>
                <a:cs typeface="Palatino Linotype"/>
              </a:rPr>
              <a:t>mère</a:t>
            </a:r>
            <a:r>
              <a:rPr lang="en-US" sz="24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latin typeface="Palatino Linotype"/>
                <a:cs typeface="Palatino Linotype"/>
              </a:rPr>
              <a:t>Claire et son frère </a:t>
            </a:r>
            <a:r>
              <a:rPr lang="en-US" sz="2400" dirty="0" err="1" smtClean="0">
                <a:latin typeface="Palatino Linotype"/>
                <a:cs typeface="Palatino Linotype"/>
              </a:rPr>
              <a:t>étudient</a:t>
            </a:r>
            <a:r>
              <a:rPr lang="en-US" sz="2400" dirty="0" smtClean="0">
                <a:latin typeface="Palatino Linotype"/>
                <a:cs typeface="Palatino Linotype"/>
              </a:rPr>
              <a:t> ensemble.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latin typeface="Palatino Linotype"/>
                <a:cs typeface="Palatino Linotype"/>
              </a:rPr>
              <a:t>Ton </a:t>
            </a:r>
            <a:r>
              <a:rPr lang="en-US" sz="2400" dirty="0" err="1">
                <a:latin typeface="Palatino Linotype"/>
                <a:cs typeface="Palatino Linotype"/>
              </a:rPr>
              <a:t>interro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est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demain</a:t>
            </a:r>
            <a:r>
              <a:rPr lang="en-US" sz="2400" dirty="0">
                <a:latin typeface="Palatino Linotype"/>
                <a:cs typeface="Palatino Linotype"/>
              </a:rPr>
              <a:t>?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latin typeface="Palatino Linotype"/>
                <a:cs typeface="Palatino Linotype"/>
              </a:rPr>
              <a:t>Ma </a:t>
            </a:r>
            <a:r>
              <a:rPr lang="en-US" sz="2400" dirty="0" err="1">
                <a:latin typeface="Palatino Linotype"/>
                <a:cs typeface="Palatino Linotype"/>
              </a:rPr>
              <a:t>sœur</a:t>
            </a:r>
            <a:r>
              <a:rPr lang="en-US" sz="2400" dirty="0">
                <a:latin typeface="Palatino Linotype"/>
                <a:cs typeface="Palatino Linotype"/>
              </a:rPr>
              <a:t>, Renée, a </a:t>
            </a:r>
            <a:r>
              <a:rPr lang="en-US" sz="2400" dirty="0" err="1">
                <a:latin typeface="Palatino Linotype"/>
                <a:cs typeface="Palatino Linotype"/>
              </a:rPr>
              <a:t>mon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affiche</a:t>
            </a:r>
            <a:r>
              <a:rPr lang="en-US" sz="2400" dirty="0" smtClean="0">
                <a:latin typeface="Palatino Linotype"/>
                <a:cs typeface="Palatino Linotype"/>
              </a:rPr>
              <a:t>.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223961"/>
            <a:ext cx="3657600" cy="5431321"/>
          </a:xfrm>
        </p:spPr>
        <p:txBody>
          <a:bodyPr>
            <a:normAutofit lnSpcReduction="10000"/>
          </a:bodyPr>
          <a:lstStyle/>
          <a:p>
            <a:pPr marL="539496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This is a picture of my cousins and my aunt.</a:t>
            </a:r>
          </a:p>
          <a:p>
            <a:pPr marL="539496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Their father is very handsome.</a:t>
            </a:r>
          </a:p>
          <a:p>
            <a:pPr marL="539496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Luc really likes his step-mother.</a:t>
            </a:r>
          </a:p>
          <a:p>
            <a:pPr marL="539496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Claire and her brother are studying together.</a:t>
            </a:r>
          </a:p>
          <a:p>
            <a:pPr marL="539496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Is your test tomorrow?</a:t>
            </a:r>
          </a:p>
          <a:p>
            <a:pPr marL="539496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My sister, Renée, has my poster.</a:t>
            </a:r>
            <a:endParaRPr lang="en-US" sz="24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41400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375" y="127000"/>
            <a:ext cx="7965313" cy="103187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:  30/10 – 3/11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100" dirty="0">
                <a:latin typeface="Palatino Linotype"/>
                <a:cs typeface="Palatino Linotype"/>
              </a:rPr>
              <a:t>nous </a:t>
            </a:r>
            <a:r>
              <a:rPr lang="en-US" sz="2100" dirty="0" err="1">
                <a:latin typeface="Palatino Linotype"/>
                <a:cs typeface="Palatino Linotype"/>
              </a:rPr>
              <a:t>sommes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b="1" dirty="0" err="1">
                <a:latin typeface="Palatino Linotype"/>
                <a:cs typeface="Palatino Linotype"/>
              </a:rPr>
              <a:t>mercredi</a:t>
            </a:r>
            <a:r>
              <a:rPr lang="en-US" sz="2100" dirty="0">
                <a:latin typeface="Palatino Linotype"/>
                <a:cs typeface="Palatino Linotype"/>
              </a:rPr>
              <a:t>, le premier </a:t>
            </a:r>
            <a:r>
              <a:rPr lang="en-US" sz="2100" dirty="0" err="1">
                <a:latin typeface="Palatino Linotype"/>
                <a:cs typeface="Palatino Linotype"/>
              </a:rPr>
              <a:t>novembre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dirty="0" err="1">
                <a:latin typeface="Palatino Linotype"/>
                <a:cs typeface="Palatino Linotype"/>
              </a:rPr>
              <a:t>deux</a:t>
            </a:r>
            <a:r>
              <a:rPr lang="en-US" sz="2100" dirty="0">
                <a:latin typeface="Palatino Linotype"/>
                <a:cs typeface="Palatino Linotype"/>
              </a:rPr>
              <a:t> mille dix-</a:t>
            </a:r>
            <a:r>
              <a:rPr lang="en-US" sz="2100" dirty="0" err="1">
                <a:latin typeface="Palatino Linotype"/>
                <a:cs typeface="Palatino Linotype"/>
              </a:rPr>
              <a:t>sept</a:t>
            </a:r>
            <a:endParaRPr lang="en-US" sz="21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437" y="1523999"/>
            <a:ext cx="3995771" cy="5131053"/>
          </a:xfrm>
        </p:spPr>
        <p:txBody>
          <a:bodyPr>
            <a:normAutofit/>
          </a:bodyPr>
          <a:lstStyle/>
          <a:p>
            <a:pPr marL="82296" indent="0">
              <a:spcAft>
                <a:spcPts val="1200"/>
              </a:spcAft>
              <a:buNone/>
            </a:pPr>
            <a:r>
              <a:rPr lang="en-US" sz="24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sz="24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</a:t>
            </a:r>
            <a:r>
              <a:rPr lang="en-US" sz="24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mots </a:t>
            </a:r>
            <a:r>
              <a:rPr lang="en-US" sz="24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du </a:t>
            </a:r>
            <a:r>
              <a:rPr lang="en-US" sz="24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jour”</a:t>
            </a:r>
            <a:endParaRPr lang="en-US" sz="2400" b="1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moins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minus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moins</a:t>
            </a:r>
            <a:r>
              <a:rPr lang="en-US" sz="2400" dirty="0" smtClean="0">
                <a:latin typeface="Palatino Linotype"/>
                <a:cs typeface="Palatino Linotype"/>
              </a:rPr>
              <a:t> le quart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quarter 			to</a:t>
            </a:r>
            <a:r>
              <a:rPr lang="mr-IN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…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montrer</a:t>
            </a:r>
            <a:r>
              <a:rPr lang="en-US" sz="2400" dirty="0" smtClean="0">
                <a:latin typeface="Palatino Linotype"/>
                <a:cs typeface="Palatino Linotype"/>
              </a:rPr>
              <a:t>	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show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montrez-moi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show me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ordinateur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computer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où</a:t>
            </a:r>
            <a:r>
              <a:rPr lang="en-US" sz="2400" dirty="0" smtClean="0">
                <a:latin typeface="Palatino Linotype"/>
                <a:cs typeface="Palatino Linotype"/>
              </a:rPr>
              <a:t>	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where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par	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per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9821" y="1524000"/>
            <a:ext cx="3963867" cy="5131052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pendule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clock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philosophie</a:t>
            </a:r>
            <a:r>
              <a:rPr lang="en-US" sz="2400" dirty="0" smtClean="0">
                <a:latin typeface="Palatino Linotype"/>
                <a:cs typeface="Palatino Linotype"/>
              </a:rPr>
              <a:t>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philosophy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physique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physics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quart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quarter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et quart	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quarter after 		        (the hour)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quoi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what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sac </a:t>
            </a:r>
            <a:r>
              <a:rPr lang="en-US" sz="2400" dirty="0" err="1" smtClean="0">
                <a:latin typeface="Palatino Linotype"/>
                <a:cs typeface="Palatino Linotype"/>
              </a:rPr>
              <a:t>à</a:t>
            </a:r>
            <a:r>
              <a:rPr lang="en-US" sz="2400" dirty="0" smtClean="0">
                <a:latin typeface="Palatino Linotype"/>
                <a:cs typeface="Palatino Linotype"/>
              </a:rPr>
              <a:t> dos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backpack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salle</a:t>
            </a:r>
            <a:r>
              <a:rPr lang="en-US" sz="2400" dirty="0" smtClean="0">
                <a:latin typeface="Palatino Linotype"/>
                <a:cs typeface="Palatino Linotype"/>
              </a:rPr>
              <a:t> de </a:t>
            </a:r>
            <a:r>
              <a:rPr lang="en-US" sz="2400" dirty="0" err="1" smtClean="0">
                <a:latin typeface="Palatino Linotype"/>
                <a:cs typeface="Palatino Linotype"/>
              </a:rPr>
              <a:t>classe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		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classroom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128714116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439" y="107096"/>
            <a:ext cx="7893250" cy="11321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100" dirty="0">
                <a:latin typeface="Palatino Linotype"/>
                <a:cs typeface="Palatino Linotype"/>
              </a:rPr>
              <a:t>nous </a:t>
            </a:r>
            <a:r>
              <a:rPr lang="en-US" sz="2100" dirty="0" err="1">
                <a:latin typeface="Palatino Linotype"/>
                <a:cs typeface="Palatino Linotype"/>
              </a:rPr>
              <a:t>sommes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b="1" dirty="0" err="1" smtClean="0">
                <a:latin typeface="Palatino Linotype"/>
                <a:cs typeface="Palatino Linotype"/>
              </a:rPr>
              <a:t>mercredi</a:t>
            </a:r>
            <a:r>
              <a:rPr lang="en-US" sz="2100" dirty="0" smtClean="0">
                <a:latin typeface="Palatino Linotype"/>
                <a:cs typeface="Palatino Linotype"/>
              </a:rPr>
              <a:t>, </a:t>
            </a:r>
            <a:r>
              <a:rPr lang="en-US" sz="2100" dirty="0">
                <a:latin typeface="Palatino Linotype"/>
                <a:cs typeface="Palatino Linotype"/>
              </a:rPr>
              <a:t>le </a:t>
            </a:r>
            <a:r>
              <a:rPr lang="en-US" sz="2100" dirty="0" err="1" smtClean="0">
                <a:latin typeface="Palatino Linotype"/>
                <a:cs typeface="Palatino Linotype"/>
              </a:rPr>
              <a:t>quinze</a:t>
            </a:r>
            <a:r>
              <a:rPr lang="en-US" sz="2100" dirty="0" smtClean="0">
                <a:latin typeface="Palatino Linotype"/>
                <a:cs typeface="Palatino Linotype"/>
              </a:rPr>
              <a:t> </a:t>
            </a:r>
            <a:r>
              <a:rPr lang="en-US" sz="2100" dirty="0" err="1" smtClean="0">
                <a:latin typeface="Palatino Linotype"/>
                <a:cs typeface="Palatino Linotype"/>
              </a:rPr>
              <a:t>novembre</a:t>
            </a:r>
            <a:r>
              <a:rPr lang="en-US" sz="2100" dirty="0" smtClean="0">
                <a:latin typeface="Palatino Linotype"/>
                <a:cs typeface="Palatino Linotype"/>
              </a:rPr>
              <a:t> </a:t>
            </a:r>
            <a:r>
              <a:rPr lang="en-US" sz="2100" dirty="0" err="1">
                <a:latin typeface="Palatino Linotype"/>
                <a:cs typeface="Palatino Linotype"/>
              </a:rPr>
              <a:t>deux</a:t>
            </a:r>
            <a:r>
              <a:rPr lang="en-US" sz="2100" dirty="0">
                <a:latin typeface="Palatino Linotype"/>
                <a:cs typeface="Palatino Linotype"/>
              </a:rPr>
              <a:t> mille dix-</a:t>
            </a:r>
            <a:r>
              <a:rPr lang="en-US" sz="2100" dirty="0" err="1">
                <a:latin typeface="Palatino Linotype"/>
                <a:cs typeface="Palatino Linotype"/>
              </a:rPr>
              <a:t>sept</a:t>
            </a:r>
            <a:endParaRPr lang="en-US" sz="21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0439" y="1417320"/>
            <a:ext cx="3932245" cy="5157358"/>
          </a:xfrm>
        </p:spPr>
        <p:txBody>
          <a:bodyPr>
            <a:noAutofit/>
          </a:bodyPr>
          <a:lstStyle/>
          <a:p>
            <a:pPr marL="82296" indent="0">
              <a:spcAft>
                <a:spcPts val="1800"/>
              </a:spcAft>
              <a:buNone/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grand-</a:t>
            </a:r>
            <a:r>
              <a:rPr lang="en-US" sz="2400" dirty="0" err="1" smtClean="0">
                <a:latin typeface="Palatino Linotype"/>
                <a:cs typeface="Palatino Linotype"/>
              </a:rPr>
              <a:t>père</a:t>
            </a:r>
            <a:r>
              <a:rPr lang="en-US" sz="2400" dirty="0" smtClean="0">
                <a:latin typeface="Palatino Linotype"/>
                <a:cs typeface="Palatino Linotype"/>
              </a:rPr>
              <a:t>		     		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grandfather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grand-</a:t>
            </a:r>
            <a:r>
              <a:rPr lang="en-US" sz="2400" dirty="0" err="1" smtClean="0">
                <a:latin typeface="Palatino Linotype"/>
                <a:cs typeface="Palatino Linotype"/>
              </a:rPr>
              <a:t>mère</a:t>
            </a:r>
            <a:r>
              <a:rPr lang="en-US" sz="2400" dirty="0" smtClean="0">
                <a:latin typeface="Palatino Linotype"/>
                <a:cs typeface="Palatino Linotype"/>
              </a:rPr>
              <a:t>		   	     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grandmother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père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father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mère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mother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frère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brother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sœur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sister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bébé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baby</a:t>
            </a:r>
            <a:endParaRPr lang="en-US" sz="24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684" y="1239259"/>
            <a:ext cx="4171316" cy="5335419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l’oncle</a:t>
            </a:r>
            <a:r>
              <a:rPr lang="en-US" sz="2400" dirty="0" smtClean="0">
                <a:latin typeface="Palatino Linotype"/>
                <a:cs typeface="Palatino Linotype"/>
              </a:rPr>
              <a:t> (m)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uncle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tante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aunt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cousine</a:t>
            </a:r>
            <a:r>
              <a:rPr lang="en-US" sz="2400" dirty="0" smtClean="0">
                <a:latin typeface="Palatino Linotype"/>
                <a:cs typeface="Palatino Linotype"/>
              </a:rPr>
              <a:t>	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cousin (f)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cousin	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cousin (m)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belle-</a:t>
            </a:r>
            <a:r>
              <a:rPr lang="en-US" sz="2400" dirty="0" err="1" smtClean="0">
                <a:latin typeface="Palatino Linotype"/>
                <a:cs typeface="Palatino Linotype"/>
              </a:rPr>
              <a:t>mère</a:t>
            </a:r>
            <a:r>
              <a:rPr lang="en-US" sz="2400" dirty="0" smtClean="0">
                <a:latin typeface="Palatino Linotype"/>
                <a:cs typeface="Palatino Linotype"/>
              </a:rPr>
              <a:t>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stepmother 		  /mother-in-law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beau-</a:t>
            </a:r>
            <a:r>
              <a:rPr lang="en-US" sz="2400" dirty="0" err="1" smtClean="0">
                <a:latin typeface="Palatino Linotype"/>
                <a:cs typeface="Palatino Linotype"/>
              </a:rPr>
              <a:t>père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step</a:t>
            </a:r>
            <a:r>
              <a:rPr lang="en-US" sz="2400" i="1" dirty="0">
                <a:solidFill>
                  <a:srgbClr val="000090"/>
                </a:solidFill>
                <a:latin typeface="Palatino Linotype"/>
                <a:cs typeface="Palatino Linotype"/>
              </a:rPr>
              <a:t>-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father 		    /father-in-law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demi-frère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half-	brother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demi-</a:t>
            </a:r>
            <a:r>
              <a:rPr lang="en-US" sz="2400" dirty="0" err="1" smtClean="0">
                <a:latin typeface="Palatino Linotype"/>
                <a:cs typeface="Palatino Linotype"/>
              </a:rPr>
              <a:t>sœur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half</a:t>
            </a:r>
            <a:r>
              <a:rPr lang="en-US" sz="2400" i="1" dirty="0">
                <a:solidFill>
                  <a:srgbClr val="000090"/>
                </a:solidFill>
                <a:latin typeface="Palatino Linotype"/>
                <a:cs typeface="Palatino Linotype"/>
              </a:rPr>
              <a:t>-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sister</a:t>
            </a:r>
            <a:endParaRPr lang="en-US" sz="24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02681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138" y="122396"/>
            <a:ext cx="7908550" cy="110156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100" dirty="0">
                <a:latin typeface="Palatino Linotype"/>
                <a:cs typeface="Palatino Linotype"/>
              </a:rPr>
              <a:t>nous </a:t>
            </a:r>
            <a:r>
              <a:rPr lang="en-US" sz="2100" dirty="0" err="1">
                <a:latin typeface="Palatino Linotype"/>
                <a:cs typeface="Palatino Linotype"/>
              </a:rPr>
              <a:t>sommes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b="1" dirty="0" err="1">
                <a:latin typeface="Palatino Linotype"/>
                <a:cs typeface="Palatino Linotype"/>
              </a:rPr>
              <a:t>mercredi</a:t>
            </a:r>
            <a:r>
              <a:rPr lang="en-US" sz="2100" dirty="0">
                <a:latin typeface="Palatino Linotype"/>
                <a:cs typeface="Palatino Linotype"/>
              </a:rPr>
              <a:t>, le </a:t>
            </a:r>
            <a:r>
              <a:rPr lang="en-US" sz="2100" dirty="0" err="1">
                <a:latin typeface="Palatino Linotype"/>
                <a:cs typeface="Palatino Linotype"/>
              </a:rPr>
              <a:t>quinze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dirty="0" err="1">
                <a:latin typeface="Palatino Linotype"/>
                <a:cs typeface="Palatino Linotype"/>
              </a:rPr>
              <a:t>novembre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dirty="0" err="1">
                <a:latin typeface="Palatino Linotype"/>
                <a:cs typeface="Palatino Linotype"/>
              </a:rPr>
              <a:t>deux</a:t>
            </a:r>
            <a:r>
              <a:rPr lang="en-US" sz="2100" dirty="0">
                <a:latin typeface="Palatino Linotype"/>
                <a:cs typeface="Palatino Linotype"/>
              </a:rPr>
              <a:t> mille dix-</a:t>
            </a:r>
            <a:r>
              <a:rPr lang="en-US" sz="2100" dirty="0" err="1">
                <a:latin typeface="Palatino Linotype"/>
                <a:cs typeface="Palatino Linotype"/>
              </a:rPr>
              <a:t>sept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2242" y="1523999"/>
            <a:ext cx="3960966" cy="50394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3948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1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236" y="152996"/>
            <a:ext cx="7954452" cy="110156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 smtClean="0">
                <a:latin typeface="Palatino Linotype"/>
                <a:cs typeface="Palatino Linotype"/>
              </a:rPr>
              <a:t>jeudi</a:t>
            </a:r>
            <a:r>
              <a:rPr lang="en-US" sz="2300" dirty="0" smtClean="0">
                <a:latin typeface="Palatino Linotype"/>
                <a:cs typeface="Palatino Linotype"/>
              </a:rPr>
              <a:t>, </a:t>
            </a:r>
            <a:r>
              <a:rPr lang="en-US" sz="2300" dirty="0">
                <a:latin typeface="Palatino Linotype"/>
                <a:cs typeface="Palatino Linotype"/>
              </a:rPr>
              <a:t>le </a:t>
            </a:r>
            <a:r>
              <a:rPr lang="en-US" sz="2300" dirty="0" smtClean="0">
                <a:latin typeface="Palatino Linotype"/>
                <a:cs typeface="Palatino Linotype"/>
              </a:rPr>
              <a:t>seize </a:t>
            </a:r>
            <a:r>
              <a:rPr lang="en-US" sz="2300" dirty="0" err="1" smtClean="0">
                <a:latin typeface="Palatino Linotype"/>
                <a:cs typeface="Palatino Linotype"/>
              </a:rPr>
              <a:t>novembre</a:t>
            </a:r>
            <a:r>
              <a:rPr lang="en-US" sz="2300" dirty="0" smtClean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6340" y="1417320"/>
            <a:ext cx="4189748" cy="5189508"/>
          </a:xfrm>
        </p:spPr>
        <p:txBody>
          <a:bodyPr>
            <a:noAutofit/>
          </a:bodyPr>
          <a:lstStyle/>
          <a:p>
            <a:pPr marL="82296" indent="0">
              <a:spcAft>
                <a:spcPts val="1200"/>
              </a:spcAft>
              <a:buNone/>
            </a:pP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Aft>
                <a:spcPts val="1200"/>
              </a:spcAft>
            </a:pPr>
            <a:r>
              <a:rPr lang="en-US" sz="2200" dirty="0" smtClean="0">
                <a:latin typeface="Palatino Linotype"/>
                <a:cs typeface="Palatino Linotype"/>
              </a:rPr>
              <a:t>les </a:t>
            </a:r>
            <a:r>
              <a:rPr lang="en-US" sz="2200" dirty="0" err="1" smtClean="0">
                <a:latin typeface="Palatino Linotype"/>
                <a:cs typeface="Palatino Linotype"/>
              </a:rPr>
              <a:t>cheveux</a:t>
            </a:r>
            <a:r>
              <a:rPr lang="en-US" sz="2200" dirty="0" smtClean="0">
                <a:latin typeface="Palatino Linotype"/>
                <a:cs typeface="Palatino Linotype"/>
              </a:rPr>
              <a:t> blonds	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blond hair</a:t>
            </a:r>
          </a:p>
          <a:p>
            <a:pPr>
              <a:spcAft>
                <a:spcPts val="1200"/>
              </a:spcAft>
            </a:pPr>
            <a:r>
              <a:rPr lang="en-US" sz="2200" dirty="0" smtClean="0">
                <a:latin typeface="Palatino Linotype"/>
                <a:cs typeface="Palatino Linotype"/>
              </a:rPr>
              <a:t>les </a:t>
            </a:r>
            <a:r>
              <a:rPr lang="en-US" sz="2200" dirty="0" err="1" smtClean="0">
                <a:latin typeface="Palatino Linotype"/>
                <a:cs typeface="Palatino Linotype"/>
              </a:rPr>
              <a:t>cheveux</a:t>
            </a:r>
            <a:r>
              <a:rPr lang="en-US" sz="2200" dirty="0" smtClean="0">
                <a:latin typeface="Palatino Linotype"/>
                <a:cs typeface="Palatino Linotype"/>
              </a:rPr>
              <a:t> roux	 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red hair</a:t>
            </a:r>
          </a:p>
          <a:p>
            <a:pPr>
              <a:spcAft>
                <a:spcPts val="1200"/>
              </a:spcAft>
            </a:pPr>
            <a:r>
              <a:rPr lang="en-US" sz="2200" dirty="0" smtClean="0">
                <a:latin typeface="Palatino Linotype"/>
                <a:cs typeface="Palatino Linotype"/>
              </a:rPr>
              <a:t>les </a:t>
            </a:r>
            <a:r>
              <a:rPr lang="en-US" sz="2200" dirty="0" err="1" smtClean="0">
                <a:latin typeface="Palatino Linotype"/>
                <a:cs typeface="Palatino Linotype"/>
              </a:rPr>
              <a:t>cheveux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bruns</a:t>
            </a: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brown hair</a:t>
            </a:r>
          </a:p>
          <a:p>
            <a:pPr>
              <a:spcAft>
                <a:spcPts val="1200"/>
              </a:spcAft>
            </a:pPr>
            <a:r>
              <a:rPr lang="en-US" sz="2200" dirty="0" smtClean="0">
                <a:latin typeface="Palatino Linotype"/>
                <a:cs typeface="Palatino Linotype"/>
              </a:rPr>
              <a:t>les </a:t>
            </a:r>
            <a:r>
              <a:rPr lang="en-US" sz="2200" dirty="0" err="1" smtClean="0">
                <a:latin typeface="Palatino Linotype"/>
                <a:cs typeface="Palatino Linotype"/>
              </a:rPr>
              <a:t>cheveux</a:t>
            </a:r>
            <a:r>
              <a:rPr lang="en-US" sz="2200" dirty="0" smtClean="0">
                <a:latin typeface="Palatino Linotype"/>
                <a:cs typeface="Palatino Linotype"/>
              </a:rPr>
              <a:t> noirs	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black hair</a:t>
            </a:r>
          </a:p>
          <a:p>
            <a:pPr>
              <a:spcAft>
                <a:spcPts val="1200"/>
              </a:spcAft>
            </a:pPr>
            <a:r>
              <a:rPr lang="en-US" sz="2200" dirty="0" err="1" smtClean="0">
                <a:latin typeface="Palatino Linotype"/>
                <a:cs typeface="Palatino Linotype"/>
              </a:rPr>
              <a:t>ressembler</a:t>
            </a:r>
            <a:r>
              <a:rPr lang="en-US" sz="2200" dirty="0" smtClean="0">
                <a:latin typeface="Palatino Linotype"/>
                <a:cs typeface="Palatino Linotype"/>
              </a:rPr>
              <a:t>	         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resemble</a:t>
            </a:r>
          </a:p>
          <a:p>
            <a:pPr>
              <a:spcAft>
                <a:spcPts val="1200"/>
              </a:spcAft>
            </a:pPr>
            <a:r>
              <a:rPr lang="en-US" sz="2200" dirty="0" err="1" smtClean="0">
                <a:latin typeface="Palatino Linotype"/>
                <a:cs typeface="Palatino Linotype"/>
              </a:rPr>
              <a:t>tous</a:t>
            </a:r>
            <a:r>
              <a:rPr lang="en-US" sz="2200" dirty="0" smtClean="0">
                <a:latin typeface="Palatino Linotype"/>
                <a:cs typeface="Palatino Linotype"/>
              </a:rPr>
              <a:t> les </a:t>
            </a:r>
            <a:r>
              <a:rPr lang="en-US" sz="2200" dirty="0" err="1" smtClean="0">
                <a:latin typeface="Palatino Linotype"/>
                <a:cs typeface="Palatino Linotype"/>
              </a:rPr>
              <a:t>deux</a:t>
            </a:r>
            <a:r>
              <a:rPr lang="en-US" sz="2200" dirty="0" smtClean="0">
                <a:latin typeface="Palatino Linotype"/>
                <a:cs typeface="Palatino Linotype"/>
              </a:rPr>
              <a:t>	    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both</a:t>
            </a:r>
          </a:p>
          <a:p>
            <a:pPr>
              <a:spcAft>
                <a:spcPts val="1200"/>
              </a:spcAft>
            </a:pPr>
            <a:r>
              <a:rPr lang="en-US" sz="2200" dirty="0" err="1">
                <a:latin typeface="Palatino Linotype"/>
                <a:cs typeface="Palatino Linotype"/>
              </a:rPr>
              <a:t>mon</a:t>
            </a:r>
            <a:r>
              <a:rPr lang="en-US" sz="2200" dirty="0">
                <a:latin typeface="Palatino Linotype"/>
                <a:cs typeface="Palatino Linotype"/>
              </a:rPr>
              <a:t>, ma, </a:t>
            </a:r>
            <a:r>
              <a:rPr lang="en-US" sz="2200" dirty="0" err="1">
                <a:latin typeface="Palatino Linotype"/>
                <a:cs typeface="Palatino Linotype"/>
              </a:rPr>
              <a:t>mes</a:t>
            </a:r>
            <a:r>
              <a:rPr lang="en-US" sz="2200" dirty="0"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latin typeface="Palatino Linotype"/>
                <a:cs typeface="Palatino Linotype"/>
              </a:rPr>
              <a:t>     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my</a:t>
            </a:r>
            <a:endParaRPr lang="en-US" sz="2200" i="1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latin typeface="Palatino Linotype"/>
                <a:cs typeface="Palatino Linotype"/>
              </a:rPr>
              <a:t>ton, ta, </a:t>
            </a:r>
            <a:r>
              <a:rPr lang="en-US" sz="2200" dirty="0" err="1">
                <a:latin typeface="Palatino Linotype"/>
                <a:cs typeface="Palatino Linotype"/>
              </a:rPr>
              <a:t>tes</a:t>
            </a:r>
            <a:r>
              <a:rPr lang="en-US" sz="2200" dirty="0"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latin typeface="Palatino Linotype"/>
                <a:cs typeface="Palatino Linotype"/>
              </a:rPr>
              <a:t>	    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your</a:t>
            </a:r>
            <a:endParaRPr lang="en-US" sz="22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417320"/>
            <a:ext cx="3657600" cy="518950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son, </a:t>
            </a:r>
            <a:r>
              <a:rPr lang="en-US" sz="2200" dirty="0" err="1" smtClean="0">
                <a:latin typeface="Palatino Linotype"/>
                <a:cs typeface="Palatino Linotype"/>
              </a:rPr>
              <a:t>sa</a:t>
            </a:r>
            <a:r>
              <a:rPr lang="en-US" sz="2200" dirty="0" smtClean="0">
                <a:latin typeface="Palatino Linotype"/>
                <a:cs typeface="Palatino Linotype"/>
              </a:rPr>
              <a:t>, </a:t>
            </a:r>
            <a:r>
              <a:rPr lang="en-US" sz="2200" dirty="0" err="1" smtClean="0">
                <a:latin typeface="Palatino Linotype"/>
                <a:cs typeface="Palatino Linotype"/>
              </a:rPr>
              <a:t>ses</a:t>
            </a:r>
            <a:r>
              <a:rPr lang="en-US" sz="2200" dirty="0" smtClean="0">
                <a:latin typeface="Palatino Linotype"/>
                <a:cs typeface="Palatino Linotype"/>
              </a:rPr>
              <a:t>	   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his, her, its</a:t>
            </a:r>
          </a:p>
          <a:p>
            <a:pPr>
              <a:spcBef>
                <a:spcPts val="1800"/>
              </a:spcBef>
            </a:pPr>
            <a:r>
              <a:rPr lang="en-US" sz="2200" dirty="0" err="1" smtClean="0">
                <a:latin typeface="Palatino Linotype"/>
                <a:cs typeface="Palatino Linotype"/>
              </a:rPr>
              <a:t>notre</a:t>
            </a:r>
            <a:r>
              <a:rPr lang="en-US" sz="2200" dirty="0" smtClean="0">
                <a:latin typeface="Palatino Linotype"/>
                <a:cs typeface="Palatino Linotype"/>
              </a:rPr>
              <a:t>, </a:t>
            </a:r>
            <a:r>
              <a:rPr lang="en-US" sz="2200" dirty="0" err="1" smtClean="0">
                <a:latin typeface="Palatino Linotype"/>
                <a:cs typeface="Palatino Linotype"/>
              </a:rPr>
              <a:t>nos</a:t>
            </a:r>
            <a:r>
              <a:rPr lang="en-US" sz="2200" dirty="0" smtClean="0">
                <a:latin typeface="Palatino Linotype"/>
                <a:cs typeface="Palatino Linotype"/>
              </a:rPr>
              <a:t>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our</a:t>
            </a:r>
          </a:p>
          <a:p>
            <a:pPr>
              <a:spcBef>
                <a:spcPts val="1800"/>
              </a:spcBef>
            </a:pPr>
            <a:r>
              <a:rPr lang="en-US" sz="2200" dirty="0" err="1" smtClean="0">
                <a:latin typeface="Palatino Linotype"/>
                <a:cs typeface="Palatino Linotype"/>
              </a:rPr>
              <a:t>votre</a:t>
            </a:r>
            <a:r>
              <a:rPr lang="en-US" sz="2200" dirty="0" smtClean="0">
                <a:latin typeface="Palatino Linotype"/>
                <a:cs typeface="Palatino Linotype"/>
              </a:rPr>
              <a:t>, </a:t>
            </a:r>
            <a:r>
              <a:rPr lang="en-US" sz="2200" dirty="0" err="1" smtClean="0">
                <a:latin typeface="Palatino Linotype"/>
                <a:cs typeface="Palatino Linotype"/>
              </a:rPr>
              <a:t>vos</a:t>
            </a:r>
            <a:r>
              <a:rPr lang="en-US" sz="2200" dirty="0" smtClean="0">
                <a:latin typeface="Palatino Linotype"/>
                <a:cs typeface="Palatino Linotype"/>
              </a:rPr>
              <a:t>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your</a:t>
            </a:r>
          </a:p>
          <a:p>
            <a:pPr>
              <a:spcBef>
                <a:spcPts val="1800"/>
              </a:spcBef>
            </a:pPr>
            <a:r>
              <a:rPr lang="en-US" sz="2200" dirty="0" err="1" smtClean="0">
                <a:latin typeface="Palatino Linotype"/>
                <a:cs typeface="Palatino Linotype"/>
              </a:rPr>
              <a:t>leur</a:t>
            </a:r>
            <a:r>
              <a:rPr lang="en-US" sz="2200" dirty="0" smtClean="0">
                <a:latin typeface="Palatino Linotype"/>
                <a:cs typeface="Palatino Linotype"/>
              </a:rPr>
              <a:t>, </a:t>
            </a:r>
            <a:r>
              <a:rPr lang="en-US" sz="2200" dirty="0" err="1" smtClean="0">
                <a:latin typeface="Palatino Linotype"/>
                <a:cs typeface="Palatino Linotype"/>
              </a:rPr>
              <a:t>leurs</a:t>
            </a:r>
            <a:r>
              <a:rPr lang="en-US" sz="2200" dirty="0" smtClean="0">
                <a:latin typeface="Palatino Linotype"/>
                <a:cs typeface="Palatino Linotype"/>
              </a:rPr>
              <a:t>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their</a:t>
            </a:r>
          </a:p>
          <a:p>
            <a:pPr>
              <a:spcBef>
                <a:spcPts val="18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les </a:t>
            </a:r>
            <a:r>
              <a:rPr lang="en-US" sz="2200" dirty="0" err="1" smtClean="0">
                <a:latin typeface="Palatino Linotype"/>
                <a:cs typeface="Palatino Linotype"/>
              </a:rPr>
              <a:t>yeux</a:t>
            </a:r>
            <a:r>
              <a:rPr lang="en-US" sz="2200" dirty="0" smtClean="0">
                <a:latin typeface="Palatino Linotype"/>
                <a:cs typeface="Palatino Linotype"/>
              </a:rPr>
              <a:t> bleus  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blue eyes</a:t>
            </a:r>
          </a:p>
          <a:p>
            <a:pPr>
              <a:spcBef>
                <a:spcPts val="18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les </a:t>
            </a:r>
            <a:r>
              <a:rPr lang="en-US" sz="2200" dirty="0" err="1" smtClean="0">
                <a:latin typeface="Palatino Linotype"/>
                <a:cs typeface="Palatino Linotype"/>
              </a:rPr>
              <a:t>yeux</a:t>
            </a:r>
            <a:r>
              <a:rPr lang="en-US" sz="2200" dirty="0" smtClean="0">
                <a:latin typeface="Palatino Linotype"/>
                <a:cs typeface="Palatino Linotype"/>
              </a:rPr>
              <a:t> noirs 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black eyes</a:t>
            </a:r>
          </a:p>
          <a:p>
            <a:pPr>
              <a:spcBef>
                <a:spcPts val="18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les </a:t>
            </a:r>
            <a:r>
              <a:rPr lang="en-US" sz="2200" dirty="0" err="1" smtClean="0">
                <a:latin typeface="Palatino Linotype"/>
                <a:cs typeface="Palatino Linotype"/>
              </a:rPr>
              <a:t>yeux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verts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latin typeface="Palatino Linotype"/>
                <a:cs typeface="Palatino Linotype"/>
              </a:rPr>
              <a:t>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green eyes</a:t>
            </a:r>
          </a:p>
          <a:p>
            <a:pPr>
              <a:spcBef>
                <a:spcPts val="18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les </a:t>
            </a:r>
            <a:r>
              <a:rPr lang="en-US" sz="2200" dirty="0" err="1" smtClean="0">
                <a:latin typeface="Palatino Linotype"/>
                <a:cs typeface="Palatino Linotype"/>
              </a:rPr>
              <a:t>yeux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bruns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brown eyes</a:t>
            </a:r>
          </a:p>
          <a:p>
            <a:pPr>
              <a:spcBef>
                <a:spcPts val="18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les </a:t>
            </a:r>
            <a:r>
              <a:rPr lang="en-US" sz="2200" dirty="0" err="1" smtClean="0">
                <a:latin typeface="Palatino Linotype"/>
                <a:cs typeface="Palatino Linotype"/>
              </a:rPr>
              <a:t>yeux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gris</a:t>
            </a:r>
            <a:r>
              <a:rPr lang="en-US" sz="2200" dirty="0" smtClean="0">
                <a:latin typeface="Palatino Linotype"/>
                <a:cs typeface="Palatino Linotype"/>
              </a:rPr>
              <a:t>    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gray eyes</a:t>
            </a:r>
            <a:endParaRPr lang="en-US" sz="22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65391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739" y="274320"/>
            <a:ext cx="7877949" cy="102613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jeudi</a:t>
            </a:r>
            <a:r>
              <a:rPr lang="en-US" sz="2300" dirty="0">
                <a:latin typeface="Palatino Linotype"/>
                <a:cs typeface="Palatino Linotype"/>
              </a:rPr>
              <a:t>, le seize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045" y="1523999"/>
            <a:ext cx="7589080" cy="5024185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2400" dirty="0" smtClean="0">
                <a:latin typeface="Palatino Linotype"/>
                <a:cs typeface="Palatino Linotype"/>
              </a:rPr>
              <a:t>Write “</a:t>
            </a:r>
            <a:r>
              <a:rPr lang="en-US" sz="2400" dirty="0" err="1" smtClean="0">
                <a:latin typeface="Palatino Linotype"/>
                <a:cs typeface="Palatino Linotype"/>
              </a:rPr>
              <a:t>Semaine</a:t>
            </a:r>
            <a:r>
              <a:rPr lang="en-US" sz="2400" dirty="0" smtClean="0">
                <a:latin typeface="Palatino Linotype"/>
                <a:cs typeface="Palatino Linotype"/>
              </a:rPr>
              <a:t> 15” and the date in the </a:t>
            </a:r>
            <a:r>
              <a:rPr lang="en-US" sz="2400" b="1" dirty="0" smtClean="0">
                <a:latin typeface="Palatino Linotype"/>
                <a:cs typeface="Palatino Linotype"/>
              </a:rPr>
              <a:t>grammar section </a:t>
            </a:r>
            <a:r>
              <a:rPr lang="en-US" sz="2400" dirty="0" smtClean="0">
                <a:latin typeface="Palatino Linotype"/>
                <a:cs typeface="Palatino Linotype"/>
              </a:rPr>
              <a:t>of your notebook.</a:t>
            </a:r>
          </a:p>
          <a:p>
            <a:pPr marL="82296" indent="0">
              <a:buNone/>
            </a:pPr>
            <a:r>
              <a:rPr lang="en-US" sz="2400" dirty="0" smtClean="0">
                <a:latin typeface="Palatino Linotype"/>
                <a:cs typeface="Palatino Linotype"/>
              </a:rPr>
              <a:t>Write this table:</a:t>
            </a:r>
          </a:p>
          <a:p>
            <a:pPr marL="82296" indent="0" algn="ctr">
              <a:buNone/>
            </a:pPr>
            <a:r>
              <a:rPr lang="en-US" sz="2400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Possessive Adjectives</a:t>
            </a:r>
          </a:p>
          <a:p>
            <a:pPr marL="82296" indent="0" algn="ctr">
              <a:buNone/>
            </a:pPr>
            <a:endParaRPr lang="en-US" sz="2400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82296" indent="0">
              <a:buNone/>
            </a:pPr>
            <a:endParaRPr lang="en-US" sz="2400" dirty="0">
              <a:latin typeface="Palatino Linotype"/>
              <a:cs typeface="Palatino Linotype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6618816"/>
              </p:ext>
            </p:extLst>
          </p:nvPr>
        </p:nvGraphicFramePr>
        <p:xfrm>
          <a:off x="306013" y="3377363"/>
          <a:ext cx="8627675" cy="3170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525"/>
                <a:gridCol w="1232525"/>
                <a:gridCol w="1232525"/>
                <a:gridCol w="1232525"/>
                <a:gridCol w="1232525"/>
                <a:gridCol w="1232525"/>
                <a:gridCol w="1232525"/>
              </a:tblGrid>
              <a:tr h="3438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 </a:t>
                      </a:r>
                    </a:p>
                  </a:txBody>
                  <a:tcPr marL="68580" marR="68580" marT="0" marB="0"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Singular</a:t>
                      </a:r>
                      <a:endParaRPr lang="en-US" sz="120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Plural</a:t>
                      </a:r>
                      <a:endParaRPr lang="en-US" sz="120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 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9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masculine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9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feminine</a:t>
                      </a:r>
                      <a:r>
                        <a:rPr lang="en-US" sz="1200" dirty="0">
                          <a:solidFill>
                            <a:srgbClr val="00009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 (before a consonant)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 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my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mon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frère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ma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sœur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mes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parents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/>
                </a:tc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your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ton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frère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ta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sœur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tes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parents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/>
                </a:tc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his, her, one's, its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son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frère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sa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sœur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ses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parents</a:t>
                      </a:r>
                      <a:endParaRPr lang="en-US" sz="120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/>
                </a:tc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our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notre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frère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notre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sœur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nos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parents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/>
                </a:tc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your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votre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frère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votre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sœur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vos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parents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/>
                </a:tc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their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leur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frère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leur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sœur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leurs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8000"/>
                          </a:solidFill>
                          <a:effectLst/>
                          <a:latin typeface="Palatino Linotype"/>
                          <a:ea typeface="ＭＳ 明朝"/>
                          <a:cs typeface="Palatino Linotype"/>
                        </a:rPr>
                        <a:t>parents</a:t>
                      </a:r>
                      <a:endParaRPr lang="en-US" sz="1200" dirty="0">
                        <a:effectLst/>
                        <a:latin typeface="Palatino Linotype"/>
                        <a:ea typeface="ＭＳ 明朝"/>
                        <a:cs typeface="Palatino Linotype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14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139" y="274320"/>
            <a:ext cx="7908550" cy="919041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000" dirty="0">
                <a:latin typeface="Palatino Linotype"/>
                <a:cs typeface="Palatino Linotype"/>
              </a:rPr>
              <a:t>nous </a:t>
            </a:r>
            <a:r>
              <a:rPr lang="en-US" sz="2000" dirty="0" err="1">
                <a:latin typeface="Palatino Linotype"/>
                <a:cs typeface="Palatino Linotype"/>
              </a:rPr>
              <a:t>sommes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latin typeface="Palatino Linotype"/>
                <a:cs typeface="Palatino Linotype"/>
              </a:rPr>
              <a:t>vendredi</a:t>
            </a:r>
            <a:r>
              <a:rPr lang="en-US" sz="2000" dirty="0" smtClean="0">
                <a:latin typeface="Palatino Linotype"/>
                <a:cs typeface="Palatino Linotype"/>
              </a:rPr>
              <a:t>, </a:t>
            </a:r>
            <a:r>
              <a:rPr lang="en-US" sz="2000" dirty="0">
                <a:latin typeface="Palatino Linotype"/>
                <a:cs typeface="Palatino Linotype"/>
              </a:rPr>
              <a:t>le </a:t>
            </a:r>
            <a:r>
              <a:rPr lang="en-US" sz="2000" dirty="0" smtClean="0">
                <a:latin typeface="Palatino Linotype"/>
                <a:cs typeface="Palatino Linotype"/>
              </a:rPr>
              <a:t>dix-</a:t>
            </a:r>
            <a:r>
              <a:rPr lang="en-US" sz="2000" dirty="0" err="1" smtClean="0">
                <a:latin typeface="Palatino Linotype"/>
                <a:cs typeface="Palatino Linotype"/>
              </a:rPr>
              <a:t>sept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novembre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latin typeface="Palatino Linotype"/>
                <a:cs typeface="Palatino Linotype"/>
              </a:rPr>
              <a:t>deux</a:t>
            </a:r>
            <a:r>
              <a:rPr lang="en-US" sz="2000" dirty="0">
                <a:latin typeface="Palatino Linotype"/>
                <a:cs typeface="Palatino Linotype"/>
              </a:rPr>
              <a:t> mille dix-</a:t>
            </a:r>
            <a:r>
              <a:rPr lang="en-US" sz="2000" dirty="0" err="1">
                <a:latin typeface="Palatino Linotype"/>
                <a:cs typeface="Palatino Linotype"/>
              </a:rPr>
              <a:t>sept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139" y="1407555"/>
            <a:ext cx="4068069" cy="5151048"/>
          </a:xfrm>
        </p:spPr>
        <p:txBody>
          <a:bodyPr>
            <a:noAutofit/>
          </a:bodyPr>
          <a:lstStyle/>
          <a:p>
            <a:pPr marL="82296" indent="0">
              <a:spcAft>
                <a:spcPts val="1200"/>
              </a:spcAft>
              <a:buNone/>
            </a:pP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Aft>
                <a:spcPts val="1200"/>
              </a:spcAft>
            </a:pPr>
            <a:r>
              <a:rPr lang="en-US" sz="2200" dirty="0" err="1" smtClean="0">
                <a:latin typeface="Palatino Linotype"/>
                <a:cs typeface="Palatino Linotype"/>
              </a:rPr>
              <a:t>âge</a:t>
            </a:r>
            <a:r>
              <a:rPr lang="en-US" sz="2200" dirty="0" smtClean="0">
                <a:latin typeface="Palatino Linotype"/>
                <a:cs typeface="Palatino Linotype"/>
              </a:rPr>
              <a:t>	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age</a:t>
            </a:r>
          </a:p>
          <a:p>
            <a:pPr>
              <a:spcAft>
                <a:spcPts val="1200"/>
              </a:spcAft>
            </a:pPr>
            <a:r>
              <a:rPr lang="en-US" sz="2200" dirty="0" err="1" smtClean="0">
                <a:latin typeface="Palatino Linotype"/>
                <a:cs typeface="Palatino Linotype"/>
              </a:rPr>
              <a:t>Tu</a:t>
            </a:r>
            <a:r>
              <a:rPr lang="en-US" sz="2200" dirty="0" smtClean="0">
                <a:latin typeface="Palatino Linotype"/>
                <a:cs typeface="Palatino Linotype"/>
              </a:rPr>
              <a:t> as </a:t>
            </a:r>
            <a:r>
              <a:rPr lang="en-US" sz="2200" dirty="0" err="1" smtClean="0">
                <a:latin typeface="Palatino Linotype"/>
                <a:cs typeface="Palatino Linotype"/>
              </a:rPr>
              <a:t>quel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âge</a:t>
            </a:r>
            <a:r>
              <a:rPr lang="en-US" sz="2200" dirty="0" smtClean="0">
                <a:latin typeface="Palatino Linotype"/>
                <a:cs typeface="Palatino Linotype"/>
              </a:rPr>
              <a:t>?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How 		    	        old are you?</a:t>
            </a:r>
          </a:p>
          <a:p>
            <a:pPr>
              <a:spcAft>
                <a:spcPts val="1200"/>
              </a:spcAft>
            </a:pPr>
            <a:r>
              <a:rPr lang="en-US" sz="2200" dirty="0" smtClean="0">
                <a:latin typeface="Palatino Linotype"/>
                <a:cs typeface="Palatino Linotype"/>
              </a:rPr>
              <a:t>an	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year</a:t>
            </a:r>
          </a:p>
          <a:p>
            <a:pPr>
              <a:spcAft>
                <a:spcPts val="1200"/>
              </a:spcAft>
            </a:pPr>
            <a:r>
              <a:rPr lang="en-US" sz="2200" dirty="0" err="1" smtClean="0">
                <a:latin typeface="Palatino Linotype"/>
                <a:cs typeface="Palatino Linotype"/>
              </a:rPr>
              <a:t>J’ai</a:t>
            </a:r>
            <a:r>
              <a:rPr lang="mr-IN" sz="2200" dirty="0" smtClean="0">
                <a:latin typeface="Palatino Linotype"/>
                <a:cs typeface="Palatino Linotype"/>
              </a:rPr>
              <a:t>…</a:t>
            </a:r>
            <a:r>
              <a:rPr lang="en-US" sz="2200" dirty="0" smtClean="0">
                <a:latin typeface="Palatino Linotype"/>
                <a:cs typeface="Palatino Linotype"/>
              </a:rPr>
              <a:t> ans.	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 am</a:t>
            </a:r>
            <a:r>
              <a:rPr lang="mr-IN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…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years 			old.</a:t>
            </a:r>
          </a:p>
          <a:p>
            <a:pPr>
              <a:spcAft>
                <a:spcPts val="1200"/>
              </a:spcAft>
            </a:pPr>
            <a:r>
              <a:rPr lang="en-US" sz="2200" dirty="0" err="1" smtClean="0">
                <a:latin typeface="Palatino Linotype"/>
                <a:cs typeface="Palatino Linotype"/>
              </a:rPr>
              <a:t>avoir</a:t>
            </a:r>
            <a:r>
              <a:rPr lang="mr-IN" sz="2200" dirty="0" smtClean="0">
                <a:latin typeface="Palatino Linotype"/>
                <a:cs typeface="Palatino Linotype"/>
              </a:rPr>
              <a:t>…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ans</a:t>
            </a:r>
            <a:r>
              <a:rPr lang="en-US" sz="2200" dirty="0" smtClean="0">
                <a:latin typeface="Palatino Linotype"/>
                <a:cs typeface="Palatino Linotype"/>
              </a:rPr>
              <a:t>	      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be </a:t>
            </a:r>
            <a:r>
              <a:rPr lang="mr-IN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…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		       (years old)</a:t>
            </a:r>
          </a:p>
          <a:p>
            <a:pPr>
              <a:spcAft>
                <a:spcPts val="1200"/>
              </a:spcAft>
            </a:pPr>
            <a:r>
              <a:rPr lang="en-US" sz="2200" dirty="0" err="1" smtClean="0">
                <a:latin typeface="Palatino Linotype"/>
                <a:cs typeface="Palatino Linotype"/>
              </a:rPr>
              <a:t>c’est</a:t>
            </a:r>
            <a:r>
              <a:rPr lang="en-US" sz="2200" dirty="0" smtClean="0">
                <a:latin typeface="Palatino Linotype"/>
                <a:cs typeface="Palatino Linotype"/>
              </a:rPr>
              <a:t>		   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he is, she is</a:t>
            </a:r>
            <a:endParaRPr lang="en-US" sz="22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3208" y="1524000"/>
            <a:ext cx="3840480" cy="5034602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err="1" smtClean="0">
                <a:latin typeface="Palatino Linotype"/>
                <a:cs typeface="Palatino Linotype"/>
              </a:rPr>
              <a:t>bavard</a:t>
            </a:r>
            <a:r>
              <a:rPr lang="en-US" sz="2200" dirty="0" smtClean="0">
                <a:latin typeface="Palatino Linotype"/>
                <a:cs typeface="Palatino Linotype"/>
              </a:rPr>
              <a:t>(e)	        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talkative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beau, </a:t>
            </a:r>
            <a:r>
              <a:rPr lang="en-US" sz="2200" dirty="0" err="1" smtClean="0">
                <a:latin typeface="Palatino Linotype"/>
                <a:cs typeface="Palatino Linotype"/>
              </a:rPr>
              <a:t>bel</a:t>
            </a:r>
            <a:r>
              <a:rPr lang="en-US" sz="2200" dirty="0" smtClean="0">
                <a:latin typeface="Palatino Linotype"/>
                <a:cs typeface="Palatino Linotype"/>
              </a:rPr>
              <a:t>, belle    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beautiful, 		         handsome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bête	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stupid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diligent(e)	  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hardworking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err="1" smtClean="0">
                <a:latin typeface="Palatino Linotype"/>
                <a:cs typeface="Palatino Linotype"/>
              </a:rPr>
              <a:t>égoïste</a:t>
            </a:r>
            <a:r>
              <a:rPr lang="en-US" sz="2200" dirty="0" smtClean="0">
                <a:latin typeface="Palatino Linotype"/>
                <a:cs typeface="Palatino Linotype"/>
              </a:rPr>
              <a:t>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selfish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err="1" smtClean="0">
                <a:latin typeface="Palatino Linotype"/>
                <a:cs typeface="Palatino Linotype"/>
              </a:rPr>
              <a:t>généreux</a:t>
            </a:r>
            <a:r>
              <a:rPr lang="en-US" sz="2200" dirty="0" smtClean="0">
                <a:latin typeface="Palatino Linotype"/>
                <a:cs typeface="Palatino Linotype"/>
              </a:rPr>
              <a:t>, </a:t>
            </a:r>
            <a:r>
              <a:rPr lang="en-US" sz="2200" dirty="0" err="1" smtClean="0">
                <a:latin typeface="Palatino Linotype"/>
                <a:cs typeface="Palatino Linotype"/>
              </a:rPr>
              <a:t>généreuse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latin typeface="Palatino Linotype"/>
                <a:cs typeface="Palatino Linotype"/>
              </a:rPr>
              <a:t>	     	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generous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intelligent(e)	      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intelligent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err="1" smtClean="0">
                <a:latin typeface="Palatino Linotype"/>
                <a:cs typeface="Palatino Linotype"/>
              </a:rPr>
              <a:t>méchant</a:t>
            </a:r>
            <a:r>
              <a:rPr lang="en-US" sz="2200" dirty="0" smtClean="0">
                <a:latin typeface="Palatino Linotype"/>
                <a:cs typeface="Palatino Linotype"/>
              </a:rPr>
              <a:t>(e)		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mean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err="1" smtClean="0">
                <a:latin typeface="Palatino Linotype"/>
                <a:cs typeface="Palatino Linotype"/>
              </a:rPr>
              <a:t>paresseux</a:t>
            </a:r>
            <a:r>
              <a:rPr lang="en-US" sz="2200" dirty="0" smtClean="0">
                <a:latin typeface="Palatino Linotype"/>
                <a:cs typeface="Palatino Linotype"/>
              </a:rPr>
              <a:t>, </a:t>
            </a:r>
            <a:r>
              <a:rPr lang="en-US" sz="2200" dirty="0" err="1" smtClean="0">
                <a:latin typeface="Palatino Linotype"/>
                <a:cs typeface="Palatino Linotype"/>
              </a:rPr>
              <a:t>paresseuse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latin typeface="Palatino Linotype"/>
                <a:cs typeface="Palatino Linotype"/>
              </a:rPr>
              <a:t>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lazy</a:t>
            </a:r>
            <a:endParaRPr lang="en-US" sz="22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68692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837" y="137696"/>
            <a:ext cx="7923851" cy="111686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000" dirty="0">
                <a:latin typeface="Palatino Linotype"/>
                <a:cs typeface="Palatino Linotype"/>
              </a:rPr>
              <a:t>nous </a:t>
            </a:r>
            <a:r>
              <a:rPr lang="en-US" sz="2000" dirty="0" err="1">
                <a:latin typeface="Palatino Linotype"/>
                <a:cs typeface="Palatino Linotype"/>
              </a:rPr>
              <a:t>sommes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b="1" dirty="0" err="1">
                <a:latin typeface="Palatino Linotype"/>
                <a:cs typeface="Palatino Linotype"/>
              </a:rPr>
              <a:t>vendredi</a:t>
            </a:r>
            <a:r>
              <a:rPr lang="en-US" sz="2000" dirty="0">
                <a:latin typeface="Palatino Linotype"/>
                <a:cs typeface="Palatino Linotype"/>
              </a:rPr>
              <a:t>, le dix-</a:t>
            </a:r>
            <a:r>
              <a:rPr lang="en-US" sz="2000" dirty="0" err="1">
                <a:latin typeface="Palatino Linotype"/>
                <a:cs typeface="Palatino Linotype"/>
              </a:rPr>
              <a:t>sept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latin typeface="Palatino Linotype"/>
                <a:cs typeface="Palatino Linotype"/>
              </a:rPr>
              <a:t>novembre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latin typeface="Palatino Linotype"/>
                <a:cs typeface="Palatino Linotype"/>
              </a:rPr>
              <a:t>deux</a:t>
            </a:r>
            <a:r>
              <a:rPr lang="en-US" sz="2000" dirty="0">
                <a:latin typeface="Palatino Linotype"/>
                <a:cs typeface="Palatino Linotype"/>
              </a:rPr>
              <a:t> mille dix-</a:t>
            </a:r>
            <a:r>
              <a:rPr lang="en-US" sz="2000" dirty="0" err="1">
                <a:latin typeface="Palatino Linotype"/>
                <a:cs typeface="Palatino Linotype"/>
              </a:rPr>
              <a:t>sept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2858" y="1523999"/>
            <a:ext cx="3870350" cy="5098903"/>
          </a:xfrm>
        </p:spPr>
        <p:txBody>
          <a:bodyPr/>
          <a:lstStyle/>
          <a:p>
            <a:r>
              <a:rPr lang="en-US" dirty="0" smtClean="0"/>
              <a:t>Write ten sentences in the present tense.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9890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5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025" y="151182"/>
            <a:ext cx="7857664" cy="87685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100" dirty="0">
                <a:latin typeface="Palatino Linotype"/>
                <a:cs typeface="Palatino Linotype"/>
              </a:rPr>
              <a:t>nous </a:t>
            </a:r>
            <a:r>
              <a:rPr lang="en-US" sz="2100" dirty="0" err="1">
                <a:latin typeface="Palatino Linotype"/>
                <a:cs typeface="Palatino Linotype"/>
              </a:rPr>
              <a:t>sommes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b="1" dirty="0" err="1">
                <a:latin typeface="Palatino Linotype"/>
                <a:cs typeface="Palatino Linotype"/>
              </a:rPr>
              <a:t>lundi</a:t>
            </a:r>
            <a:r>
              <a:rPr lang="en-US" sz="2100" dirty="0">
                <a:latin typeface="Palatino Linotype"/>
                <a:cs typeface="Palatino Linotype"/>
              </a:rPr>
              <a:t>, le </a:t>
            </a:r>
            <a:r>
              <a:rPr lang="en-US" sz="2100" dirty="0" err="1">
                <a:latin typeface="Palatino Linotype"/>
                <a:cs typeface="Palatino Linotype"/>
              </a:rPr>
              <a:t>vingt-sept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dirty="0" err="1">
                <a:latin typeface="Palatino Linotype"/>
                <a:cs typeface="Palatino Linotype"/>
              </a:rPr>
              <a:t>novembre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dirty="0" err="1">
                <a:latin typeface="Palatino Linotype"/>
                <a:cs typeface="Palatino Linotype"/>
              </a:rPr>
              <a:t>deux</a:t>
            </a:r>
            <a:r>
              <a:rPr lang="en-US" sz="2100" dirty="0">
                <a:latin typeface="Palatino Linotype"/>
                <a:cs typeface="Palatino Linotype"/>
              </a:rPr>
              <a:t> mille dix-</a:t>
            </a:r>
            <a:r>
              <a:rPr lang="en-US" sz="2100" dirty="0" err="1">
                <a:latin typeface="Palatino Linotype"/>
                <a:cs typeface="Palatino Linotype"/>
              </a:rPr>
              <a:t>sept</a:t>
            </a:r>
            <a:endParaRPr lang="en-US" sz="21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025" y="1194339"/>
            <a:ext cx="3989275" cy="5491542"/>
          </a:xfrm>
        </p:spPr>
        <p:txBody>
          <a:bodyPr>
            <a:noAutofit/>
          </a:bodyPr>
          <a:lstStyle/>
          <a:p>
            <a:pPr marL="82296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i="1" dirty="0">
                <a:latin typeface="Palatino Linotype"/>
                <a:cs typeface="Palatino Linotype"/>
              </a:rPr>
              <a:t>Write “</a:t>
            </a:r>
            <a:r>
              <a:rPr lang="en-US" sz="2400" i="1" dirty="0" err="1">
                <a:latin typeface="Palatino Linotype"/>
                <a:cs typeface="Palatino Linotype"/>
              </a:rPr>
              <a:t>Semaine</a:t>
            </a:r>
            <a:r>
              <a:rPr lang="en-US" sz="2400" i="1" dirty="0">
                <a:latin typeface="Palatino Linotype"/>
                <a:cs typeface="Palatino Linotype"/>
              </a:rPr>
              <a:t> </a:t>
            </a:r>
            <a:r>
              <a:rPr lang="en-US" sz="2400" i="1" dirty="0" smtClean="0">
                <a:latin typeface="Palatino Linotype"/>
                <a:cs typeface="Palatino Linotype"/>
              </a:rPr>
              <a:t>16” </a:t>
            </a:r>
            <a:r>
              <a:rPr lang="en-US" sz="2400" i="1" dirty="0">
                <a:latin typeface="Palatino Linotype"/>
                <a:cs typeface="Palatino Linotype"/>
              </a:rPr>
              <a:t>and </a:t>
            </a:r>
            <a:r>
              <a:rPr lang="en-US" sz="2400" i="1" dirty="0" smtClean="0">
                <a:latin typeface="Palatino Linotype"/>
                <a:cs typeface="Palatino Linotype"/>
              </a:rPr>
              <a:t>today’s date</a:t>
            </a:r>
            <a:r>
              <a:rPr lang="en-US" sz="2400" i="1" dirty="0">
                <a:latin typeface="Palatino Linotype"/>
                <a:cs typeface="Palatino Linotype"/>
              </a:rPr>
              <a:t>.</a:t>
            </a:r>
          </a:p>
          <a:p>
            <a:pPr marL="82296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l’Action</a:t>
            </a:r>
            <a:r>
              <a:rPr lang="en-US" sz="2400" dirty="0" smtClean="0">
                <a:latin typeface="Palatino Linotype"/>
                <a:cs typeface="Palatino Linotype"/>
              </a:rPr>
              <a:t> de Gr</a:t>
            </a:r>
            <a:r>
              <a:rPr lang="en-US" sz="2400" dirty="0" smtClean="0">
                <a:latin typeface="Palatino Linotype"/>
                <a:cs typeface="Palatino Linotype"/>
              </a:rPr>
              <a:t>âce		 	 	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Thanksgiving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récolte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harvest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écureuil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squirrel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dindon</a:t>
            </a:r>
            <a:r>
              <a:rPr lang="en-US" sz="2400" dirty="0" smtClean="0">
                <a:latin typeface="Palatino Linotype"/>
                <a:cs typeface="Palatino Linotype"/>
              </a:rPr>
              <a:t>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turkey (animal)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dinde</a:t>
            </a:r>
            <a:r>
              <a:rPr lang="en-US" sz="2400" dirty="0" smtClean="0">
                <a:latin typeface="Palatino Linotype"/>
                <a:cs typeface="Palatino Linotype"/>
              </a:rPr>
              <a:t>	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turkey (food)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maïs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corn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purée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mashed potatoes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5300" y="1194339"/>
            <a:ext cx="3868388" cy="549154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tarte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à</a:t>
            </a:r>
            <a:r>
              <a:rPr lang="en-US" sz="2400" dirty="0" smtClean="0">
                <a:latin typeface="Palatino Linotype"/>
                <a:cs typeface="Palatino Linotype"/>
              </a:rPr>
              <a:t> la </a:t>
            </a:r>
            <a:r>
              <a:rPr lang="en-US" sz="2400" dirty="0" err="1" smtClean="0">
                <a:latin typeface="Palatino Linotype"/>
                <a:cs typeface="Palatino Linotype"/>
              </a:rPr>
              <a:t>citrouille</a:t>
            </a:r>
            <a:r>
              <a:rPr lang="en-US" sz="2400" dirty="0" smtClean="0">
                <a:latin typeface="Palatino Linotype"/>
                <a:cs typeface="Palatino Linotype"/>
              </a:rPr>
              <a:t>	 		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pumpkin pie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sauce aux </a:t>
            </a:r>
            <a:r>
              <a:rPr lang="en-US" sz="2400" dirty="0" err="1" smtClean="0">
                <a:latin typeface="Palatino Linotype"/>
                <a:cs typeface="Palatino Linotype"/>
              </a:rPr>
              <a:t>canneberges</a:t>
            </a:r>
            <a:r>
              <a:rPr lang="en-US" sz="2400" dirty="0" smtClean="0">
                <a:latin typeface="Palatino Linotype"/>
                <a:cs typeface="Palatino Linotype"/>
              </a:rPr>
              <a:t>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cranberry 			sauce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les haricots </a:t>
            </a:r>
            <a:r>
              <a:rPr lang="en-US" sz="2400" dirty="0" err="1" smtClean="0">
                <a:latin typeface="Palatino Linotype"/>
                <a:cs typeface="Palatino Linotype"/>
              </a:rPr>
              <a:t>verts</a:t>
            </a:r>
            <a:r>
              <a:rPr lang="en-US" sz="2400" dirty="0" smtClean="0">
                <a:latin typeface="Palatino Linotype"/>
                <a:cs typeface="Palatino Linotype"/>
              </a:rPr>
              <a:t>	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green 		 	   beans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les </a:t>
            </a:r>
            <a:r>
              <a:rPr lang="en-US" sz="2400" dirty="0" err="1" smtClean="0">
                <a:latin typeface="Palatino Linotype"/>
                <a:cs typeface="Palatino Linotype"/>
              </a:rPr>
              <a:t>restes</a:t>
            </a:r>
            <a:r>
              <a:rPr lang="en-US" sz="2400" dirty="0" smtClean="0">
                <a:latin typeface="Palatino Linotype"/>
                <a:cs typeface="Palatino Linotype"/>
              </a:rPr>
              <a:t> (m)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leftovers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les </a:t>
            </a:r>
            <a:r>
              <a:rPr lang="en-US" sz="2400" dirty="0" err="1" smtClean="0">
                <a:latin typeface="Palatino Linotype"/>
                <a:cs typeface="Palatino Linotype"/>
              </a:rPr>
              <a:t>noix</a:t>
            </a:r>
            <a:r>
              <a:rPr lang="en-US" sz="2400" dirty="0" smtClean="0">
                <a:latin typeface="Palatino Linotype"/>
                <a:cs typeface="Palatino Linotype"/>
              </a:rPr>
              <a:t>		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nuts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les </a:t>
            </a:r>
            <a:r>
              <a:rPr lang="en-US" sz="2400" dirty="0" err="1" smtClean="0">
                <a:latin typeface="Palatino Linotype"/>
                <a:cs typeface="Palatino Linotype"/>
              </a:rPr>
              <a:t>patates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douces</a:t>
            </a:r>
            <a:r>
              <a:rPr lang="en-US" sz="2400" dirty="0" smtClean="0">
                <a:latin typeface="Palatino Linotype"/>
                <a:cs typeface="Palatino Linotype"/>
              </a:rPr>
              <a:t> (f)		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sweet potatoes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les </a:t>
            </a:r>
            <a:r>
              <a:rPr lang="en-US" sz="2400" dirty="0" err="1" smtClean="0">
                <a:latin typeface="Palatino Linotype"/>
                <a:cs typeface="Palatino Linotype"/>
              </a:rPr>
              <a:t>guimauves</a:t>
            </a:r>
            <a:r>
              <a:rPr lang="en-US" sz="2400" dirty="0" smtClean="0">
                <a:latin typeface="Palatino Linotype"/>
                <a:cs typeface="Palatino Linotype"/>
              </a:rPr>
              <a:t> (f)	 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marshmallows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10452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61" y="274320"/>
            <a:ext cx="7845027" cy="920019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100" dirty="0">
                <a:latin typeface="Palatino Linotype"/>
                <a:cs typeface="Palatino Linotype"/>
              </a:rPr>
              <a:t>nous </a:t>
            </a:r>
            <a:r>
              <a:rPr lang="en-US" sz="2100" dirty="0" err="1">
                <a:latin typeface="Palatino Linotype"/>
                <a:cs typeface="Palatino Linotype"/>
              </a:rPr>
              <a:t>sommes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b="1" dirty="0" err="1">
                <a:latin typeface="Palatino Linotype"/>
                <a:cs typeface="Palatino Linotype"/>
              </a:rPr>
              <a:t>lundi</a:t>
            </a:r>
            <a:r>
              <a:rPr lang="en-US" sz="2100" dirty="0">
                <a:latin typeface="Palatino Linotype"/>
                <a:cs typeface="Palatino Linotype"/>
              </a:rPr>
              <a:t>, le </a:t>
            </a:r>
            <a:r>
              <a:rPr lang="en-US" sz="2100" dirty="0" err="1">
                <a:latin typeface="Palatino Linotype"/>
                <a:cs typeface="Palatino Linotype"/>
              </a:rPr>
              <a:t>vingt-sept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dirty="0" err="1">
                <a:latin typeface="Palatino Linotype"/>
                <a:cs typeface="Palatino Linotype"/>
              </a:rPr>
              <a:t>novembre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dirty="0" err="1">
                <a:latin typeface="Palatino Linotype"/>
                <a:cs typeface="Palatino Linotype"/>
              </a:rPr>
              <a:t>deux</a:t>
            </a:r>
            <a:r>
              <a:rPr lang="en-US" sz="2100" dirty="0">
                <a:latin typeface="Palatino Linotype"/>
                <a:cs typeface="Palatino Linotype"/>
              </a:rPr>
              <a:t> mille dix-</a:t>
            </a:r>
            <a:r>
              <a:rPr lang="en-US" sz="2100" dirty="0" err="1">
                <a:latin typeface="Palatino Linotype"/>
                <a:cs typeface="Palatino Linotype"/>
              </a:rPr>
              <a:t>sept</a:t>
            </a:r>
            <a:endParaRPr lang="en-US" sz="21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61" y="1524000"/>
            <a:ext cx="4004547" cy="505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5478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4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706" y="274320"/>
            <a:ext cx="7842982" cy="980492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100" dirty="0">
                <a:latin typeface="Palatino Linotype"/>
                <a:cs typeface="Palatino Linotype"/>
              </a:rPr>
              <a:t>nous </a:t>
            </a:r>
            <a:r>
              <a:rPr lang="en-US" sz="2100" dirty="0" err="1">
                <a:latin typeface="Palatino Linotype"/>
                <a:cs typeface="Palatino Linotype"/>
              </a:rPr>
              <a:t>sommes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b="1" dirty="0" err="1">
                <a:latin typeface="Palatino Linotype"/>
                <a:cs typeface="Palatino Linotype"/>
              </a:rPr>
              <a:t>mardi</a:t>
            </a:r>
            <a:r>
              <a:rPr lang="en-US" sz="2100" dirty="0">
                <a:latin typeface="Palatino Linotype"/>
                <a:cs typeface="Palatino Linotype"/>
              </a:rPr>
              <a:t>, le </a:t>
            </a:r>
            <a:r>
              <a:rPr lang="en-US" sz="2100" dirty="0" err="1">
                <a:latin typeface="Palatino Linotype"/>
                <a:cs typeface="Palatino Linotype"/>
              </a:rPr>
              <a:t>vingt-huit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dirty="0" err="1">
                <a:latin typeface="Palatino Linotype"/>
                <a:cs typeface="Palatino Linotype"/>
              </a:rPr>
              <a:t>novembre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dirty="0" err="1">
                <a:latin typeface="Palatino Linotype"/>
                <a:cs typeface="Palatino Linotype"/>
              </a:rPr>
              <a:t>deux</a:t>
            </a:r>
            <a:r>
              <a:rPr lang="en-US" sz="2100" dirty="0">
                <a:latin typeface="Palatino Linotype"/>
                <a:cs typeface="Palatino Linotype"/>
              </a:rPr>
              <a:t> mille dix-</a:t>
            </a:r>
            <a:r>
              <a:rPr lang="en-US" sz="2100" dirty="0" err="1">
                <a:latin typeface="Palatino Linotype"/>
                <a:cs typeface="Palatino Linotype"/>
              </a:rPr>
              <a:t>sept</a:t>
            </a:r>
            <a:endParaRPr lang="en-US" sz="21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706" y="1523999"/>
            <a:ext cx="4185382" cy="5131053"/>
          </a:xfrm>
        </p:spPr>
        <p:txBody>
          <a:bodyPr>
            <a:noAutofit/>
          </a:bodyPr>
          <a:lstStyle/>
          <a:p>
            <a:pPr marL="82296" indent="0">
              <a:spcAft>
                <a:spcPts val="1200"/>
              </a:spcAft>
              <a:buNone/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Les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mots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du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jour”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premier, première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first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sympa</a:t>
            </a:r>
            <a:r>
              <a:rPr lang="en-US" sz="2400" dirty="0" smtClean="0">
                <a:latin typeface="Palatino Linotype"/>
                <a:cs typeface="Palatino Linotype"/>
              </a:rPr>
              <a:t> (</a:t>
            </a:r>
            <a:r>
              <a:rPr lang="en-US" sz="2400" dirty="0" err="1" smtClean="0">
                <a:latin typeface="Palatino Linotype"/>
                <a:cs typeface="Palatino Linotype"/>
              </a:rPr>
              <a:t>sympathique</a:t>
            </a:r>
            <a:r>
              <a:rPr lang="en-US" sz="2400" dirty="0" smtClean="0">
                <a:latin typeface="Palatino Linotype"/>
                <a:cs typeface="Palatino Linotype"/>
              </a:rPr>
              <a:t>)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nice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timide</a:t>
            </a:r>
            <a:r>
              <a:rPr lang="en-US" sz="2400" dirty="0" smtClean="0">
                <a:latin typeface="Palatino Linotype"/>
                <a:cs typeface="Palatino Linotype"/>
              </a:rPr>
              <a:t>	 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shy, timid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les </a:t>
            </a:r>
            <a:r>
              <a:rPr lang="en-US" sz="2400" dirty="0" err="1" smtClean="0">
                <a:latin typeface="Palatino Linotype"/>
                <a:cs typeface="Palatino Linotype"/>
              </a:rPr>
              <a:t>vacances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vacation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cadeau</a:t>
            </a:r>
            <a:r>
              <a:rPr lang="en-US" sz="2400" dirty="0" smtClean="0">
                <a:latin typeface="Palatino Linotype"/>
                <a:cs typeface="Palatino Linotype"/>
              </a:rPr>
              <a:t>		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gift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ce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sont</a:t>
            </a:r>
            <a:r>
              <a:rPr lang="en-US" sz="2400" dirty="0" smtClean="0">
                <a:latin typeface="Palatino Linotype"/>
                <a:cs typeface="Palatino Linotype"/>
              </a:rPr>
              <a:t>	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they are, these 		     are, those are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chat		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cat</a:t>
            </a:r>
            <a:endParaRPr lang="en-US" sz="24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3528" y="1390876"/>
            <a:ext cx="3480159" cy="52641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cheval	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horse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chien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dog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être</a:t>
            </a:r>
            <a:r>
              <a:rPr lang="en-US" sz="2400" dirty="0" smtClean="0">
                <a:latin typeface="Palatino Linotype"/>
                <a:cs typeface="Palatino Linotype"/>
              </a:rPr>
              <a:t>		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be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mari</a:t>
            </a:r>
            <a:r>
              <a:rPr lang="en-US" sz="2400" dirty="0" smtClean="0">
                <a:latin typeface="Palatino Linotype"/>
                <a:cs typeface="Palatino Linotype"/>
              </a:rPr>
              <a:t>	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husband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mois</a:t>
            </a:r>
            <a:r>
              <a:rPr lang="en-US" sz="2400" dirty="0" smtClean="0">
                <a:latin typeface="Palatino Linotype"/>
                <a:cs typeface="Palatino Linotype"/>
              </a:rPr>
              <a:t>	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month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n’est-ce</a:t>
            </a:r>
            <a:r>
              <a:rPr lang="en-US" sz="2400" dirty="0" smtClean="0">
                <a:latin typeface="Palatino Linotype"/>
                <a:cs typeface="Palatino Linotype"/>
              </a:rPr>
              <a:t> pas?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isn’t 		      that so?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oiseau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bird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parce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que</a:t>
            </a:r>
            <a:r>
              <a:rPr lang="en-US" sz="2400" dirty="0" smtClean="0">
                <a:latin typeface="Palatino Linotype"/>
                <a:cs typeface="Palatino Linotype"/>
              </a:rPr>
              <a:t>	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because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poisson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fish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en	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on</a:t>
            </a:r>
            <a:endParaRPr lang="en-US" sz="24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83927357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421" y="274320"/>
            <a:ext cx="7875267" cy="904901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100" dirty="0">
                <a:latin typeface="Palatino Linotype"/>
                <a:cs typeface="Palatino Linotype"/>
              </a:rPr>
              <a:t>nous </a:t>
            </a:r>
            <a:r>
              <a:rPr lang="en-US" sz="2100" dirty="0" err="1">
                <a:latin typeface="Palatino Linotype"/>
                <a:cs typeface="Palatino Linotype"/>
              </a:rPr>
              <a:t>sommes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b="1" dirty="0" err="1">
                <a:latin typeface="Palatino Linotype"/>
                <a:cs typeface="Palatino Linotype"/>
              </a:rPr>
              <a:t>mardi</a:t>
            </a:r>
            <a:r>
              <a:rPr lang="en-US" sz="2100" dirty="0">
                <a:latin typeface="Palatino Linotype"/>
                <a:cs typeface="Palatino Linotype"/>
              </a:rPr>
              <a:t>, le </a:t>
            </a:r>
            <a:r>
              <a:rPr lang="en-US" sz="2100" dirty="0" err="1">
                <a:latin typeface="Palatino Linotype"/>
                <a:cs typeface="Palatino Linotype"/>
              </a:rPr>
              <a:t>vingt-huit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dirty="0" err="1">
                <a:latin typeface="Palatino Linotype"/>
                <a:cs typeface="Palatino Linotype"/>
              </a:rPr>
              <a:t>novembre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dirty="0" err="1">
                <a:latin typeface="Palatino Linotype"/>
                <a:cs typeface="Palatino Linotype"/>
              </a:rPr>
              <a:t>deux</a:t>
            </a:r>
            <a:r>
              <a:rPr lang="en-US" sz="2100" dirty="0">
                <a:latin typeface="Palatino Linotype"/>
                <a:cs typeface="Palatino Linotype"/>
              </a:rPr>
              <a:t> mille dix-</a:t>
            </a:r>
            <a:r>
              <a:rPr lang="en-US" sz="2100" dirty="0" err="1">
                <a:latin typeface="Palatino Linotype"/>
                <a:cs typeface="Palatino Linotype"/>
              </a:rPr>
              <a:t>sept</a:t>
            </a:r>
            <a:endParaRPr lang="en-US" sz="21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8421" y="1524000"/>
            <a:ext cx="4034787" cy="50700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7008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78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274320"/>
            <a:ext cx="7917688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:  30/10 – 3/11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100" dirty="0">
                <a:latin typeface="Palatino Linotype"/>
                <a:cs typeface="Palatino Linotype"/>
              </a:rPr>
              <a:t>nous </a:t>
            </a:r>
            <a:r>
              <a:rPr lang="en-US" sz="2100" dirty="0" err="1">
                <a:latin typeface="Palatino Linotype"/>
                <a:cs typeface="Palatino Linotype"/>
              </a:rPr>
              <a:t>sommes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b="1" dirty="0" err="1">
                <a:latin typeface="Palatino Linotype"/>
                <a:cs typeface="Palatino Linotype"/>
              </a:rPr>
              <a:t>mercredi</a:t>
            </a:r>
            <a:r>
              <a:rPr lang="en-US" sz="2100" dirty="0">
                <a:latin typeface="Palatino Linotype"/>
                <a:cs typeface="Palatino Linotype"/>
              </a:rPr>
              <a:t>, le premier </a:t>
            </a:r>
            <a:r>
              <a:rPr lang="en-US" sz="2100" dirty="0" err="1">
                <a:latin typeface="Palatino Linotype"/>
                <a:cs typeface="Palatino Linotype"/>
              </a:rPr>
              <a:t>novembre</a:t>
            </a:r>
            <a:r>
              <a:rPr lang="en-US" sz="2100" dirty="0">
                <a:latin typeface="Palatino Linotype"/>
                <a:cs typeface="Palatino Linotype"/>
              </a:rPr>
              <a:t> </a:t>
            </a:r>
            <a:r>
              <a:rPr lang="en-US" sz="2100" dirty="0" err="1">
                <a:latin typeface="Palatino Linotype"/>
                <a:cs typeface="Palatino Linotype"/>
              </a:rPr>
              <a:t>deux</a:t>
            </a:r>
            <a:r>
              <a:rPr lang="en-US" sz="2100" dirty="0">
                <a:latin typeface="Palatino Linotype"/>
                <a:cs typeface="Palatino Linotype"/>
              </a:rPr>
              <a:t> mille dix-</a:t>
            </a:r>
            <a:r>
              <a:rPr lang="en-US" sz="2100" dirty="0" err="1">
                <a:latin typeface="Palatino Linotype"/>
                <a:cs typeface="Palatino Linotype"/>
              </a:rPr>
              <a:t>sept</a:t>
            </a:r>
            <a:endParaRPr lang="en-US" sz="21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505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5478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421" y="151182"/>
            <a:ext cx="7875267" cy="87685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000" dirty="0">
                <a:latin typeface="Palatino Linotype"/>
                <a:cs typeface="Palatino Linotype"/>
              </a:rPr>
              <a:t>nous </a:t>
            </a:r>
            <a:r>
              <a:rPr lang="en-US" sz="2000" dirty="0" err="1">
                <a:latin typeface="Palatino Linotype"/>
                <a:cs typeface="Palatino Linotype"/>
              </a:rPr>
              <a:t>sommes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b="1" dirty="0" err="1">
                <a:latin typeface="Palatino Linotype"/>
                <a:cs typeface="Palatino Linotype"/>
              </a:rPr>
              <a:t>mercredi</a:t>
            </a:r>
            <a:r>
              <a:rPr lang="en-US" sz="2000" dirty="0">
                <a:latin typeface="Palatino Linotype"/>
                <a:cs typeface="Palatino Linotype"/>
              </a:rPr>
              <a:t>, le </a:t>
            </a:r>
            <a:r>
              <a:rPr lang="en-US" sz="2000" dirty="0" err="1">
                <a:latin typeface="Palatino Linotype"/>
                <a:cs typeface="Palatino Linotype"/>
              </a:rPr>
              <a:t>vingt-neuf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latin typeface="Palatino Linotype"/>
                <a:cs typeface="Palatino Linotype"/>
              </a:rPr>
              <a:t>novembre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latin typeface="Palatino Linotype"/>
                <a:cs typeface="Palatino Linotype"/>
              </a:rPr>
              <a:t>deux</a:t>
            </a:r>
            <a:r>
              <a:rPr lang="en-US" sz="2000" dirty="0">
                <a:latin typeface="Palatino Linotype"/>
                <a:cs typeface="Palatino Linotype"/>
              </a:rPr>
              <a:t> mille dix-</a:t>
            </a:r>
            <a:r>
              <a:rPr lang="en-US" sz="2000" dirty="0" err="1">
                <a:latin typeface="Palatino Linotype"/>
                <a:cs typeface="Palatino Linotype"/>
              </a:rPr>
              <a:t>sept</a:t>
            </a:r>
            <a:endParaRPr lang="en-US" sz="20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8421" y="1224575"/>
            <a:ext cx="4034787" cy="5384807"/>
          </a:xfrm>
        </p:spPr>
        <p:txBody>
          <a:bodyPr>
            <a:normAutofit/>
          </a:bodyPr>
          <a:lstStyle/>
          <a:p>
            <a:pPr marL="82296" indent="0">
              <a:spcAft>
                <a:spcPts val="1200"/>
              </a:spcAft>
              <a:buNone/>
            </a:pP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mon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arri</a:t>
            </a:r>
            <a:r>
              <a:rPr lang="en-US" sz="2400" dirty="0" err="1" smtClean="0">
                <a:latin typeface="Palatino Linotype"/>
                <a:cs typeface="Palatino Linotype"/>
              </a:rPr>
              <a:t>ère</a:t>
            </a:r>
            <a:r>
              <a:rPr lang="en-US" sz="2400" dirty="0" smtClean="0">
                <a:latin typeface="Palatino Linotype"/>
                <a:cs typeface="Palatino Linotype"/>
              </a:rPr>
              <a:t>-grand-</a:t>
            </a:r>
            <a:r>
              <a:rPr lang="en-US" sz="2400" dirty="0" err="1" smtClean="0">
                <a:latin typeface="Palatino Linotype"/>
                <a:cs typeface="Palatino Linotype"/>
              </a:rPr>
              <a:t>mère</a:t>
            </a:r>
            <a:r>
              <a:rPr lang="en-US" sz="2400" dirty="0" smtClean="0">
                <a:latin typeface="Palatino Linotype"/>
                <a:cs typeface="Palatino Linotype"/>
              </a:rPr>
              <a:t>	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 great grandma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mon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arrière</a:t>
            </a:r>
            <a:r>
              <a:rPr lang="en-US" sz="2400" dirty="0" smtClean="0">
                <a:latin typeface="Palatino Linotype"/>
                <a:cs typeface="Palatino Linotype"/>
              </a:rPr>
              <a:t>-grand-</a:t>
            </a:r>
            <a:r>
              <a:rPr lang="en-US" sz="2400" dirty="0" err="1" smtClean="0">
                <a:latin typeface="Palatino Linotype"/>
                <a:cs typeface="Palatino Linotype"/>
              </a:rPr>
              <a:t>père</a:t>
            </a:r>
            <a:r>
              <a:rPr lang="en-US" sz="2400" dirty="0" smtClean="0">
                <a:latin typeface="Palatino Linotype"/>
                <a:cs typeface="Palatino Linotype"/>
              </a:rPr>
              <a:t>	  	 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 great grandpa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ma </a:t>
            </a:r>
            <a:r>
              <a:rPr lang="en-US" sz="2400" dirty="0" err="1" smtClean="0">
                <a:latin typeface="Palatino Linotype"/>
                <a:cs typeface="Palatino Linotype"/>
              </a:rPr>
              <a:t>nièce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 niece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mon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neveu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 nephew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mon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chien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 dog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mon</a:t>
            </a:r>
            <a:r>
              <a:rPr lang="en-US" sz="2400" dirty="0" smtClean="0">
                <a:latin typeface="Palatino Linotype"/>
                <a:cs typeface="Palatino Linotype"/>
              </a:rPr>
              <a:t> chat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 cat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l’enfant</a:t>
            </a:r>
            <a:r>
              <a:rPr lang="en-US" sz="2400" dirty="0" smtClean="0">
                <a:latin typeface="Palatino Linotype"/>
                <a:cs typeface="Palatino Linotype"/>
              </a:rPr>
              <a:t> unique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only child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360639"/>
            <a:ext cx="3657600" cy="524874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jumeau</a:t>
            </a:r>
            <a:r>
              <a:rPr lang="en-US" sz="2400" dirty="0" smtClean="0">
                <a:latin typeface="Palatino Linotype"/>
                <a:cs typeface="Palatino Linotype"/>
              </a:rPr>
              <a:t>	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twin (m)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jumelle</a:t>
            </a:r>
            <a:r>
              <a:rPr lang="en-US" sz="2400" dirty="0" smtClean="0">
                <a:latin typeface="Palatino Linotype"/>
                <a:cs typeface="Palatino Linotype"/>
              </a:rPr>
              <a:t>	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twin (f)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petit-</a:t>
            </a:r>
            <a:r>
              <a:rPr lang="en-US" sz="2400" dirty="0" err="1" smtClean="0">
                <a:latin typeface="Palatino Linotype"/>
                <a:cs typeface="Palatino Linotype"/>
              </a:rPr>
              <a:t>fils</a:t>
            </a:r>
            <a:r>
              <a:rPr lang="en-US" sz="2400" dirty="0" smtClean="0">
                <a:latin typeface="Palatino Linotype"/>
                <a:cs typeface="Palatino Linotype"/>
              </a:rPr>
              <a:t>	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grandson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petite-</a:t>
            </a:r>
            <a:r>
              <a:rPr lang="en-US" sz="2400" dirty="0" err="1" smtClean="0">
                <a:latin typeface="Palatino Linotype"/>
                <a:cs typeface="Palatino Linotype"/>
              </a:rPr>
              <a:t>fille</a:t>
            </a:r>
            <a:r>
              <a:rPr lang="en-US" sz="2400" dirty="0" smtClean="0">
                <a:latin typeface="Palatino Linotype"/>
                <a:cs typeface="Palatino Linotype"/>
              </a:rPr>
              <a:t>		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granddaughter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mari</a:t>
            </a:r>
            <a:r>
              <a:rPr lang="en-US" sz="2400" dirty="0" smtClean="0">
                <a:latin typeface="Palatino Linotype"/>
                <a:cs typeface="Palatino Linotype"/>
              </a:rPr>
              <a:t>	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husband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la femme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wife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mari</a:t>
            </a:r>
            <a:r>
              <a:rPr lang="en-US" sz="2400" dirty="0" err="1" smtClean="0">
                <a:latin typeface="Palatino Linotype"/>
                <a:cs typeface="Palatino Linotype"/>
              </a:rPr>
              <a:t>é</a:t>
            </a:r>
            <a:r>
              <a:rPr lang="en-US" sz="2400" dirty="0" smtClean="0">
                <a:latin typeface="Palatino Linotype"/>
                <a:cs typeface="Palatino Linotype"/>
              </a:rPr>
              <a:t>(e)	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married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divorcé(e)	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divorced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célibataire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single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26509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421" y="136064"/>
            <a:ext cx="7875267" cy="98268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000" dirty="0">
                <a:latin typeface="Palatino Linotype"/>
                <a:cs typeface="Palatino Linotype"/>
              </a:rPr>
              <a:t>nous </a:t>
            </a:r>
            <a:r>
              <a:rPr lang="en-US" sz="2000" dirty="0" err="1">
                <a:latin typeface="Palatino Linotype"/>
                <a:cs typeface="Palatino Linotype"/>
              </a:rPr>
              <a:t>sommes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b="1" dirty="0" err="1">
                <a:latin typeface="Palatino Linotype"/>
                <a:cs typeface="Palatino Linotype"/>
              </a:rPr>
              <a:t>mercredi</a:t>
            </a:r>
            <a:r>
              <a:rPr lang="en-US" sz="2000" dirty="0">
                <a:latin typeface="Palatino Linotype"/>
                <a:cs typeface="Palatino Linotype"/>
              </a:rPr>
              <a:t>, le </a:t>
            </a:r>
            <a:r>
              <a:rPr lang="en-US" sz="2000" dirty="0" err="1">
                <a:latin typeface="Palatino Linotype"/>
                <a:cs typeface="Palatino Linotype"/>
              </a:rPr>
              <a:t>vingt-neuf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latin typeface="Palatino Linotype"/>
                <a:cs typeface="Palatino Linotype"/>
              </a:rPr>
              <a:t>novembre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latin typeface="Palatino Linotype"/>
                <a:cs typeface="Palatino Linotype"/>
              </a:rPr>
              <a:t>deux</a:t>
            </a:r>
            <a:r>
              <a:rPr lang="en-US" sz="2000" dirty="0">
                <a:latin typeface="Palatino Linotype"/>
                <a:cs typeface="Palatino Linotype"/>
              </a:rPr>
              <a:t> mille dix-</a:t>
            </a:r>
            <a:r>
              <a:rPr lang="en-US" sz="2000" dirty="0" err="1">
                <a:latin typeface="Palatino Linotype"/>
                <a:cs typeface="Palatino Linotype"/>
              </a:rPr>
              <a:t>sept</a:t>
            </a:r>
            <a:endParaRPr lang="en-US" sz="20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8421" y="1269931"/>
            <a:ext cx="3901037" cy="5468540"/>
          </a:xfrm>
        </p:spPr>
        <p:txBody>
          <a:bodyPr>
            <a:noAutofit/>
          </a:bodyPr>
          <a:lstStyle/>
          <a:p>
            <a:pPr marL="82296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i="1" dirty="0" smtClean="0">
                <a:latin typeface="Palatino Linotype"/>
                <a:cs typeface="Palatino Linotype"/>
              </a:rPr>
              <a:t>Translate </a:t>
            </a:r>
            <a:r>
              <a:rPr lang="en-US" sz="2200" i="1" dirty="0" smtClean="0">
                <a:latin typeface="Palatino Linotype"/>
                <a:cs typeface="Palatino Linotype"/>
              </a:rPr>
              <a:t>these sentences.</a:t>
            </a:r>
            <a:endParaRPr lang="en-US" sz="2200" i="1" dirty="0">
              <a:latin typeface="Palatino Linotype"/>
              <a:cs typeface="Palatino Linotype"/>
            </a:endParaRP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err="1">
                <a:latin typeface="Palatino Linotype"/>
                <a:cs typeface="Palatino Linotype"/>
              </a:rPr>
              <a:t>C</a:t>
            </a:r>
            <a:r>
              <a:rPr lang="en-US" sz="2200" dirty="0" err="1" smtClean="0">
                <a:latin typeface="Palatino Linotype"/>
                <a:cs typeface="Palatino Linotype"/>
              </a:rPr>
              <a:t>’est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toi</a:t>
            </a:r>
            <a:r>
              <a:rPr lang="en-US" sz="2200" dirty="0" smtClean="0">
                <a:latin typeface="Palatino Linotype"/>
                <a:cs typeface="Palatino Linotype"/>
              </a:rPr>
              <a:t>?</a:t>
            </a: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Il </a:t>
            </a:r>
            <a:r>
              <a:rPr lang="en-US" sz="2200" dirty="0" err="1" smtClean="0">
                <a:latin typeface="Palatino Linotype"/>
                <a:cs typeface="Palatino Linotype"/>
              </a:rPr>
              <a:t>est</a:t>
            </a:r>
            <a:r>
              <a:rPr lang="en-US" sz="2200" dirty="0" smtClean="0">
                <a:latin typeface="Palatino Linotype"/>
                <a:cs typeface="Palatino Linotype"/>
              </a:rPr>
              <a:t> beau </a:t>
            </a:r>
            <a:r>
              <a:rPr lang="en-US" sz="2200" dirty="0" err="1" smtClean="0">
                <a:latin typeface="Palatino Linotype"/>
                <a:cs typeface="Palatino Linotype"/>
              </a:rPr>
              <a:t>comme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moi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  <a:endParaRPr lang="en-US" sz="2200" dirty="0">
              <a:latin typeface="Palatino Linotype"/>
              <a:cs typeface="Palatino Linotype"/>
            </a:endParaRP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C’est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mon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père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Minou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est</a:t>
            </a:r>
            <a:r>
              <a:rPr lang="en-US" sz="2200" dirty="0" smtClean="0">
                <a:latin typeface="Palatino Linotype"/>
                <a:cs typeface="Palatino Linotype"/>
              </a:rPr>
              <a:t> un </a:t>
            </a:r>
            <a:r>
              <a:rPr lang="en-US" sz="2200" dirty="0" err="1" smtClean="0">
                <a:latin typeface="Palatino Linotype"/>
                <a:cs typeface="Palatino Linotype"/>
              </a:rPr>
              <a:t>membre</a:t>
            </a:r>
            <a:r>
              <a:rPr lang="en-US" sz="2200" dirty="0" smtClean="0">
                <a:latin typeface="Palatino Linotype"/>
                <a:cs typeface="Palatino Linotype"/>
              </a:rPr>
              <a:t> de la </a:t>
            </a:r>
            <a:r>
              <a:rPr lang="en-US" sz="2200" dirty="0" err="1" smtClean="0">
                <a:latin typeface="Palatino Linotype"/>
                <a:cs typeface="Palatino Linotype"/>
              </a:rPr>
              <a:t>famille</a:t>
            </a:r>
            <a:r>
              <a:rPr lang="en-US" sz="2200" dirty="0" smtClean="0">
                <a:latin typeface="Palatino Linotype"/>
                <a:cs typeface="Palatino Linotype"/>
              </a:rPr>
              <a:t>.	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err="1">
                <a:latin typeface="Palatino Linotype"/>
                <a:cs typeface="Palatino Linotype"/>
              </a:rPr>
              <a:t>T</a:t>
            </a:r>
            <a:r>
              <a:rPr lang="en-US" sz="2200" dirty="0" err="1" smtClean="0">
                <a:latin typeface="Palatino Linotype"/>
                <a:cs typeface="Palatino Linotype"/>
              </a:rPr>
              <a:t>u</a:t>
            </a:r>
            <a:r>
              <a:rPr lang="en-US" sz="2200" dirty="0" smtClean="0">
                <a:latin typeface="Palatino Linotype"/>
                <a:cs typeface="Palatino Linotype"/>
              </a:rPr>
              <a:t> as </a:t>
            </a:r>
            <a:r>
              <a:rPr lang="en-US" sz="2200" dirty="0" err="1" smtClean="0">
                <a:latin typeface="Palatino Linotype"/>
                <a:cs typeface="Palatino Linotype"/>
              </a:rPr>
              <a:t>quel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âge</a:t>
            </a:r>
            <a:r>
              <a:rPr lang="en-US" sz="2200" dirty="0" smtClean="0">
                <a:latin typeface="Palatino Linotype"/>
                <a:cs typeface="Palatino Linotype"/>
              </a:rPr>
              <a:t>?	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Elle a </a:t>
            </a:r>
            <a:r>
              <a:rPr lang="en-US" sz="2200" dirty="0" err="1" smtClean="0">
                <a:latin typeface="Palatino Linotype"/>
                <a:cs typeface="Palatino Linotype"/>
              </a:rPr>
              <a:t>quatorze</a:t>
            </a:r>
            <a:r>
              <a:rPr lang="en-US" sz="2200" dirty="0" smtClean="0">
                <a:latin typeface="Palatino Linotype"/>
                <a:cs typeface="Palatino Linotype"/>
              </a:rPr>
              <a:t> ans.</a:t>
            </a: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J’ai</a:t>
            </a:r>
            <a:r>
              <a:rPr lang="en-US" sz="2200" dirty="0" smtClean="0">
                <a:latin typeface="Palatino Linotype"/>
                <a:cs typeface="Palatino Linotype"/>
              </a:rPr>
              <a:t> les </a:t>
            </a:r>
            <a:r>
              <a:rPr lang="en-US" sz="2200" dirty="0" err="1" smtClean="0">
                <a:latin typeface="Palatino Linotype"/>
                <a:cs typeface="Palatino Linotype"/>
              </a:rPr>
              <a:t>cheveux</a:t>
            </a:r>
            <a:r>
              <a:rPr lang="en-US" sz="2200" dirty="0" smtClean="0">
                <a:latin typeface="Palatino Linotype"/>
                <a:cs typeface="Palatino Linotype"/>
              </a:rPr>
              <a:t> blonds.</a:t>
            </a: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J’ai</a:t>
            </a:r>
            <a:r>
              <a:rPr lang="en-US" sz="2200" dirty="0" smtClean="0">
                <a:latin typeface="Palatino Linotype"/>
                <a:cs typeface="Palatino Linotype"/>
              </a:rPr>
              <a:t> les </a:t>
            </a:r>
            <a:r>
              <a:rPr lang="en-US" sz="2200" dirty="0" err="1" smtClean="0">
                <a:latin typeface="Palatino Linotype"/>
                <a:cs typeface="Palatino Linotype"/>
              </a:rPr>
              <a:t>yeux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verts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Elle </a:t>
            </a:r>
            <a:r>
              <a:rPr lang="en-US" sz="2200" dirty="0" err="1" smtClean="0">
                <a:latin typeface="Palatino Linotype"/>
                <a:cs typeface="Palatino Linotype"/>
              </a:rPr>
              <a:t>est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généreuse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Que</a:t>
            </a:r>
            <a:r>
              <a:rPr lang="en-US" sz="2200" dirty="0" smtClean="0">
                <a:latin typeface="Palatino Linotype"/>
                <a:cs typeface="Palatino Linotype"/>
              </a:rPr>
              <a:t> je </a:t>
            </a:r>
            <a:r>
              <a:rPr lang="en-US" sz="2200" dirty="0" err="1" smtClean="0">
                <a:latin typeface="Palatino Linotype"/>
                <a:cs typeface="Palatino Linotype"/>
              </a:rPr>
              <a:t>suis</a:t>
            </a:r>
            <a:r>
              <a:rPr lang="en-US" sz="2200" dirty="0" smtClean="0">
                <a:latin typeface="Palatino Linotype"/>
                <a:cs typeface="Palatino Linotype"/>
              </a:rPr>
              <a:t> bête!</a:t>
            </a:r>
            <a:endParaRPr lang="en-US" sz="22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781" y="1269931"/>
            <a:ext cx="3807907" cy="5468540"/>
          </a:xfrm>
        </p:spPr>
        <p:txBody>
          <a:bodyPr>
            <a:noAutofit/>
          </a:bodyPr>
          <a:lstStyle/>
          <a:p>
            <a:pPr marL="596646" indent="-51435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i="1" dirty="0">
                <a:solidFill>
                  <a:srgbClr val="000090"/>
                </a:solidFill>
                <a:latin typeface="Palatino Linotype"/>
                <a:cs typeface="Palatino Linotype"/>
              </a:rPr>
              <a:t>Is this you?</a:t>
            </a:r>
          </a:p>
          <a:p>
            <a:pPr marL="596646" indent="-51435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i="1" dirty="0">
                <a:solidFill>
                  <a:srgbClr val="000090"/>
                </a:solidFill>
                <a:latin typeface="Palatino Linotype"/>
                <a:cs typeface="Palatino Linotype"/>
              </a:rPr>
              <a:t>He is handsome like I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am.</a:t>
            </a:r>
            <a:endParaRPr lang="en-US" sz="2400" i="1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596646" indent="-51435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i="1" dirty="0">
                <a:solidFill>
                  <a:srgbClr val="000090"/>
                </a:solidFill>
                <a:latin typeface="Palatino Linotype"/>
                <a:cs typeface="Palatino Linotype"/>
              </a:rPr>
              <a:t>This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is my father.</a:t>
            </a:r>
          </a:p>
          <a:p>
            <a:pPr marL="596646" indent="-51435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i="1" dirty="0" err="1">
                <a:solidFill>
                  <a:srgbClr val="000090"/>
                </a:solidFill>
                <a:latin typeface="Palatino Linotype"/>
                <a:cs typeface="Palatino Linotype"/>
              </a:rPr>
              <a:t>Minou</a:t>
            </a:r>
            <a:r>
              <a:rPr lang="en-US" sz="2400" i="1" dirty="0">
                <a:solidFill>
                  <a:srgbClr val="000090"/>
                </a:solidFill>
                <a:latin typeface="Palatino Linotype"/>
                <a:cs typeface="Palatino Linotype"/>
              </a:rPr>
              <a:t> is a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member </a:t>
            </a:r>
            <a:r>
              <a:rPr lang="en-US" sz="2400" i="1" dirty="0">
                <a:solidFill>
                  <a:srgbClr val="000090"/>
                </a:solidFill>
                <a:latin typeface="Palatino Linotype"/>
                <a:cs typeface="Palatino Linotype"/>
              </a:rPr>
              <a:t>of the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family.</a:t>
            </a:r>
          </a:p>
          <a:p>
            <a:pPr marL="596646" indent="-51435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i="1" dirty="0">
                <a:solidFill>
                  <a:srgbClr val="000090"/>
                </a:solidFill>
                <a:latin typeface="Palatino Linotype"/>
                <a:cs typeface="Palatino Linotype"/>
              </a:rPr>
              <a:t>How old are you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?</a:t>
            </a:r>
          </a:p>
          <a:p>
            <a:pPr marL="596646" indent="-51435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i="1" dirty="0">
                <a:solidFill>
                  <a:srgbClr val="000090"/>
                </a:solidFill>
                <a:latin typeface="Palatino Linotype"/>
                <a:cs typeface="Palatino Linotype"/>
              </a:rPr>
              <a:t>She is 14 (years old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).</a:t>
            </a:r>
            <a:endParaRPr lang="en-US" sz="2400" i="1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596646" indent="-51435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 have blond hair.</a:t>
            </a:r>
          </a:p>
          <a:p>
            <a:pPr marL="596646" indent="-51435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 have green eyes.</a:t>
            </a:r>
          </a:p>
          <a:p>
            <a:pPr marL="596646" indent="-51435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She is generous.</a:t>
            </a:r>
          </a:p>
          <a:p>
            <a:pPr marL="596646" indent="-51435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How stupid I am!</a:t>
            </a:r>
            <a:endParaRPr lang="en-US" sz="24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32318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421" y="120946"/>
            <a:ext cx="7875267" cy="90709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jeudi</a:t>
            </a:r>
            <a:r>
              <a:rPr lang="en-US" sz="2300" dirty="0">
                <a:latin typeface="Palatino Linotype"/>
                <a:cs typeface="Palatino Linotype"/>
              </a:rPr>
              <a:t>, le </a:t>
            </a:r>
            <a:r>
              <a:rPr lang="en-US" sz="2300" dirty="0" err="1">
                <a:latin typeface="Palatino Linotype"/>
                <a:cs typeface="Palatino Linotype"/>
              </a:rPr>
              <a:t>trente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8421" y="1254813"/>
            <a:ext cx="4034787" cy="5427438"/>
          </a:xfrm>
        </p:spPr>
        <p:txBody>
          <a:bodyPr>
            <a:normAutofit/>
          </a:bodyPr>
          <a:lstStyle/>
          <a:p>
            <a:pPr marL="82296" indent="0">
              <a:spcAft>
                <a:spcPts val="1200"/>
              </a:spcAft>
              <a:buNone/>
            </a:pP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attentionn</a:t>
            </a:r>
            <a:r>
              <a:rPr lang="en-US" sz="2400" dirty="0" err="1" smtClean="0">
                <a:latin typeface="Palatino Linotype"/>
                <a:cs typeface="Palatino Linotype"/>
              </a:rPr>
              <a:t>é</a:t>
            </a:r>
            <a:r>
              <a:rPr lang="en-US" sz="2400" dirty="0" smtClean="0">
                <a:latin typeface="Palatino Linotype"/>
                <a:cs typeface="Palatino Linotype"/>
              </a:rPr>
              <a:t>(e)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caring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calme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calm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charmant</a:t>
            </a:r>
            <a:r>
              <a:rPr lang="en-US" sz="2400" dirty="0" smtClean="0">
                <a:latin typeface="Palatino Linotype"/>
                <a:cs typeface="Palatino Linotype"/>
              </a:rPr>
              <a:t>(e)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charming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compréhensif</a:t>
            </a:r>
            <a:r>
              <a:rPr lang="en-US" sz="2400" dirty="0" smtClean="0">
                <a:latin typeface="Palatino Linotype"/>
                <a:cs typeface="Palatino Linotype"/>
              </a:rPr>
              <a:t>(</a:t>
            </a:r>
            <a:r>
              <a:rPr lang="en-US" sz="2400" dirty="0" err="1" smtClean="0">
                <a:latin typeface="Palatino Linotype"/>
                <a:cs typeface="Palatino Linotype"/>
              </a:rPr>
              <a:t>ive</a:t>
            </a:r>
            <a:r>
              <a:rPr lang="en-US" sz="2400" dirty="0" smtClean="0">
                <a:latin typeface="Palatino Linotype"/>
                <a:cs typeface="Palatino Linotype"/>
              </a:rPr>
              <a:t>)			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understanding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doux</a:t>
            </a:r>
            <a:r>
              <a:rPr lang="en-US" sz="2400" dirty="0" smtClean="0">
                <a:latin typeface="Palatino Linotype"/>
                <a:cs typeface="Palatino Linotype"/>
              </a:rPr>
              <a:t>/</a:t>
            </a:r>
            <a:r>
              <a:rPr lang="en-US" sz="2400" dirty="0" err="1" smtClean="0">
                <a:latin typeface="Palatino Linotype"/>
                <a:cs typeface="Palatino Linotype"/>
              </a:rPr>
              <a:t>douce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sweet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embêtant</a:t>
            </a:r>
            <a:r>
              <a:rPr lang="en-US" sz="2400" dirty="0" smtClean="0">
                <a:latin typeface="Palatino Linotype"/>
                <a:cs typeface="Palatino Linotype"/>
              </a:rPr>
              <a:t>(e)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annoying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énergique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energetic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254813"/>
            <a:ext cx="3657600" cy="529337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enjou</a:t>
            </a:r>
            <a:r>
              <a:rPr lang="en-US" sz="2400" dirty="0" err="1" smtClean="0">
                <a:latin typeface="Palatino Linotype"/>
                <a:cs typeface="Palatino Linotype"/>
              </a:rPr>
              <a:t>é</a:t>
            </a:r>
            <a:r>
              <a:rPr lang="en-US" sz="2400" dirty="0" smtClean="0">
                <a:latin typeface="Palatino Linotype"/>
                <a:cs typeface="Palatino Linotype"/>
              </a:rPr>
              <a:t>(e)	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playful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gâté</a:t>
            </a:r>
            <a:r>
              <a:rPr lang="en-US" sz="2400" dirty="0" smtClean="0">
                <a:latin typeface="Palatino Linotype"/>
                <a:cs typeface="Palatino Linotype"/>
              </a:rPr>
              <a:t>(e)	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spoiled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généreux</a:t>
            </a:r>
            <a:r>
              <a:rPr lang="en-US" sz="2400" dirty="0" smtClean="0">
                <a:latin typeface="Palatino Linotype"/>
                <a:cs typeface="Palatino Linotype"/>
              </a:rPr>
              <a:t>(use)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generous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gentil</a:t>
            </a:r>
            <a:r>
              <a:rPr lang="en-US" sz="2400" dirty="0" smtClean="0">
                <a:latin typeface="Palatino Linotype"/>
                <a:cs typeface="Palatino Linotype"/>
              </a:rPr>
              <a:t>(le)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kind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honnête</a:t>
            </a:r>
            <a:r>
              <a:rPr lang="en-US" sz="2400" dirty="0" smtClean="0">
                <a:latin typeface="Palatino Linotype"/>
                <a:cs typeface="Palatino Linotype"/>
              </a:rPr>
              <a:t>	 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honest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impatient(e)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impatient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impoli</a:t>
            </a:r>
            <a:r>
              <a:rPr lang="en-US" sz="2400" dirty="0" smtClean="0">
                <a:latin typeface="Palatino Linotype"/>
                <a:cs typeface="Palatino Linotype"/>
              </a:rPr>
              <a:t>(e)	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impolite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joyeux</a:t>
            </a:r>
            <a:r>
              <a:rPr lang="en-US" sz="2400" dirty="0" smtClean="0">
                <a:latin typeface="Palatino Linotype"/>
                <a:cs typeface="Palatino Linotype"/>
              </a:rPr>
              <a:t>(use)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joyful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81069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37" y="151182"/>
            <a:ext cx="7836251" cy="1012921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200" dirty="0">
                <a:latin typeface="Palatino Linotype"/>
                <a:cs typeface="Palatino Linotype"/>
              </a:rPr>
              <a:t>nous </a:t>
            </a:r>
            <a:r>
              <a:rPr lang="en-US" sz="2200" dirty="0" err="1">
                <a:latin typeface="Palatino Linotype"/>
                <a:cs typeface="Palatino Linotype"/>
              </a:rPr>
              <a:t>sommes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b="1" dirty="0" err="1">
                <a:latin typeface="Palatino Linotype"/>
                <a:cs typeface="Palatino Linotype"/>
              </a:rPr>
              <a:t>jeudi</a:t>
            </a:r>
            <a:r>
              <a:rPr lang="en-US" sz="2200" dirty="0">
                <a:latin typeface="Palatino Linotype"/>
                <a:cs typeface="Palatino Linotype"/>
              </a:rPr>
              <a:t>, le </a:t>
            </a:r>
            <a:r>
              <a:rPr lang="en-US" sz="2200" dirty="0" err="1">
                <a:latin typeface="Palatino Linotype"/>
                <a:cs typeface="Palatino Linotype"/>
              </a:rPr>
              <a:t>trente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novembre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deux</a:t>
            </a:r>
            <a:r>
              <a:rPr lang="en-US" sz="2200" dirty="0">
                <a:latin typeface="Palatino Linotype"/>
                <a:cs typeface="Palatino Linotype"/>
              </a:rPr>
              <a:t> mille dix-</a:t>
            </a:r>
            <a:r>
              <a:rPr lang="en-US" sz="2200" dirty="0" err="1">
                <a:latin typeface="Palatino Linotype"/>
                <a:cs typeface="Palatino Linotype"/>
              </a:rPr>
              <a:t>sept</a:t>
            </a:r>
            <a:endParaRPr lang="en-US" sz="22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437" y="1285048"/>
            <a:ext cx="4178651" cy="5353930"/>
          </a:xfrm>
        </p:spPr>
        <p:txBody>
          <a:bodyPr>
            <a:noAutofit/>
          </a:bodyPr>
          <a:lstStyle/>
          <a:p>
            <a:pPr marL="82296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i="1" dirty="0" smtClean="0">
                <a:latin typeface="Palatino Linotype"/>
                <a:cs typeface="Palatino Linotype"/>
              </a:rPr>
              <a:t>Translate </a:t>
            </a:r>
            <a:r>
              <a:rPr lang="en-US" sz="2200" i="1" dirty="0">
                <a:latin typeface="Palatino Linotype"/>
                <a:cs typeface="Palatino Linotype"/>
              </a:rPr>
              <a:t>these sentences.</a:t>
            </a: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Sa </a:t>
            </a:r>
            <a:r>
              <a:rPr lang="en-US" sz="2200" dirty="0" err="1" smtClean="0">
                <a:latin typeface="Palatino Linotype"/>
                <a:cs typeface="Palatino Linotype"/>
              </a:rPr>
              <a:t>cousine</a:t>
            </a:r>
            <a:r>
              <a:rPr lang="en-US" sz="2200" dirty="0" smtClean="0">
                <a:latin typeface="Palatino Linotype"/>
                <a:cs typeface="Palatino Linotype"/>
              </a:rPr>
              <a:t> a les </a:t>
            </a:r>
            <a:r>
              <a:rPr lang="en-US" sz="2200" dirty="0" err="1" smtClean="0">
                <a:latin typeface="Palatino Linotype"/>
                <a:cs typeface="Palatino Linotype"/>
              </a:rPr>
              <a:t>yeux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bruns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une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famille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bavarde</a:t>
            </a:r>
            <a:endParaRPr lang="en-US" sz="2200" dirty="0" smtClean="0">
              <a:latin typeface="Palatino Linotype"/>
              <a:cs typeface="Palatino Linotype"/>
            </a:endParaRP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une</a:t>
            </a:r>
            <a:r>
              <a:rPr lang="en-US" sz="2200" dirty="0" smtClean="0">
                <a:latin typeface="Palatino Linotype"/>
                <a:cs typeface="Palatino Linotype"/>
              </a:rPr>
              <a:t> belle-</a:t>
            </a:r>
            <a:r>
              <a:rPr lang="en-US" sz="2200" dirty="0" err="1" smtClean="0">
                <a:latin typeface="Palatino Linotype"/>
                <a:cs typeface="Palatino Linotype"/>
              </a:rPr>
              <a:t>mère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sympa</a:t>
            </a:r>
            <a:endParaRPr lang="en-US" sz="2200" dirty="0" smtClean="0">
              <a:latin typeface="Palatino Linotype"/>
              <a:cs typeface="Palatino Linotype"/>
            </a:endParaRP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>
                <a:latin typeface="Palatino Linotype"/>
                <a:cs typeface="Palatino Linotype"/>
              </a:rPr>
              <a:t>S</a:t>
            </a:r>
            <a:r>
              <a:rPr lang="en-US" sz="2200" dirty="0" smtClean="0">
                <a:latin typeface="Palatino Linotype"/>
                <a:cs typeface="Palatino Linotype"/>
              </a:rPr>
              <a:t>on </a:t>
            </a:r>
            <a:r>
              <a:rPr lang="en-US" sz="2200" dirty="0" err="1" smtClean="0">
                <a:latin typeface="Palatino Linotype"/>
                <a:cs typeface="Palatino Linotype"/>
              </a:rPr>
              <a:t>anniversaire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est</a:t>
            </a:r>
            <a:r>
              <a:rPr lang="en-US" sz="2200" dirty="0" smtClean="0">
                <a:latin typeface="Palatino Linotype"/>
                <a:cs typeface="Palatino Linotype"/>
              </a:rPr>
              <a:t> le </a:t>
            </a:r>
            <a:r>
              <a:rPr lang="en-US" sz="2200" dirty="0" err="1" smtClean="0">
                <a:latin typeface="Palatino Linotype"/>
                <a:cs typeface="Palatino Linotype"/>
              </a:rPr>
              <a:t>vingt</a:t>
            </a:r>
            <a:r>
              <a:rPr lang="en-US" sz="2200" dirty="0" smtClean="0">
                <a:latin typeface="Palatino Linotype"/>
                <a:cs typeface="Palatino Linotype"/>
              </a:rPr>
              <a:t>-six </a:t>
            </a:r>
            <a:r>
              <a:rPr lang="en-US" sz="2200" dirty="0" err="1" smtClean="0">
                <a:latin typeface="Palatino Linotype"/>
                <a:cs typeface="Palatino Linotype"/>
              </a:rPr>
              <a:t>janvier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Mon </a:t>
            </a:r>
            <a:r>
              <a:rPr lang="en-US" sz="2200" dirty="0" err="1" smtClean="0">
                <a:latin typeface="Palatino Linotype"/>
                <a:cs typeface="Palatino Linotype"/>
              </a:rPr>
              <a:t>mari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est</a:t>
            </a:r>
            <a:r>
              <a:rPr lang="en-US" sz="2200" dirty="0" smtClean="0">
                <a:latin typeface="Palatino Linotype"/>
                <a:cs typeface="Palatino Linotype"/>
              </a:rPr>
              <a:t> beau.</a:t>
            </a: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C’est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quelle</a:t>
            </a:r>
            <a:r>
              <a:rPr lang="en-US" sz="2200" dirty="0" smtClean="0">
                <a:latin typeface="Palatino Linotype"/>
                <a:cs typeface="Palatino Linotype"/>
              </a:rPr>
              <a:t> date?</a:t>
            </a: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C’est</a:t>
            </a:r>
            <a:r>
              <a:rPr lang="en-US" sz="2200" dirty="0" smtClean="0">
                <a:latin typeface="Palatino Linotype"/>
                <a:cs typeface="Palatino Linotype"/>
              </a:rPr>
              <a:t> le premier </a:t>
            </a:r>
            <a:r>
              <a:rPr lang="en-US" sz="2200" dirty="0" err="1" smtClean="0">
                <a:latin typeface="Palatino Linotype"/>
                <a:cs typeface="Palatino Linotype"/>
              </a:rPr>
              <a:t>novembre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Ce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sont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mes</a:t>
            </a:r>
            <a:r>
              <a:rPr lang="en-US" sz="2200" dirty="0" smtClean="0">
                <a:latin typeface="Palatino Linotype"/>
                <a:cs typeface="Palatino Linotype"/>
              </a:rPr>
              <a:t> parents.</a:t>
            </a: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un </a:t>
            </a:r>
            <a:r>
              <a:rPr lang="en-US" sz="2200" dirty="0" err="1" smtClean="0">
                <a:latin typeface="Palatino Linotype"/>
                <a:cs typeface="Palatino Linotype"/>
              </a:rPr>
              <a:t>chien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paresseux</a:t>
            </a:r>
            <a:endParaRPr lang="en-US" sz="2200" dirty="0" smtClean="0">
              <a:latin typeface="Palatino Linotype"/>
              <a:cs typeface="Palatino Linotype"/>
            </a:endParaRPr>
          </a:p>
          <a:p>
            <a:pPr marL="539496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Tous</a:t>
            </a:r>
            <a:r>
              <a:rPr lang="en-US" sz="2200" dirty="0" smtClean="0">
                <a:latin typeface="Palatino Linotype"/>
                <a:cs typeface="Palatino Linotype"/>
              </a:rPr>
              <a:t> les </a:t>
            </a:r>
            <a:r>
              <a:rPr lang="en-US" sz="2200" dirty="0" err="1" smtClean="0">
                <a:latin typeface="Palatino Linotype"/>
                <a:cs typeface="Palatino Linotype"/>
              </a:rPr>
              <a:t>deux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sont</a:t>
            </a:r>
            <a:r>
              <a:rPr lang="en-US" sz="2200" dirty="0" smtClean="0">
                <a:latin typeface="Palatino Linotype"/>
                <a:cs typeface="Palatino Linotype"/>
              </a:rPr>
              <a:t> bêtes.</a:t>
            </a:r>
            <a:endParaRPr lang="en-US" sz="2200" dirty="0"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285048"/>
            <a:ext cx="3657600" cy="5353929"/>
          </a:xfrm>
        </p:spPr>
        <p:txBody>
          <a:bodyPr>
            <a:noAutofit/>
          </a:bodyPr>
          <a:lstStyle/>
          <a:p>
            <a:pPr marL="539496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His/Her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cousin has brown eyes.</a:t>
            </a:r>
          </a:p>
          <a:p>
            <a:pPr marL="539496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 talkative family</a:t>
            </a:r>
          </a:p>
          <a:p>
            <a:pPr marL="539496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 nice step-mother</a:t>
            </a:r>
          </a:p>
          <a:p>
            <a:pPr marL="539496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His/Her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birthday is January 26</a:t>
            </a:r>
            <a:r>
              <a:rPr lang="en-US" sz="2200" i="1" baseline="300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th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My husband is handsome.</a:t>
            </a:r>
          </a:p>
          <a:p>
            <a:pPr marL="539496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What is the date?</a:t>
            </a:r>
          </a:p>
          <a:p>
            <a:pPr marL="539496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It’s November first.</a:t>
            </a:r>
          </a:p>
          <a:p>
            <a:pPr marL="539496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These are my parents.</a:t>
            </a:r>
          </a:p>
          <a:p>
            <a:pPr marL="539496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 lazy dog</a:t>
            </a:r>
          </a:p>
          <a:p>
            <a:pPr marL="539496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Both are dumb.</a:t>
            </a:r>
            <a:endParaRPr lang="en-US" sz="22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40744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50700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7008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3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50700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7008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0252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51159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11598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21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875" y="274320"/>
            <a:ext cx="7901813" cy="93218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:  30/10 – 3/11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jeudi</a:t>
            </a:r>
            <a:r>
              <a:rPr lang="en-US" sz="2300" dirty="0">
                <a:latin typeface="Palatino Linotype"/>
                <a:cs typeface="Palatino Linotype"/>
              </a:rPr>
              <a:t>, le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2858" y="1524000"/>
            <a:ext cx="3870350" cy="5147128"/>
          </a:xfrm>
        </p:spPr>
        <p:txBody>
          <a:bodyPr>
            <a:normAutofit lnSpcReduction="10000"/>
          </a:bodyPr>
          <a:lstStyle/>
          <a:p>
            <a:pPr marL="82296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sz="24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sz="24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</a:t>
            </a:r>
            <a:r>
              <a:rPr lang="en-US" sz="24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mots </a:t>
            </a:r>
            <a:r>
              <a:rPr lang="en-US" sz="24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du </a:t>
            </a:r>
            <a:r>
              <a:rPr lang="en-US" sz="24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jour”</a:t>
            </a:r>
            <a:endParaRPr lang="en-US" sz="2400" b="1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samedi</a:t>
            </a:r>
            <a:r>
              <a:rPr lang="en-US" sz="2400" dirty="0" smtClean="0">
                <a:latin typeface="Palatino Linotype"/>
                <a:cs typeface="Palatino Linotype"/>
              </a:rPr>
              <a:t>	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Saturday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les sciences (f)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science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semaine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week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si</a:t>
            </a:r>
            <a:r>
              <a:rPr lang="en-US" sz="2400" dirty="0" smtClean="0">
                <a:latin typeface="Palatino Linotype"/>
                <a:cs typeface="Palatino Linotype"/>
              </a:rPr>
              <a:t>	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yes (on the contrary)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sous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under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stylo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pen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sur</a:t>
            </a:r>
            <a:r>
              <a:rPr lang="en-US" sz="2400" dirty="0">
                <a:latin typeface="Palatino Linotype"/>
                <a:cs typeface="Palatino Linotype"/>
              </a:rPr>
              <a:t>	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on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>
                <a:latin typeface="Palatino Linotype"/>
                <a:cs typeface="Palatino Linotype"/>
              </a:rPr>
              <a:t>un tableau    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board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14712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taille</a:t>
            </a:r>
            <a:r>
              <a:rPr lang="en-US" sz="2400" dirty="0" smtClean="0">
                <a:latin typeface="Palatino Linotype"/>
                <a:cs typeface="Palatino Linotype"/>
              </a:rPr>
              <a:t>-crayon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pencil 		     sharpener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trousse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pencil case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la lumière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light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feutre</a:t>
            </a:r>
            <a:r>
              <a:rPr lang="en-US" sz="2400" dirty="0" smtClean="0">
                <a:latin typeface="Palatino Linotype"/>
                <a:cs typeface="Palatino Linotype"/>
              </a:rPr>
              <a:t>	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felt-tip pen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projecteur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projector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leçon</a:t>
            </a:r>
            <a:r>
              <a:rPr lang="en-US" sz="2400" dirty="0" smtClean="0">
                <a:latin typeface="Palatino Linotype"/>
                <a:cs typeface="Palatino Linotype"/>
              </a:rPr>
              <a:t>	  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lesson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manuel</a:t>
            </a:r>
            <a:r>
              <a:rPr lang="en-US" sz="2400" dirty="0" smtClean="0">
                <a:latin typeface="Palatino Linotype"/>
                <a:cs typeface="Palatino Linotype"/>
              </a:rPr>
              <a:t>	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textbook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vendredi</a:t>
            </a:r>
            <a:r>
              <a:rPr lang="en-US" sz="2400" dirty="0" smtClean="0">
                <a:latin typeface="Palatino Linotype"/>
                <a:cs typeface="Palatino Linotype"/>
              </a:rPr>
              <a:t>	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Friday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Zut</a:t>
            </a:r>
            <a:r>
              <a:rPr lang="en-US" sz="2400" dirty="0" smtClean="0">
                <a:latin typeface="Palatino Linotype"/>
                <a:cs typeface="Palatino Linotype"/>
              </a:rPr>
              <a:t> !	        </a:t>
            </a:r>
            <a:r>
              <a:rPr lang="en-US" sz="24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Rats!</a:t>
            </a:r>
          </a:p>
        </p:txBody>
      </p:sp>
    </p:spTree>
    <p:extLst>
      <p:ext uri="{BB962C8B-B14F-4D97-AF65-F5344CB8AC3E}">
        <p14:creationId xmlns:p14="http://schemas.microsoft.com/office/powerpoint/2010/main" val="102427835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51" y="274320"/>
            <a:ext cx="7885938" cy="78930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:  30/10 – 3/11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jeudi</a:t>
            </a:r>
            <a:r>
              <a:rPr lang="en-US" sz="2300" dirty="0">
                <a:latin typeface="Palatino Linotype"/>
                <a:cs typeface="Palatino Linotype"/>
              </a:rPr>
              <a:t>, le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751" y="1285875"/>
            <a:ext cx="4045457" cy="5409446"/>
          </a:xfrm>
        </p:spPr>
        <p:txBody>
          <a:bodyPr>
            <a:normAutofit fontScale="92500" lnSpcReduction="10000"/>
          </a:bodyPr>
          <a:lstStyle/>
          <a:p>
            <a:pPr marL="82296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2400" i="1" dirty="0" smtClean="0">
                <a:latin typeface="Palatino Linotype"/>
                <a:cs typeface="Palatino Linotype"/>
              </a:rPr>
              <a:t>In the fifth section of the notebook, write these: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Tant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mieux</a:t>
            </a:r>
            <a:r>
              <a:rPr lang="en-US" sz="2400" dirty="0" smtClean="0">
                <a:latin typeface="Palatino Linotype"/>
                <a:cs typeface="Palatino Linotype"/>
              </a:rPr>
              <a:t>!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That’s great! (so much the better)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J’ai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besoin</a:t>
            </a:r>
            <a:r>
              <a:rPr lang="en-US" sz="2400" dirty="0" smtClean="0">
                <a:latin typeface="Palatino Linotype"/>
                <a:cs typeface="Palatino Linotype"/>
              </a:rPr>
              <a:t> de </a:t>
            </a:r>
            <a:r>
              <a:rPr lang="en-US" sz="2400" dirty="0" err="1" smtClean="0">
                <a:latin typeface="Palatino Linotype"/>
                <a:cs typeface="Palatino Linotype"/>
              </a:rPr>
              <a:t>dormir</a:t>
            </a:r>
            <a:r>
              <a:rPr lang="en-US" sz="2400" dirty="0" smtClean="0">
                <a:latin typeface="Palatino Linotype"/>
                <a:cs typeface="Palatino Linotype"/>
              </a:rPr>
              <a:t>.	 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need to sleep.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Qu’est-ce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que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c’est</a:t>
            </a:r>
            <a:r>
              <a:rPr lang="en-US" sz="2400" dirty="0" smtClean="0">
                <a:latin typeface="Palatino Linotype"/>
                <a:cs typeface="Palatino Linotype"/>
              </a:rPr>
              <a:t>?	     	         </a:t>
            </a:r>
            <a:r>
              <a:rPr lang="en-US" sz="24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What is it/this?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>
                <a:latin typeface="Palatino Linotype"/>
                <a:cs typeface="Palatino Linotype"/>
              </a:rPr>
              <a:t>i</a:t>
            </a:r>
            <a:r>
              <a:rPr lang="en-US" sz="2400" dirty="0" err="1" smtClean="0">
                <a:latin typeface="Palatino Linotype"/>
                <a:cs typeface="Palatino Linotype"/>
              </a:rPr>
              <a:t>l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est</a:t>
            </a:r>
            <a:r>
              <a:rPr lang="en-US" sz="2400" dirty="0" smtClean="0">
                <a:latin typeface="Palatino Linotype"/>
                <a:cs typeface="Palatino Linotype"/>
              </a:rPr>
              <a:t>/</a:t>
            </a:r>
            <a:r>
              <a:rPr lang="en-US" sz="2400" dirty="0" err="1" smtClean="0">
                <a:latin typeface="Palatino Linotype"/>
                <a:cs typeface="Palatino Linotype"/>
              </a:rPr>
              <a:t>elle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est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it is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devant</a:t>
            </a:r>
            <a:r>
              <a:rPr lang="en-US" sz="2400" dirty="0" smtClean="0">
                <a:latin typeface="Palatino Linotype"/>
                <a:cs typeface="Palatino Linotype"/>
              </a:rPr>
              <a:t> le café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in front of 		       the café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derrière la chaise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behind 		       the chair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3208" y="1285875"/>
            <a:ext cx="3840480" cy="540944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sur</a:t>
            </a:r>
            <a:r>
              <a:rPr lang="en-US" sz="2400" dirty="0" smtClean="0">
                <a:latin typeface="Palatino Linotype"/>
                <a:cs typeface="Palatino Linotype"/>
              </a:rPr>
              <a:t> le bureau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on the 			desk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sous le sac </a:t>
            </a:r>
            <a:r>
              <a:rPr lang="en-US" sz="2400" dirty="0" err="1" smtClean="0">
                <a:latin typeface="Palatino Linotype"/>
                <a:cs typeface="Palatino Linotype"/>
              </a:rPr>
              <a:t>à</a:t>
            </a:r>
            <a:r>
              <a:rPr lang="en-US" sz="2400" dirty="0" smtClean="0">
                <a:latin typeface="Palatino Linotype"/>
                <a:cs typeface="Palatino Linotype"/>
              </a:rPr>
              <a:t> dos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under 		   the backpack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latin typeface="Palatino Linotype"/>
                <a:cs typeface="Palatino Linotype"/>
              </a:rPr>
              <a:t>dans</a:t>
            </a:r>
            <a:r>
              <a:rPr lang="en-US" sz="2400" dirty="0" smtClean="0">
                <a:latin typeface="Palatino Linotype"/>
                <a:cs typeface="Palatino Linotype"/>
              </a:rPr>
              <a:t> la </a:t>
            </a:r>
            <a:r>
              <a:rPr lang="en-US" sz="2400" dirty="0" err="1" smtClean="0">
                <a:latin typeface="Palatino Linotype"/>
                <a:cs typeface="Palatino Linotype"/>
              </a:rPr>
              <a:t>trousse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in the 		      pencil case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avec le </a:t>
            </a:r>
            <a:r>
              <a:rPr lang="en-US" sz="2400" dirty="0" err="1" smtClean="0">
                <a:latin typeface="Palatino Linotype"/>
                <a:cs typeface="Palatino Linotype"/>
              </a:rPr>
              <a:t>stylo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with 		         the pen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Elle </a:t>
            </a:r>
            <a:r>
              <a:rPr lang="en-US" sz="2400" dirty="0" err="1" smtClean="0">
                <a:latin typeface="Palatino Linotype"/>
                <a:cs typeface="Palatino Linotype"/>
              </a:rPr>
              <a:t>est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là</a:t>
            </a:r>
            <a:r>
              <a:rPr lang="en-US" sz="2400" dirty="0" smtClean="0">
                <a:latin typeface="Palatino Linotype"/>
                <a:cs typeface="Palatino Linotype"/>
              </a:rPr>
              <a:t>.	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It is there/			here.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Palatino Linotype"/>
                <a:cs typeface="Palatino Linotype"/>
              </a:rPr>
              <a:t>Je commence </a:t>
            </a:r>
            <a:r>
              <a:rPr lang="en-US" sz="2400" dirty="0" err="1" smtClean="0">
                <a:latin typeface="Palatino Linotype"/>
                <a:cs typeface="Palatino Linotype"/>
              </a:rPr>
              <a:t>à</a:t>
            </a:r>
            <a:r>
              <a:rPr lang="en-US" sz="2400" dirty="0" smtClean="0">
                <a:latin typeface="Palatino Linotype"/>
                <a:cs typeface="Palatino Linotype"/>
              </a:rPr>
              <a:t> 8h00</a:t>
            </a:r>
            <a:r>
              <a:rPr lang="en-US" sz="2400" dirty="0">
                <a:latin typeface="Palatino Linotype"/>
                <a:cs typeface="Palatino Linotype"/>
              </a:rPr>
              <a:t>.</a:t>
            </a:r>
            <a:r>
              <a:rPr lang="en-US" sz="2400" dirty="0" smtClean="0">
                <a:latin typeface="Palatino Linotype"/>
                <a:cs typeface="Palatino Linotype"/>
              </a:rPr>
              <a:t>  	 	          </a:t>
            </a:r>
            <a:r>
              <a:rPr lang="en-US" sz="24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begin at 8:00.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10140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3999"/>
            <a:ext cx="3657600" cy="50394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3948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4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138" y="107096"/>
            <a:ext cx="7908550" cy="131022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:  30/10 – 3/11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200" dirty="0">
                <a:latin typeface="Palatino Linotype"/>
                <a:cs typeface="Palatino Linotype"/>
              </a:rPr>
              <a:t>nous </a:t>
            </a:r>
            <a:r>
              <a:rPr lang="en-US" sz="2200" dirty="0" err="1">
                <a:latin typeface="Palatino Linotype"/>
                <a:cs typeface="Palatino Linotype"/>
              </a:rPr>
              <a:t>sommes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b="1" dirty="0" err="1">
                <a:latin typeface="Palatino Linotype"/>
                <a:cs typeface="Palatino Linotype"/>
              </a:rPr>
              <a:t>vendredi</a:t>
            </a:r>
            <a:r>
              <a:rPr lang="en-US" sz="2200" dirty="0">
                <a:latin typeface="Palatino Linotype"/>
                <a:cs typeface="Palatino Linotype"/>
              </a:rPr>
              <a:t>, le </a:t>
            </a:r>
            <a:r>
              <a:rPr lang="en-US" sz="2200" dirty="0" err="1">
                <a:latin typeface="Palatino Linotype"/>
                <a:cs typeface="Palatino Linotype"/>
              </a:rPr>
              <a:t>trois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novembre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deux</a:t>
            </a:r>
            <a:r>
              <a:rPr lang="en-US" sz="2200" dirty="0">
                <a:latin typeface="Palatino Linotype"/>
                <a:cs typeface="Palatino Linotype"/>
              </a:rPr>
              <a:t> mille dix-</a:t>
            </a:r>
            <a:r>
              <a:rPr lang="en-US" sz="2200" dirty="0" err="1">
                <a:latin typeface="Palatino Linotype"/>
                <a:cs typeface="Palatino Linotype"/>
              </a:rPr>
              <a:t>sept</a:t>
            </a:r>
            <a:endParaRPr lang="en-US" sz="22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138" y="1417321"/>
            <a:ext cx="4068070" cy="526988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400" i="1" dirty="0">
                <a:latin typeface="Palatino Linotype"/>
                <a:cs typeface="Palatino Linotype"/>
              </a:rPr>
              <a:t>Write “</a:t>
            </a:r>
            <a:r>
              <a:rPr lang="en-US" sz="2400" i="1" dirty="0" err="1">
                <a:latin typeface="Palatino Linotype"/>
                <a:cs typeface="Palatino Linotype"/>
              </a:rPr>
              <a:t>Semaine</a:t>
            </a:r>
            <a:r>
              <a:rPr lang="en-US" sz="2400" i="1" dirty="0">
                <a:latin typeface="Palatino Linotype"/>
                <a:cs typeface="Palatino Linotype"/>
              </a:rPr>
              <a:t> 13” and today’s date.</a:t>
            </a:r>
          </a:p>
          <a:p>
            <a:pPr marL="82296" indent="0">
              <a:buNone/>
            </a:pPr>
            <a:r>
              <a:rPr lang="en-US" sz="2400" i="1" dirty="0">
                <a:latin typeface="Palatino Linotype"/>
                <a:cs typeface="Palatino Linotype"/>
              </a:rPr>
              <a:t>Write “</a:t>
            </a:r>
            <a:r>
              <a:rPr lang="en-US" sz="2400" dirty="0">
                <a:solidFill>
                  <a:srgbClr val="000090"/>
                </a:solidFill>
                <a:latin typeface="Palatino Linotype"/>
                <a:cs typeface="Palatino Linotype"/>
              </a:rPr>
              <a:t>Les 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mots </a:t>
            </a:r>
            <a:r>
              <a:rPr lang="en-US" sz="2400" dirty="0">
                <a:solidFill>
                  <a:srgbClr val="000090"/>
                </a:solidFill>
                <a:latin typeface="Palatino Linotype"/>
                <a:cs typeface="Palatino Linotype"/>
              </a:rPr>
              <a:t>du 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jour</a:t>
            </a:r>
            <a:r>
              <a:rPr lang="en-US" sz="2400" i="1" dirty="0" smtClean="0">
                <a:latin typeface="Palatino Linotype"/>
                <a:cs typeface="Palatino Linotype"/>
              </a:rPr>
              <a:t>” and </a:t>
            </a:r>
            <a:r>
              <a:rPr lang="en-US" sz="2400" i="1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translate</a:t>
            </a:r>
            <a:r>
              <a:rPr lang="en-US" sz="2400" i="1" dirty="0" smtClean="0">
                <a:solidFill>
                  <a:schemeClr val="accent3"/>
                </a:solidFill>
                <a:latin typeface="Palatino Linotype"/>
                <a:cs typeface="Palatino Linotype"/>
              </a:rPr>
              <a:t> </a:t>
            </a:r>
            <a:r>
              <a:rPr lang="en-US" sz="2400" i="1" dirty="0" smtClean="0">
                <a:latin typeface="Palatino Linotype"/>
                <a:cs typeface="Palatino Linotype"/>
              </a:rPr>
              <a:t>the following into English.</a:t>
            </a:r>
            <a:endParaRPr lang="en-US" sz="2400" i="1" dirty="0">
              <a:latin typeface="Palatino Linotype"/>
              <a:cs typeface="Palatino Linotype"/>
            </a:endParaRPr>
          </a:p>
          <a:p>
            <a:r>
              <a:rPr lang="en-US" sz="2400" dirty="0" smtClean="0">
                <a:latin typeface="Palatino Linotype"/>
                <a:cs typeface="Palatino Linotype"/>
              </a:rPr>
              <a:t>un bureau	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</a:p>
          <a:p>
            <a:r>
              <a:rPr lang="en-US" sz="2400" dirty="0" smtClean="0">
                <a:latin typeface="Palatino Linotype"/>
                <a:cs typeface="Palatino Linotype"/>
              </a:rPr>
              <a:t>un cahier	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  <a:endParaRPr lang="en-US" sz="2400" dirty="0" smtClean="0">
              <a:latin typeface="Palatino Linotype"/>
              <a:cs typeface="Palatino Linotype"/>
            </a:endParaRPr>
          </a:p>
          <a:p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cantine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  <a:endParaRPr lang="en-US" sz="2400" dirty="0" smtClean="0">
              <a:latin typeface="Palatino Linotype"/>
              <a:cs typeface="Palatino Linotype"/>
            </a:endParaRPr>
          </a:p>
          <a:p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chaise		</a:t>
            </a:r>
            <a:r>
              <a:rPr lang="en-US" sz="2400" u="sng" dirty="0">
                <a:latin typeface="Palatino Linotype"/>
                <a:cs typeface="Palatino Linotype"/>
              </a:rPr>
              <a:t>	</a:t>
            </a:r>
            <a:endParaRPr lang="en-US" sz="2400" dirty="0" smtClean="0">
              <a:latin typeface="Palatino Linotype"/>
              <a:cs typeface="Palatino Linotype"/>
            </a:endParaRPr>
          </a:p>
          <a:p>
            <a:r>
              <a:rPr lang="en-US" sz="2400" dirty="0" smtClean="0">
                <a:latin typeface="Palatino Linotype"/>
                <a:cs typeface="Palatino Linotype"/>
              </a:rPr>
              <a:t>commencer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  <a:endParaRPr lang="en-US" sz="2400" dirty="0" smtClean="0">
              <a:latin typeface="Palatino Linotype"/>
              <a:cs typeface="Palatino Linotype"/>
            </a:endParaRPr>
          </a:p>
          <a:p>
            <a:r>
              <a:rPr lang="en-US" sz="2400" dirty="0" smtClean="0">
                <a:latin typeface="Palatino Linotype"/>
                <a:cs typeface="Palatino Linotype"/>
              </a:rPr>
              <a:t>un crayon	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  <a:endParaRPr lang="en-US" sz="2400" dirty="0" smtClean="0">
              <a:latin typeface="Palatino Linotype"/>
              <a:cs typeface="Palatino Linotype"/>
            </a:endParaRPr>
          </a:p>
          <a:p>
            <a:r>
              <a:rPr lang="en-US" sz="2400" dirty="0" smtClean="0">
                <a:latin typeface="Palatino Linotype"/>
                <a:cs typeface="Palatino Linotype"/>
              </a:rPr>
              <a:t>derrière	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417321"/>
            <a:ext cx="3657600" cy="5269881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Palatino Linotype"/>
                <a:cs typeface="Palatino Linotype"/>
              </a:rPr>
              <a:t>devant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u="sng" dirty="0">
                <a:latin typeface="Palatino Linotype"/>
                <a:cs typeface="Palatino Linotype"/>
              </a:rPr>
              <a:t>	</a:t>
            </a:r>
            <a:r>
              <a:rPr lang="en-US" sz="2400" u="sng" dirty="0" smtClean="0">
                <a:latin typeface="Palatino Linotype"/>
                <a:cs typeface="Palatino Linotype"/>
              </a:rPr>
              <a:t>   </a:t>
            </a:r>
            <a:endParaRPr lang="en-US" sz="2400" dirty="0" smtClean="0">
              <a:latin typeface="Palatino Linotype"/>
              <a:cs typeface="Palatino Linotype"/>
            </a:endParaRPr>
          </a:p>
          <a:p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dessin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u="sng" dirty="0" smtClean="0">
                <a:latin typeface="Palatino Linotype"/>
                <a:cs typeface="Palatino Linotype"/>
              </a:rPr>
              <a:t>	   </a:t>
            </a:r>
            <a:endParaRPr lang="en-US" sz="2400" dirty="0" smtClean="0">
              <a:latin typeface="Palatino Linotype"/>
              <a:cs typeface="Palatino Linotype"/>
            </a:endParaRPr>
          </a:p>
          <a:p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école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u="sng" dirty="0" smtClean="0">
                <a:latin typeface="Palatino Linotype"/>
                <a:cs typeface="Palatino Linotype"/>
              </a:rPr>
              <a:t>	   </a:t>
            </a:r>
            <a:endParaRPr lang="en-US" sz="2400" dirty="0" smtClean="0">
              <a:latin typeface="Palatino Linotype"/>
              <a:cs typeface="Palatino Linotype"/>
            </a:endParaRPr>
          </a:p>
          <a:p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emploi</a:t>
            </a:r>
            <a:r>
              <a:rPr lang="en-US" sz="2400" dirty="0" smtClean="0">
                <a:latin typeface="Palatino Linotype"/>
                <a:cs typeface="Palatino Linotype"/>
              </a:rPr>
              <a:t> du temps	</a:t>
            </a:r>
            <a:r>
              <a:rPr lang="en-US" sz="2400" u="sng" dirty="0" smtClean="0">
                <a:latin typeface="Palatino Linotype"/>
                <a:cs typeface="Palatino Linotype"/>
              </a:rPr>
              <a:t>		    </a:t>
            </a:r>
            <a:endParaRPr lang="en-US" sz="2400" dirty="0" smtClean="0">
              <a:latin typeface="Palatino Linotype"/>
              <a:cs typeface="Palatino Linotype"/>
            </a:endParaRPr>
          </a:p>
          <a:p>
            <a:r>
              <a:rPr lang="en-US" sz="2400" dirty="0" smtClean="0">
                <a:latin typeface="Palatino Linotype"/>
                <a:cs typeface="Palatino Linotype"/>
              </a:rPr>
              <a:t>ensemble	</a:t>
            </a:r>
            <a:r>
              <a:rPr lang="en-US" sz="2400" u="sng" dirty="0" smtClean="0">
                <a:latin typeface="Palatino Linotype"/>
                <a:cs typeface="Palatino Linotype"/>
              </a:rPr>
              <a:t>	    </a:t>
            </a:r>
            <a:endParaRPr lang="en-US" sz="2400" dirty="0" smtClean="0">
              <a:latin typeface="Palatino Linotype"/>
              <a:cs typeface="Palatino Linotype"/>
            </a:endParaRPr>
          </a:p>
          <a:p>
            <a:r>
              <a:rPr lang="en-US" sz="2400" dirty="0" smtClean="0">
                <a:latin typeface="Palatino Linotype"/>
                <a:cs typeface="Palatino Linotype"/>
              </a:rPr>
              <a:t>un(e) </a:t>
            </a:r>
            <a:r>
              <a:rPr lang="en-US" sz="2400" dirty="0" err="1" smtClean="0">
                <a:latin typeface="Palatino Linotype"/>
                <a:cs typeface="Palatino Linotype"/>
              </a:rPr>
              <a:t>étudiant</a:t>
            </a:r>
            <a:r>
              <a:rPr lang="en-US" sz="2400" dirty="0" smtClean="0">
                <a:latin typeface="Palatino Linotype"/>
                <a:cs typeface="Palatino Linotype"/>
              </a:rPr>
              <a:t>(e)	</a:t>
            </a:r>
            <a:r>
              <a:rPr lang="en-US" sz="2400" u="sng" dirty="0" smtClean="0">
                <a:latin typeface="Palatino Linotype"/>
                <a:cs typeface="Palatino Linotype"/>
              </a:rPr>
              <a:t>			    </a:t>
            </a:r>
            <a:endParaRPr lang="en-US" sz="2400" dirty="0" smtClean="0">
              <a:latin typeface="Palatino Linotype"/>
              <a:cs typeface="Palatino Linotype"/>
            </a:endParaRPr>
          </a:p>
          <a:p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fenêtre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u="sng" dirty="0" smtClean="0">
                <a:latin typeface="Palatino Linotype"/>
                <a:cs typeface="Palatino Linotype"/>
              </a:rPr>
              <a:t>	      </a:t>
            </a:r>
            <a:endParaRPr lang="en-US" sz="2400" dirty="0" smtClean="0">
              <a:latin typeface="Palatino Linotype"/>
              <a:cs typeface="Palatino Linotype"/>
            </a:endParaRPr>
          </a:p>
          <a:p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fille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u="sng" dirty="0">
                <a:latin typeface="Palatino Linotype"/>
                <a:cs typeface="Palatino Linotype"/>
              </a:rPr>
              <a:t> 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  <a:r>
              <a:rPr lang="en-US" sz="2400" u="sng" dirty="0">
                <a:latin typeface="Palatino Linotype"/>
                <a:cs typeface="Palatino Linotype"/>
              </a:rPr>
              <a:t> </a:t>
            </a:r>
            <a:r>
              <a:rPr lang="en-US" sz="2400" u="sng" dirty="0" smtClean="0">
                <a:latin typeface="Palatino Linotype"/>
                <a:cs typeface="Palatino Linotype"/>
              </a:rPr>
              <a:t>     </a:t>
            </a:r>
          </a:p>
          <a:p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garçon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u="sng" dirty="0" smtClean="0">
                <a:latin typeface="Palatino Linotype"/>
                <a:cs typeface="Palatino Linotype"/>
              </a:rPr>
              <a:t>	    </a:t>
            </a:r>
            <a:endParaRPr lang="en-US" sz="2400" dirty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87918735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438" y="152995"/>
            <a:ext cx="7893250" cy="126432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:  6/11 – 9/11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lundi</a:t>
            </a:r>
            <a:r>
              <a:rPr lang="en-US" sz="2400" dirty="0">
                <a:latin typeface="Palatino Linotype"/>
                <a:cs typeface="Palatino Linotype"/>
              </a:rPr>
              <a:t>, le six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7180" y="1523999"/>
            <a:ext cx="3886028" cy="5098903"/>
          </a:xfrm>
        </p:spPr>
        <p:txBody>
          <a:bodyPr>
            <a:normAutofit lnSpcReduction="10000"/>
          </a:bodyPr>
          <a:lstStyle/>
          <a:p>
            <a:pPr marL="82296" indent="0">
              <a:spcBef>
                <a:spcPts val="1200"/>
              </a:spcBef>
              <a:buNone/>
            </a:pPr>
            <a:r>
              <a:rPr lang="en-US" sz="2400" i="1" dirty="0">
                <a:latin typeface="Palatino Linotype"/>
                <a:cs typeface="Palatino Linotype"/>
              </a:rPr>
              <a:t>Write “</a:t>
            </a:r>
            <a:r>
              <a:rPr lang="en-US" sz="2400" i="1" dirty="0" err="1">
                <a:latin typeface="Palatino Linotype"/>
                <a:cs typeface="Palatino Linotype"/>
              </a:rPr>
              <a:t>Semaine</a:t>
            </a:r>
            <a:r>
              <a:rPr lang="en-US" sz="2400" i="1" dirty="0">
                <a:latin typeface="Palatino Linotype"/>
                <a:cs typeface="Palatino Linotype"/>
              </a:rPr>
              <a:t> </a:t>
            </a:r>
            <a:r>
              <a:rPr lang="en-US" sz="2400" i="1" dirty="0" smtClean="0">
                <a:latin typeface="Palatino Linotype"/>
                <a:cs typeface="Palatino Linotype"/>
              </a:rPr>
              <a:t>14” </a:t>
            </a:r>
            <a:r>
              <a:rPr lang="en-US" sz="2400" i="1" dirty="0">
                <a:latin typeface="Palatino Linotype"/>
                <a:cs typeface="Palatino Linotype"/>
              </a:rPr>
              <a:t>and today’s date.</a:t>
            </a:r>
          </a:p>
          <a:p>
            <a:pPr marL="82296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sz="2400" i="1" dirty="0">
                <a:latin typeface="Palatino Linotype"/>
                <a:cs typeface="Palatino Linotype"/>
              </a:rPr>
              <a:t>Write “</a:t>
            </a:r>
            <a:r>
              <a:rPr lang="en-US" sz="2400" i="1" dirty="0">
                <a:solidFill>
                  <a:srgbClr val="000090"/>
                </a:solidFill>
                <a:latin typeface="Palatino Linotype"/>
                <a:cs typeface="Palatino Linotype"/>
              </a:rPr>
              <a:t>Les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mots </a:t>
            </a:r>
            <a:r>
              <a:rPr lang="en-US" sz="2400" i="1" dirty="0">
                <a:solidFill>
                  <a:srgbClr val="000090"/>
                </a:solidFill>
                <a:latin typeface="Palatino Linotype"/>
                <a:cs typeface="Palatino Linotype"/>
              </a:rPr>
              <a:t>du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jour</a:t>
            </a:r>
            <a:r>
              <a:rPr lang="en-US" sz="2400" i="1" dirty="0">
                <a:latin typeface="Palatino Linotype"/>
                <a:cs typeface="Palatino Linotype"/>
              </a:rPr>
              <a:t>” and </a:t>
            </a:r>
            <a:r>
              <a:rPr lang="en-US" sz="2400" i="1" dirty="0">
                <a:solidFill>
                  <a:srgbClr val="FF0000"/>
                </a:solidFill>
                <a:latin typeface="Palatino Linotype"/>
                <a:cs typeface="Palatino Linotype"/>
              </a:rPr>
              <a:t>translate</a:t>
            </a:r>
            <a:r>
              <a:rPr lang="en-US" sz="2400" i="1" dirty="0">
                <a:solidFill>
                  <a:schemeClr val="accent3"/>
                </a:solidFill>
                <a:latin typeface="Palatino Linotype"/>
                <a:cs typeface="Palatino Linotype"/>
              </a:rPr>
              <a:t> </a:t>
            </a:r>
            <a:r>
              <a:rPr lang="en-US" sz="2400" i="1" dirty="0">
                <a:latin typeface="Palatino Linotype"/>
                <a:cs typeface="Palatino Linotype"/>
              </a:rPr>
              <a:t>the following into English.</a:t>
            </a:r>
          </a:p>
          <a:p>
            <a:r>
              <a:rPr lang="en-US" sz="2400" dirty="0" err="1" smtClean="0">
                <a:latin typeface="Palatino Linotype"/>
                <a:cs typeface="Palatino Linotype"/>
              </a:rPr>
              <a:t>finir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</a:p>
          <a:p>
            <a:r>
              <a:rPr lang="en-US" sz="2400" dirty="0" err="1" smtClean="0">
                <a:latin typeface="Palatino Linotype"/>
                <a:cs typeface="Palatino Linotype"/>
              </a:rPr>
              <a:t>l’informatique</a:t>
            </a:r>
            <a:r>
              <a:rPr lang="en-US" sz="2400" dirty="0" smtClean="0">
                <a:latin typeface="Palatino Linotype"/>
                <a:cs typeface="Palatino Linotype"/>
              </a:rPr>
              <a:t> 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</a:p>
          <a:p>
            <a:r>
              <a:rPr lang="en-US" sz="2400" dirty="0" smtClean="0">
                <a:latin typeface="Palatino Linotype"/>
                <a:cs typeface="Palatino Linotype"/>
              </a:rPr>
              <a:t>un jour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</a:p>
          <a:p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livre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</a:p>
          <a:p>
            <a:r>
              <a:rPr lang="en-US" sz="2400" dirty="0" err="1" smtClean="0">
                <a:latin typeface="Palatino Linotype"/>
                <a:cs typeface="Palatino Linotype"/>
              </a:rPr>
              <a:t>moins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</a:p>
          <a:p>
            <a:r>
              <a:rPr lang="en-US" sz="2400" dirty="0" err="1" smtClean="0">
                <a:latin typeface="Palatino Linotype"/>
                <a:cs typeface="Palatino Linotype"/>
              </a:rPr>
              <a:t>montrer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</a:p>
          <a:p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ordinateur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  <a:endParaRPr lang="en-US" sz="2400" u="sng" dirty="0"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9890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pendule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u="sng" dirty="0" smtClean="0">
                <a:latin typeface="Palatino Linotype"/>
                <a:cs typeface="Palatino Linotype"/>
              </a:rPr>
              <a:t>	     </a:t>
            </a:r>
            <a:r>
              <a:rPr lang="en-US" sz="2400" dirty="0" smtClean="0">
                <a:latin typeface="Palatino Linotype"/>
                <a:cs typeface="Palatino Linotype"/>
              </a:rPr>
              <a:t>  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porte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un quart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quoi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salle</a:t>
            </a:r>
            <a:r>
              <a:rPr lang="en-US" sz="2400" dirty="0" smtClean="0">
                <a:latin typeface="Palatino Linotype"/>
                <a:cs typeface="Palatino Linotype"/>
              </a:rPr>
              <a:t> de </a:t>
            </a:r>
            <a:r>
              <a:rPr lang="en-US" sz="2400" dirty="0" err="1" smtClean="0">
                <a:latin typeface="Palatino Linotype"/>
                <a:cs typeface="Palatino Linotype"/>
              </a:rPr>
              <a:t>classe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u="sng" dirty="0" smtClean="0">
                <a:latin typeface="Palatino Linotype"/>
                <a:cs typeface="Palatino Linotype"/>
              </a:rPr>
              <a:t> ___ 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semaine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u="sng" dirty="0" smtClean="0">
                <a:latin typeface="Palatino Linotype"/>
                <a:cs typeface="Palatino Linotype"/>
              </a:rPr>
              <a:t>	       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sous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trousse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u="sng" dirty="0" smtClean="0">
                <a:latin typeface="Palatino Linotype"/>
                <a:cs typeface="Palatino Linotype"/>
              </a:rPr>
              <a:t>     	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sur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u="sng" dirty="0" smtClean="0">
                <a:latin typeface="Palatino Linotype"/>
                <a:cs typeface="Palatino Linotype"/>
              </a:rPr>
              <a:t>	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un tableau	     </a:t>
            </a:r>
            <a:r>
              <a:rPr lang="en-US" sz="2400" u="sng" dirty="0" smtClean="0">
                <a:latin typeface="Palatino Linotype"/>
                <a:cs typeface="Palatino Linotype"/>
              </a:rPr>
              <a:t>  	</a:t>
            </a:r>
          </a:p>
        </p:txBody>
      </p:sp>
    </p:spTree>
    <p:extLst>
      <p:ext uri="{BB962C8B-B14F-4D97-AF65-F5344CB8AC3E}">
        <p14:creationId xmlns:p14="http://schemas.microsoft.com/office/powerpoint/2010/main" val="354149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138" y="274320"/>
            <a:ext cx="7908550" cy="1010838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:  6/11 – 9/11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lundi</a:t>
            </a:r>
            <a:r>
              <a:rPr lang="en-US" sz="2400" dirty="0">
                <a:latin typeface="Palatino Linotype"/>
                <a:cs typeface="Palatino Linotype"/>
              </a:rPr>
              <a:t>, le six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6552" y="1523999"/>
            <a:ext cx="3806656" cy="5173170"/>
          </a:xfrm>
        </p:spPr>
        <p:txBody>
          <a:bodyPr>
            <a:normAutofit/>
          </a:bodyPr>
          <a:lstStyle/>
          <a:p>
            <a:pPr marL="82296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i="1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Practice the following conversation with a partner</a:t>
            </a:r>
            <a:r>
              <a:rPr lang="en-US" sz="2400" i="1" dirty="0" smtClean="0">
                <a:latin typeface="Palatino Linotype"/>
                <a:cs typeface="Palatino Linotype"/>
              </a:rPr>
              <a:t>.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2400" i="1" dirty="0" smtClean="0">
                <a:latin typeface="Palatino Linotype"/>
                <a:cs typeface="Palatino Linotype"/>
              </a:rPr>
              <a:t>David:  </a:t>
            </a:r>
            <a:r>
              <a:rPr lang="en-US" sz="2400" dirty="0" err="1" smtClean="0">
                <a:latin typeface="Palatino Linotype"/>
                <a:cs typeface="Palatino Linotype"/>
              </a:rPr>
              <a:t>J’en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ai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marre</a:t>
            </a:r>
            <a:r>
              <a:rPr lang="en-US" sz="2400" dirty="0" smtClean="0">
                <a:latin typeface="Palatino Linotype"/>
                <a:cs typeface="Palatino Linotype"/>
              </a:rPr>
              <a:t>!  </a:t>
            </a:r>
            <a:r>
              <a:rPr lang="en-US" sz="2400" dirty="0" err="1" smtClean="0">
                <a:latin typeface="Palatino Linotype"/>
                <a:cs typeface="Palatino Linotype"/>
              </a:rPr>
              <a:t>J’ai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heure</a:t>
            </a:r>
            <a:r>
              <a:rPr lang="en-US" sz="2400" dirty="0" smtClean="0">
                <a:latin typeface="Palatino Linotype"/>
                <a:cs typeface="Palatino Linotype"/>
              </a:rPr>
              <a:t> de </a:t>
            </a:r>
            <a:r>
              <a:rPr lang="en-US" sz="2400" dirty="0" err="1" smtClean="0">
                <a:latin typeface="Palatino Linotype"/>
                <a:cs typeface="Palatino Linotype"/>
              </a:rPr>
              <a:t>chimie</a:t>
            </a:r>
            <a:r>
              <a:rPr lang="en-US" sz="2400" dirty="0" smtClean="0">
                <a:latin typeface="Palatino Linotype"/>
                <a:cs typeface="Palatino Linotype"/>
              </a:rPr>
              <a:t> le </a:t>
            </a:r>
            <a:r>
              <a:rPr lang="en-US" sz="2400" dirty="0" err="1" smtClean="0">
                <a:latin typeface="Palatino Linotype"/>
                <a:cs typeface="Palatino Linotype"/>
              </a:rPr>
              <a:t>lundi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 err="1" smtClean="0">
                <a:latin typeface="Palatino Linotype"/>
                <a:cs typeface="Palatino Linotype"/>
              </a:rPr>
              <a:t>deux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heures</a:t>
            </a:r>
            <a:r>
              <a:rPr lang="en-US" sz="2400" dirty="0" smtClean="0">
                <a:latin typeface="Palatino Linotype"/>
                <a:cs typeface="Palatino Linotype"/>
              </a:rPr>
              <a:t> de physique le </a:t>
            </a:r>
            <a:r>
              <a:rPr lang="en-US" sz="2400" dirty="0" err="1" smtClean="0">
                <a:latin typeface="Palatino Linotype"/>
                <a:cs typeface="Palatino Linotype"/>
              </a:rPr>
              <a:t>mardi</a:t>
            </a:r>
            <a:r>
              <a:rPr lang="en-US" sz="2400" dirty="0" smtClean="0">
                <a:latin typeface="Palatino Linotype"/>
                <a:cs typeface="Palatino Linotype"/>
              </a:rPr>
              <a:t>, et </a:t>
            </a:r>
            <a:r>
              <a:rPr lang="en-US" sz="2400" dirty="0" err="1" smtClean="0">
                <a:latin typeface="Palatino Linotype"/>
                <a:cs typeface="Palatino Linotype"/>
              </a:rPr>
              <a:t>deux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heures</a:t>
            </a:r>
            <a:r>
              <a:rPr lang="en-US" sz="2400" dirty="0" smtClean="0">
                <a:latin typeface="Palatino Linotype"/>
                <a:cs typeface="Palatino Linotype"/>
              </a:rPr>
              <a:t> de </a:t>
            </a:r>
            <a:r>
              <a:rPr lang="en-US" sz="2400" dirty="0" err="1" smtClean="0">
                <a:latin typeface="Palatino Linotype"/>
                <a:cs typeface="Palatino Linotype"/>
              </a:rPr>
              <a:t>biologie</a:t>
            </a:r>
            <a:r>
              <a:rPr lang="en-US" sz="2400" dirty="0" smtClean="0">
                <a:latin typeface="Palatino Linotype"/>
                <a:cs typeface="Palatino Linotype"/>
              </a:rPr>
              <a:t> le </a:t>
            </a:r>
            <a:r>
              <a:rPr lang="en-US" sz="2400" dirty="0" err="1" smtClean="0">
                <a:latin typeface="Palatino Linotype"/>
                <a:cs typeface="Palatino Linotype"/>
              </a:rPr>
              <a:t>samedi</a:t>
            </a:r>
            <a:r>
              <a:rPr lang="en-US" sz="2400" dirty="0" smtClean="0">
                <a:latin typeface="Palatino Linotype"/>
                <a:cs typeface="Palatino Linotype"/>
              </a:rPr>
              <a:t>.  </a:t>
            </a:r>
            <a:r>
              <a:rPr lang="en-US" sz="2400" dirty="0" err="1" smtClean="0">
                <a:latin typeface="Palatino Linotype"/>
                <a:cs typeface="Palatino Linotype"/>
              </a:rPr>
              <a:t>Ça</a:t>
            </a:r>
            <a:r>
              <a:rPr lang="en-US" sz="2400" dirty="0" smtClean="0">
                <a:latin typeface="Palatino Linotype"/>
                <a:cs typeface="Palatino Linotype"/>
              </a:rPr>
              <a:t> fait </a:t>
            </a:r>
            <a:r>
              <a:rPr lang="en-US" sz="2400" dirty="0" err="1" smtClean="0">
                <a:latin typeface="Palatino Linotype"/>
                <a:cs typeface="Palatino Linotype"/>
              </a:rPr>
              <a:t>deux</a:t>
            </a:r>
            <a:r>
              <a:rPr lang="en-US" sz="2400" dirty="0" smtClean="0">
                <a:latin typeface="Palatino Linotype"/>
                <a:cs typeface="Palatino Linotype"/>
              </a:rPr>
              <a:t> cent </a:t>
            </a:r>
            <a:r>
              <a:rPr lang="en-US" sz="2400" dirty="0" err="1" smtClean="0">
                <a:latin typeface="Palatino Linotype"/>
                <a:cs typeface="Palatino Linotype"/>
              </a:rPr>
              <a:t>quarante</a:t>
            </a:r>
            <a:r>
              <a:rPr lang="en-US" sz="2400" dirty="0" smtClean="0">
                <a:latin typeface="Palatino Linotype"/>
                <a:cs typeface="Palatino Linotype"/>
              </a:rPr>
              <a:t> minutes de sciences par </a:t>
            </a:r>
            <a:r>
              <a:rPr lang="en-US" sz="2400" dirty="0" err="1" smtClean="0">
                <a:latin typeface="Palatino Linotype"/>
                <a:cs typeface="Palatino Linotype"/>
              </a:rPr>
              <a:t>semaine</a:t>
            </a:r>
            <a:r>
              <a:rPr lang="en-US" sz="2400" dirty="0" smtClean="0">
                <a:latin typeface="Palatino Linotype"/>
                <a:cs typeface="Palatino Linotype"/>
              </a:rPr>
              <a:t>!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2400" i="1" dirty="0" err="1" smtClean="0">
                <a:latin typeface="Palatino Linotype"/>
                <a:cs typeface="Palatino Linotype"/>
              </a:rPr>
              <a:t>Béatrice</a:t>
            </a:r>
            <a:r>
              <a:rPr lang="en-US" sz="2400" i="1" dirty="0" smtClean="0">
                <a:latin typeface="Palatino Linotype"/>
                <a:cs typeface="Palatino Linotype"/>
              </a:rPr>
              <a:t>: 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Tu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n’aimes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pas les sciences?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3999"/>
            <a:ext cx="3657600" cy="5173169"/>
          </a:xfrm>
        </p:spPr>
        <p:txBody>
          <a:bodyPr>
            <a:normAutofit/>
          </a:bodyPr>
          <a:lstStyle/>
          <a:p>
            <a:pPr marL="82296" indent="0">
              <a:spcBef>
                <a:spcPts val="1200"/>
              </a:spcBef>
              <a:buNone/>
            </a:pPr>
            <a:r>
              <a:rPr lang="en-US" sz="2400" i="1" dirty="0">
                <a:latin typeface="Palatino Linotype"/>
                <a:cs typeface="Palatino Linotype"/>
              </a:rPr>
              <a:t>David:  </a:t>
            </a:r>
            <a:r>
              <a:rPr lang="en-US" sz="2400" dirty="0">
                <a:latin typeface="Palatino Linotype"/>
                <a:cs typeface="Palatino Linotype"/>
              </a:rPr>
              <a:t>Si, </a:t>
            </a:r>
            <a:r>
              <a:rPr lang="en-US" sz="2400" dirty="0" err="1">
                <a:latin typeface="Palatino Linotype"/>
                <a:cs typeface="Palatino Linotype"/>
              </a:rPr>
              <a:t>j’aime</a:t>
            </a:r>
            <a:r>
              <a:rPr lang="en-US" sz="2400" dirty="0">
                <a:latin typeface="Palatino Linotype"/>
                <a:cs typeface="Palatino Linotype"/>
              </a:rPr>
              <a:t> la </a:t>
            </a:r>
            <a:r>
              <a:rPr lang="en-US" sz="2400" dirty="0" err="1">
                <a:latin typeface="Palatino Linotype"/>
                <a:cs typeface="Palatino Linotype"/>
              </a:rPr>
              <a:t>biologie</a:t>
            </a:r>
            <a:r>
              <a:rPr lang="en-US" sz="2400" dirty="0">
                <a:latin typeface="Palatino Linotype"/>
                <a:cs typeface="Palatino Linotype"/>
              </a:rPr>
              <a:t>, </a:t>
            </a:r>
            <a:r>
              <a:rPr lang="en-US" sz="2400" dirty="0" err="1">
                <a:latin typeface="Palatino Linotype"/>
                <a:cs typeface="Palatino Linotype"/>
              </a:rPr>
              <a:t>mais</a:t>
            </a:r>
            <a:r>
              <a:rPr lang="en-US" sz="2400" dirty="0">
                <a:latin typeface="Palatino Linotype"/>
                <a:cs typeface="Palatino Linotype"/>
              </a:rPr>
              <a:t> je </a:t>
            </a:r>
            <a:r>
              <a:rPr lang="en-US" sz="2400" dirty="0" err="1">
                <a:latin typeface="Palatino Linotype"/>
                <a:cs typeface="Palatino Linotype"/>
              </a:rPr>
              <a:t>n’aime</a:t>
            </a:r>
            <a:r>
              <a:rPr lang="en-US" sz="2400" dirty="0">
                <a:latin typeface="Palatino Linotype"/>
                <a:cs typeface="Palatino Linotype"/>
              </a:rPr>
              <a:t> pas la </a:t>
            </a:r>
            <a:r>
              <a:rPr lang="en-US" sz="2400" dirty="0" err="1">
                <a:latin typeface="Palatino Linotype"/>
                <a:cs typeface="Palatino Linotype"/>
              </a:rPr>
              <a:t>chimie</a:t>
            </a:r>
            <a:r>
              <a:rPr lang="en-US" sz="2400" dirty="0">
                <a:latin typeface="Palatino Linotype"/>
                <a:cs typeface="Palatino Linotype"/>
              </a:rPr>
              <a:t>.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2400" i="1" dirty="0" err="1" smtClean="0">
                <a:latin typeface="Palatino Linotype"/>
                <a:cs typeface="Palatino Linotype"/>
              </a:rPr>
              <a:t>Béatrice</a:t>
            </a:r>
            <a:r>
              <a:rPr lang="en-US" sz="2400" i="1" dirty="0" smtClean="0">
                <a:latin typeface="Palatino Linotype"/>
                <a:cs typeface="Palatino Linotype"/>
              </a:rPr>
              <a:t>: 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Tiens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,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tu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as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juste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un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cours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le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mercredi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?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2400" i="1" dirty="0" smtClean="0">
                <a:latin typeface="Palatino Linotype"/>
                <a:cs typeface="Palatino Linotype"/>
              </a:rPr>
              <a:t>David:  </a:t>
            </a:r>
            <a:r>
              <a:rPr lang="en-US" sz="2400" dirty="0" err="1" smtClean="0">
                <a:latin typeface="Palatino Linotype"/>
                <a:cs typeface="Palatino Linotype"/>
              </a:rPr>
              <a:t>Oui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 err="1" smtClean="0">
                <a:latin typeface="Palatino Linotype"/>
                <a:cs typeface="Palatino Linotype"/>
              </a:rPr>
              <a:t>géographie</a:t>
            </a:r>
            <a:r>
              <a:rPr lang="en-US" sz="2400" dirty="0" smtClean="0">
                <a:latin typeface="Palatino Linotype"/>
                <a:cs typeface="Palatino Linotype"/>
              </a:rPr>
              <a:t>, de 9h00 (</a:t>
            </a:r>
            <a:r>
              <a:rPr lang="en-US" sz="2400" dirty="0" err="1" smtClean="0">
                <a:latin typeface="Palatino Linotype"/>
                <a:cs typeface="Palatino Linotype"/>
              </a:rPr>
              <a:t>neuf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heures</a:t>
            </a:r>
            <a:r>
              <a:rPr lang="en-US" sz="2400" dirty="0" smtClean="0">
                <a:latin typeface="Palatino Linotype"/>
                <a:cs typeface="Palatino Linotype"/>
              </a:rPr>
              <a:t>) </a:t>
            </a:r>
            <a:r>
              <a:rPr lang="en-US" sz="2400" dirty="0" err="1" smtClean="0">
                <a:latin typeface="Palatino Linotype"/>
                <a:cs typeface="Palatino Linotype"/>
              </a:rPr>
              <a:t>à</a:t>
            </a:r>
            <a:r>
              <a:rPr lang="en-US" sz="2400" dirty="0" smtClean="0">
                <a:latin typeface="Palatino Linotype"/>
                <a:cs typeface="Palatino Linotype"/>
              </a:rPr>
              <a:t> 10h00 (dix </a:t>
            </a:r>
            <a:r>
              <a:rPr lang="en-US" sz="2400" dirty="0" err="1" smtClean="0">
                <a:latin typeface="Palatino Linotype"/>
                <a:cs typeface="Palatino Linotype"/>
              </a:rPr>
              <a:t>heures</a:t>
            </a:r>
            <a:r>
              <a:rPr lang="en-US" sz="2400" dirty="0" smtClean="0">
                <a:latin typeface="Palatino Linotype"/>
                <a:cs typeface="Palatino Linotype"/>
              </a:rPr>
              <a:t>).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2400" i="1" dirty="0" err="1" smtClean="0">
                <a:latin typeface="Palatino Linotype"/>
                <a:cs typeface="Palatino Linotype"/>
              </a:rPr>
              <a:t>Béatrice</a:t>
            </a:r>
            <a:r>
              <a:rPr lang="en-US" sz="2400" i="1" dirty="0" smtClean="0">
                <a:latin typeface="Palatino Linotype"/>
                <a:cs typeface="Palatino Linotype"/>
              </a:rPr>
              <a:t>: 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Tu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finis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à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10h00 (dix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heures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) le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mercredi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? 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Moi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aussi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.</a:t>
            </a:r>
            <a:endParaRPr lang="en-US" sz="2400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4203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31851</TotalTime>
  <Words>1286</Words>
  <Application>Microsoft Macintosh PowerPoint</Application>
  <PresentationFormat>On-screen Show (4:3)</PresentationFormat>
  <Paragraphs>470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Solstice</vt:lpstr>
      <vt:lpstr>Français 1</vt:lpstr>
      <vt:lpstr>la semaine numéro treize:  30/10 – 3/11 nous sommes mercredi, le premier novembre deux mille dix-sept</vt:lpstr>
      <vt:lpstr>la semaine numéro treize:  30/10 – 3/11 nous sommes mercredi, le premier novembre deux mille dix-sept</vt:lpstr>
      <vt:lpstr>la semaine numéro treize:  30/10 – 3/11 nous sommes jeudi, le deux novembre deux mille dix-sept</vt:lpstr>
      <vt:lpstr>la semaine numéro treize:  30/10 – 3/11 nous sommes jeudi, le deux novembre deux mille dix-sept</vt:lpstr>
      <vt:lpstr>PowerPoint Presentation</vt:lpstr>
      <vt:lpstr>la semaine numéro treize:  30/10 – 3/11 nous sommes vendredi, le trois novembre deux mille dix-sept</vt:lpstr>
      <vt:lpstr>la semaine numéro quatorze:  6/11 – 9/11 nous sommes lundi, le six novembre deux mille dix-sept</vt:lpstr>
      <vt:lpstr>la semaine numéro quatorze:  6/11 – 9/11 nous sommes lundi, le six novembre deux mille dix-sept</vt:lpstr>
      <vt:lpstr>la semaine numéro quatorze:  6/11 – 9/11 nous sommes mardi, le sept novembre deux mille dix-sept</vt:lpstr>
      <vt:lpstr>la semaine numéro quatorze:  6/11 – 9/11 nous sommes mardi, le sept novembre deux mille dix-sept</vt:lpstr>
      <vt:lpstr>la semaine numéro quatorze:  6/11 – 9/11 nous sommes mercredi, le huit novembre deux mille dix-sept</vt:lpstr>
      <vt:lpstr>la semaine numéro quatorze:  6/11 – 9/11 nous sommes mercredi, le huit novembre deux mille dix-sept</vt:lpstr>
      <vt:lpstr>la semaine numéro quatorze:  6/11 – 9/11 nous sommes jeudi, le neuf novembre deux mille dix-sept</vt:lpstr>
      <vt:lpstr>la semaine numéro quatorze:  6/11 – 9/11 nous sommes jeudi, le neuf novembre deux mille dix-sept</vt:lpstr>
      <vt:lpstr>la semaine numéro quinze:  13/11 – 17/11 nous sommes lundi, le treize novembre deux mille dix-sept</vt:lpstr>
      <vt:lpstr>la semaine numéro quinze:  13/11 – 17/11 nous sommes lundi, le treize novembre deux mille dix-sept</vt:lpstr>
      <vt:lpstr>la semaine numéro quinze:  13/11 – 17/11 nous sommes mardi, le quatorze novembre deux mille dix-sept</vt:lpstr>
      <vt:lpstr>la semaine numéro quinze:  13/11 – 17/11 nous sommes mardi, le quatorze novembre deux mille dix-sept</vt:lpstr>
      <vt:lpstr>la semaine numéro quinze:  13/11 – 17/11 nous sommes mercredi, le quinze novembre deux mille dix-sept</vt:lpstr>
      <vt:lpstr>la semaine numéro quinze:  13/11 – 17/11 nous sommes mercredi, le quinze novembre deux mille dix-sept</vt:lpstr>
      <vt:lpstr>la semaine numéro quinze:  13/11 – 17/11 nous sommes jeudi, le seize novembre deux mille dix-sept</vt:lpstr>
      <vt:lpstr>la semaine numéro quinze:  13/11 – 17/11 nous sommes jeudi, le seize novembre deux mille dix-sept</vt:lpstr>
      <vt:lpstr>la semaine numéro quinze:  13/11 – 17/11 nous sommes vendredi, le dix-sept novembre deux mille dix-sept</vt:lpstr>
      <vt:lpstr>la semaine numéro quinze:  13/11 – 17/11 nous sommes vendredi, le dix-sept novembre deux mille dix-sept</vt:lpstr>
      <vt:lpstr>la semaine numéro seize:  27/11 – 1/12 nous sommes lundi, le vingt-sept novembre deux mille dix-sept</vt:lpstr>
      <vt:lpstr>la semaine numéro seize:  27/11 – 1/12 nous sommes lundi, le vingt-sept novembre deux mille dix-sept</vt:lpstr>
      <vt:lpstr>la semaine numéro seize:  27/11 – 1/12 nous sommes mardi, le vingt-huit novembre deux mille dix-sept</vt:lpstr>
      <vt:lpstr>la semaine numéro seize:  27/11 – 1/12 nous sommes mardi, le vingt-huit novembre deux mille dix-sept</vt:lpstr>
      <vt:lpstr>la semaine numéro seize:  27/11 – 1/12 nous sommes mercredi, le vingt-neuf novembre deux mille dix-sept</vt:lpstr>
      <vt:lpstr>la semaine numéro seize:  27/11 – 1/12 nous sommes mercredi, le vingt-neuf novembre deux mille dix-sept</vt:lpstr>
      <vt:lpstr>la semaine numéro seize:  27/11 – 1/12 nous sommes jeudi, le trente novembre deux mille dix-sept</vt:lpstr>
      <vt:lpstr>la semaine numéro seize:  27/11 – 1/12 nous sommes jeudi, le trente novembre deux mille dix-sept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 1</dc:title>
  <dc:creator>Tara Thiesmeyer</dc:creator>
  <cp:lastModifiedBy>Tara Thiesmeyer</cp:lastModifiedBy>
  <cp:revision>170</cp:revision>
  <cp:lastPrinted>2017-11-26T14:07:38Z</cp:lastPrinted>
  <dcterms:created xsi:type="dcterms:W3CDTF">2016-06-30T05:32:29Z</dcterms:created>
  <dcterms:modified xsi:type="dcterms:W3CDTF">2017-11-26T14:07:54Z</dcterms:modified>
</cp:coreProperties>
</file>