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99" r:id="rId13"/>
    <p:sldId id="268" r:id="rId14"/>
    <p:sldId id="269" r:id="rId15"/>
    <p:sldId id="29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0" r:id="rId34"/>
    <p:sldId id="287" r:id="rId35"/>
    <p:sldId id="288" r:id="rId36"/>
    <p:sldId id="289" r:id="rId37"/>
    <p:sldId id="290" r:id="rId38"/>
    <p:sldId id="291" r:id="rId39"/>
    <p:sldId id="292" r:id="rId40"/>
    <p:sldId id="295" r:id="rId41"/>
    <p:sldId id="294" r:id="rId42"/>
    <p:sldId id="293" r:id="rId43"/>
    <p:sldId id="296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9451-B88B-4E4C-A5C3-51C5EE717B03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720BC-C117-274C-8D68-3D78E15F5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Chapter 9 test and this page to show “de” + plural adjective + plural</a:t>
            </a:r>
            <a:r>
              <a:rPr lang="en-US" baseline="0" dirty="0" smtClean="0"/>
              <a:t> noun OR “des” + plural noun + plural adjective.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720BC-C117-274C-8D68-3D78E15F55A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1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Front-load the vocabulary from lesson</a:t>
            </a:r>
            <a:r>
              <a:rPr lang="en-US" baseline="0" dirty="0" smtClean="0"/>
              <a:t> 5 of French in Action (must watch first on my own to see what these are).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720BC-C117-274C-8D68-3D78E15F55A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D56F86-C05F-3A46-975C-C0804F3DF741}" type="datetimeFigureOut">
              <a:rPr lang="en-US" smtClean="0"/>
              <a:t>4/7/18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7B3B2-37AA-364B-92A6-7EC7A0DDBFF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1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le </a:t>
            </a:r>
            <a:r>
              <a:rPr lang="en-US" dirty="0" err="1" smtClean="0">
                <a:latin typeface="Palatino"/>
                <a:cs typeface="Palatino"/>
              </a:rPr>
              <a:t>mois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d’avril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4494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27" y="108427"/>
            <a:ext cx="7895961" cy="130889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35" y="1523999"/>
            <a:ext cx="3882973" cy="5139765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une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fourchette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fork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garage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garage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goûter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afternoon 			snack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grenier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attic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jardin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garden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une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nappe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tablecloth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petit </a:t>
            </a:r>
            <a:r>
              <a:rPr lang="en-US" sz="2400" dirty="0" err="1" smtClean="0">
                <a:latin typeface="Palatino Linotype"/>
                <a:cs typeface="Palatino Linotype"/>
              </a:rPr>
              <a:t>déjeuner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		 		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breakfast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3976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premier </a:t>
            </a:r>
            <a:r>
              <a:rPr lang="en-US" sz="2400" dirty="0" err="1">
                <a:latin typeface="Palatino Linotype"/>
                <a:cs typeface="Palatino Linotype"/>
              </a:rPr>
              <a:t>étage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first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floor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(2nd level)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prendre</a:t>
            </a:r>
            <a:r>
              <a:rPr lang="en-US" sz="2400" dirty="0">
                <a:latin typeface="Palatino Linotype"/>
                <a:cs typeface="Palatino Linotype"/>
              </a:rPr>
              <a:t>	 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take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quelques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some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rez</a:t>
            </a:r>
            <a:r>
              <a:rPr lang="en-US" sz="2400" dirty="0">
                <a:latin typeface="Palatino Linotype"/>
                <a:cs typeface="Palatino Linotype"/>
              </a:rPr>
              <a:t>-de-</a:t>
            </a:r>
            <a:r>
              <a:rPr lang="en-US" sz="2400" dirty="0" err="1">
                <a:latin typeface="Palatino Linotype"/>
                <a:cs typeface="Palatino Linotype"/>
              </a:rPr>
              <a:t>chaussée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ground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floor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une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serviette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napkin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sous-sol	</a:t>
            </a:r>
            <a:r>
              <a:rPr lang="en-US" sz="2400" dirty="0" smtClean="0">
                <a:latin typeface="Palatino Linotype"/>
                <a:cs typeface="Palatino Linotype"/>
              </a:rPr>
              <a:t>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basement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une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tasse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cup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voiture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5018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35" y="274320"/>
            <a:ext cx="7723453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93550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27" y="108428"/>
            <a:ext cx="7895961" cy="105329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dix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504" y="1300166"/>
            <a:ext cx="7739184" cy="5336730"/>
          </a:xfrm>
        </p:spPr>
        <p:txBody>
          <a:bodyPr>
            <a:normAutofit lnSpcReduction="10000"/>
          </a:bodyPr>
          <a:lstStyle/>
          <a:p>
            <a:pPr marL="82296" indent="0" algn="ctr">
              <a:lnSpc>
                <a:spcPct val="110000"/>
              </a:lnSpc>
              <a:buNone/>
            </a:pPr>
            <a:r>
              <a:rPr lang="en-US" sz="2200" b="1" dirty="0" err="1" smtClean="0">
                <a:latin typeface="Palatino Linotype"/>
                <a:cs typeface="Palatino Linotype"/>
              </a:rPr>
              <a:t>Prendre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latin typeface="Palatino Linotype"/>
                <a:cs typeface="Palatino Linotype"/>
              </a:rPr>
              <a:t>(to take)</a:t>
            </a:r>
          </a:p>
          <a:p>
            <a:pPr marL="82296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	je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prends</a:t>
            </a:r>
            <a:r>
              <a:rPr lang="en-US" sz="2200" dirty="0" smtClean="0">
                <a:latin typeface="Palatino Linotype"/>
                <a:cs typeface="Palatino Linotype"/>
              </a:rPr>
              <a:t>		nous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prenons</a:t>
            </a:r>
            <a:endParaRPr lang="en-US" sz="22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prends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prenez</a:t>
            </a:r>
            <a:endParaRPr lang="en-US" sz="22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/</a:t>
            </a:r>
            <a:r>
              <a:rPr lang="en-US" sz="2200" dirty="0" err="1" smtClean="0">
                <a:latin typeface="Palatino Linotype"/>
                <a:cs typeface="Palatino Linotype"/>
              </a:rPr>
              <a:t>elle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prend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dirty="0" err="1" smtClean="0"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latin typeface="Palatino Linotype"/>
                <a:cs typeface="Palatino Linotype"/>
              </a:rPr>
              <a:t>/</a:t>
            </a:r>
            <a:r>
              <a:rPr lang="en-US" sz="2200" dirty="0" err="1" smtClean="0">
                <a:latin typeface="Palatino Linotype"/>
                <a:cs typeface="Palatino Linotype"/>
              </a:rPr>
              <a:t>elles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prennent</a:t>
            </a:r>
            <a:endParaRPr lang="en-US" sz="2200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82296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2200" i="1" dirty="0" smtClean="0">
                <a:latin typeface="Palatino Linotype"/>
                <a:cs typeface="Palatino Linotype"/>
              </a:rPr>
              <a:t>Complete the following sentences with the appropriate form of the verb </a:t>
            </a:r>
            <a:r>
              <a:rPr lang="en-US" sz="2200" b="1" dirty="0" err="1" smtClean="0">
                <a:latin typeface="Palatino Linotype"/>
                <a:cs typeface="Palatino Linotype"/>
              </a:rPr>
              <a:t>prendre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_____ </a:t>
            </a:r>
            <a:r>
              <a:rPr lang="en-US" sz="2200" dirty="0" err="1" smtClean="0">
                <a:latin typeface="Palatino Linotype"/>
                <a:cs typeface="Palatino Linotype"/>
              </a:rPr>
              <a:t>tes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vielles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bottes</a:t>
            </a:r>
            <a:r>
              <a:rPr lang="en-US" sz="2200" dirty="0" smtClean="0">
                <a:latin typeface="Palatino Linotype"/>
                <a:cs typeface="Palatino Linotype"/>
              </a:rPr>
              <a:t> de ski?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Non, je _____ les </a:t>
            </a:r>
            <a:r>
              <a:rPr lang="en-US" sz="2200" dirty="0" err="1" smtClean="0">
                <a:latin typeface="Palatino Linotype"/>
                <a:cs typeface="Palatino Linotype"/>
              </a:rPr>
              <a:t>bottes</a:t>
            </a:r>
            <a:r>
              <a:rPr lang="en-US" sz="2200" dirty="0" smtClean="0">
                <a:latin typeface="Palatino Linotype"/>
                <a:cs typeface="Palatino Linotype"/>
              </a:rPr>
              <a:t> de ski de ma </a:t>
            </a:r>
            <a:r>
              <a:rPr lang="en-US" sz="2200" dirty="0" err="1" smtClean="0">
                <a:latin typeface="Palatino Linotype"/>
                <a:cs typeface="Palatino Linotype"/>
              </a:rPr>
              <a:t>sœur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Isabelle et </a:t>
            </a:r>
            <a:r>
              <a:rPr lang="en-US" sz="2200" dirty="0" err="1" smtClean="0">
                <a:latin typeface="Palatino Linotype"/>
                <a:cs typeface="Palatino Linotype"/>
              </a:rPr>
              <a:t>Éric</a:t>
            </a:r>
            <a:r>
              <a:rPr lang="en-US" sz="2200" dirty="0" smtClean="0">
                <a:latin typeface="Palatino Linotype"/>
                <a:cs typeface="Palatino Linotype"/>
              </a:rPr>
              <a:t>?  </a:t>
            </a:r>
            <a:r>
              <a:rPr lang="en-US" sz="2200" dirty="0" err="1" smtClean="0">
                <a:latin typeface="Palatino Linotype"/>
                <a:cs typeface="Palatino Linotype"/>
              </a:rPr>
              <a:t>Est-ce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que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______ </a:t>
            </a:r>
            <a:r>
              <a:rPr lang="en-US" sz="2200" dirty="0" err="1" smtClean="0">
                <a:latin typeface="Palatino Linotype"/>
                <a:cs typeface="Palatino Linotype"/>
              </a:rPr>
              <a:t>vos</a:t>
            </a:r>
            <a:r>
              <a:rPr lang="en-US" sz="2200" dirty="0" smtClean="0">
                <a:latin typeface="Palatino Linotype"/>
                <a:cs typeface="Palatino Linotype"/>
              </a:rPr>
              <a:t> nouveau anoraks?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Oui</a:t>
            </a:r>
            <a:r>
              <a:rPr lang="en-US" sz="2200" dirty="0" smtClean="0">
                <a:latin typeface="Palatino Linotype"/>
                <a:cs typeface="Palatino Linotype"/>
              </a:rPr>
              <a:t>, et nous _______ </a:t>
            </a:r>
            <a:r>
              <a:rPr lang="en-US" sz="2200" dirty="0" err="1" smtClean="0">
                <a:latin typeface="Palatino Linotype"/>
                <a:cs typeface="Palatino Linotype"/>
              </a:rPr>
              <a:t>nos</a:t>
            </a:r>
            <a:r>
              <a:rPr lang="en-US" sz="2200" dirty="0" smtClean="0">
                <a:latin typeface="Palatino Linotype"/>
                <a:cs typeface="Palatino Linotype"/>
              </a:rPr>
              <a:t> pulls et </a:t>
            </a:r>
            <a:r>
              <a:rPr lang="en-US" sz="2200" dirty="0" err="1" smtClean="0">
                <a:latin typeface="Palatino Linotype"/>
                <a:cs typeface="Palatino Linotype"/>
              </a:rPr>
              <a:t>nos</a:t>
            </a:r>
            <a:r>
              <a:rPr lang="en-US" sz="2200" dirty="0" smtClean="0">
                <a:latin typeface="Palatino Linotype"/>
                <a:cs typeface="Palatino Linotype"/>
              </a:rPr>
              <a:t> jeans </a:t>
            </a:r>
            <a:r>
              <a:rPr lang="en-US" sz="2200" dirty="0" err="1" smtClean="0">
                <a:latin typeface="Palatino Linotype"/>
                <a:cs typeface="Palatino Linotype"/>
              </a:rPr>
              <a:t>aussi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Chloé</a:t>
            </a:r>
            <a:r>
              <a:rPr lang="en-US" sz="2200" dirty="0" smtClean="0">
                <a:latin typeface="Palatino Linotype"/>
                <a:cs typeface="Palatino Linotype"/>
              </a:rPr>
              <a:t> et </a:t>
            </a:r>
            <a:r>
              <a:rPr lang="en-US" sz="2200" dirty="0" err="1" smtClean="0">
                <a:latin typeface="Palatino Linotype"/>
                <a:cs typeface="Palatino Linotype"/>
              </a:rPr>
              <a:t>Magali</a:t>
            </a:r>
            <a:r>
              <a:rPr lang="en-US" sz="2200" dirty="0" smtClean="0">
                <a:latin typeface="Palatino Linotype"/>
                <a:cs typeface="Palatino Linotype"/>
              </a:rPr>
              <a:t> ________ beaucoup de </a:t>
            </a:r>
            <a:r>
              <a:rPr lang="en-US" sz="2200" dirty="0" err="1" smtClean="0">
                <a:latin typeface="Palatino Linotype"/>
                <a:cs typeface="Palatino Linotype"/>
              </a:rPr>
              <a:t>chaussettes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Fabrice</a:t>
            </a:r>
            <a:r>
              <a:rPr lang="en-US" sz="2200" dirty="0" smtClean="0">
                <a:latin typeface="Palatino Linotype"/>
                <a:cs typeface="Palatino Linotype"/>
              </a:rPr>
              <a:t> ______ un magazine de ski.</a:t>
            </a:r>
            <a:endParaRPr lang="en-US" sz="22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973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latin typeface="Palatino"/>
                <a:cs typeface="Palatino"/>
              </a:rPr>
              <a:t>Les mots du jour: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2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751" y="123916"/>
            <a:ext cx="7926938" cy="100682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onze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263" y="1270143"/>
            <a:ext cx="7769425" cy="5427225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200"/>
              </a:spcBef>
              <a:buNone/>
            </a:pPr>
            <a:r>
              <a:rPr lang="en-US" sz="2200" b="1" dirty="0" smtClean="0">
                <a:latin typeface="Palatino Linotype"/>
                <a:cs typeface="Palatino Linotype"/>
              </a:rPr>
              <a:t>Des</a:t>
            </a:r>
            <a:r>
              <a:rPr lang="en-US" sz="2200" i="1" dirty="0" smtClean="0"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changes to </a:t>
            </a:r>
            <a:r>
              <a:rPr lang="en-US" sz="2200" b="1" dirty="0" smtClean="0">
                <a:latin typeface="Palatino Linotype"/>
                <a:cs typeface="Palatino Linotype"/>
              </a:rPr>
              <a:t>de</a:t>
            </a:r>
            <a:r>
              <a:rPr lang="en-US" sz="2200" i="1" dirty="0" smtClean="0"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before a plural adjective that precedes a noun.</a:t>
            </a:r>
            <a:r>
              <a:rPr lang="en-US" sz="2200" i="1" dirty="0" smtClean="0">
                <a:latin typeface="Palatino Linotype"/>
                <a:cs typeface="Palatino Linotype"/>
              </a:rPr>
              <a:t>  </a:t>
            </a: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as 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de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nouvelles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lampes</a:t>
            </a:r>
            <a:r>
              <a:rPr lang="en-US" sz="2200" dirty="0" smtClean="0">
                <a:latin typeface="Palatino Linotype"/>
                <a:cs typeface="Palatino Linotype"/>
              </a:rPr>
              <a:t>?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Use</a:t>
            </a:r>
            <a:r>
              <a:rPr lang="en-US" sz="2200" i="1" dirty="0" smtClean="0">
                <a:latin typeface="Palatino Linotype"/>
                <a:cs typeface="Palatino Linotype"/>
              </a:rPr>
              <a:t> </a:t>
            </a:r>
            <a:r>
              <a:rPr lang="en-US" sz="2200" b="1" dirty="0" smtClean="0">
                <a:latin typeface="Palatino Linotype"/>
                <a:cs typeface="Palatino Linotype"/>
              </a:rPr>
              <a:t>des</a:t>
            </a:r>
            <a:r>
              <a:rPr lang="en-US" sz="2200" i="1" dirty="0" smtClean="0"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before a noun that precedes a plural adjective</a:t>
            </a:r>
            <a:r>
              <a:rPr lang="en-US" sz="2200" i="1" dirty="0" smtClean="0">
                <a:latin typeface="Palatino Linotype"/>
                <a:cs typeface="Palatino Linotype"/>
              </a:rPr>
              <a:t>.  </a:t>
            </a: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as 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des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lampes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italiennes</a:t>
            </a:r>
            <a:r>
              <a:rPr lang="en-US" sz="2200" dirty="0" smtClean="0">
                <a:latin typeface="Palatino Linotype"/>
                <a:cs typeface="Palatino Linotype"/>
              </a:rPr>
              <a:t>?</a:t>
            </a:r>
          </a:p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i="1" dirty="0" smtClean="0">
                <a:latin typeface="Palatino Linotype"/>
                <a:cs typeface="Palatino Linotype"/>
              </a:rPr>
              <a:t>Complete the following sentences with </a:t>
            </a:r>
            <a:r>
              <a:rPr lang="en-US" sz="2200" b="1" dirty="0" smtClean="0">
                <a:latin typeface="Palatino Linotype"/>
                <a:cs typeface="Palatino Linotype"/>
              </a:rPr>
              <a:t>de</a:t>
            </a:r>
            <a:r>
              <a:rPr lang="en-US" sz="2200" i="1" dirty="0" smtClean="0">
                <a:latin typeface="Palatino Linotype"/>
                <a:cs typeface="Palatino Linotype"/>
              </a:rPr>
              <a:t> or </a:t>
            </a:r>
            <a:r>
              <a:rPr lang="en-US" sz="2200" b="1" dirty="0" smtClean="0">
                <a:latin typeface="Palatino Linotype"/>
                <a:cs typeface="Palatino Linotype"/>
              </a:rPr>
              <a:t>des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Pour les </a:t>
            </a:r>
            <a:r>
              <a:rPr lang="en-US" sz="2200" dirty="0" err="1" smtClean="0">
                <a:latin typeface="Palatino Linotype"/>
                <a:cs typeface="Palatino Linotype"/>
              </a:rPr>
              <a:t>enfants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 y a ____ petites chemises et ____ </a:t>
            </a:r>
            <a:r>
              <a:rPr lang="en-US" sz="2200" dirty="0" err="1" smtClean="0">
                <a:latin typeface="Palatino Linotype"/>
                <a:cs typeface="Palatino Linotype"/>
              </a:rPr>
              <a:t>petits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pantalons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Pour les femmes </a:t>
            </a:r>
            <a:r>
              <a:rPr lang="en-US" sz="2200" dirty="0" err="1" smtClean="0">
                <a:latin typeface="Palatino Linotype"/>
                <a:cs typeface="Palatino Linotype"/>
              </a:rPr>
              <a:t>d’affaires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 y a ____ </a:t>
            </a:r>
            <a:r>
              <a:rPr lang="en-US" sz="2200" dirty="0" err="1" smtClean="0">
                <a:latin typeface="Palatino Linotype"/>
                <a:cs typeface="Palatino Linotype"/>
              </a:rPr>
              <a:t>tailleurs</a:t>
            </a:r>
            <a:r>
              <a:rPr lang="en-US" sz="2200" dirty="0" smtClean="0">
                <a:latin typeface="Palatino Linotype"/>
                <a:cs typeface="Palatino Linotype"/>
              </a:rPr>
              <a:t> beiges </a:t>
            </a:r>
            <a:r>
              <a:rPr lang="en-US" sz="2200" dirty="0" err="1" smtClean="0">
                <a:latin typeface="Palatino Linotype"/>
                <a:cs typeface="Palatino Linotype"/>
              </a:rPr>
              <a:t>ou</a:t>
            </a:r>
            <a:r>
              <a:rPr lang="en-US" sz="2200" dirty="0" smtClean="0">
                <a:latin typeface="Palatino Linotype"/>
                <a:cs typeface="Palatino Linotype"/>
              </a:rPr>
              <a:t> noirs avec ____ chemises roses </a:t>
            </a:r>
            <a:r>
              <a:rPr lang="en-US" sz="2200" dirty="0" err="1" smtClean="0">
                <a:latin typeface="Palatino Linotype"/>
                <a:cs typeface="Palatino Linotype"/>
              </a:rPr>
              <a:t>ou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violettes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Pour les </a:t>
            </a:r>
            <a:r>
              <a:rPr lang="en-US" sz="2200" dirty="0" err="1" smtClean="0">
                <a:latin typeface="Palatino Linotype"/>
                <a:cs typeface="Palatino Linotype"/>
              </a:rPr>
              <a:t>hommes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 y a ____ costumes </a:t>
            </a:r>
            <a:r>
              <a:rPr lang="en-US" sz="2200" dirty="0" err="1" smtClean="0">
                <a:latin typeface="Palatino Linotype"/>
                <a:cs typeface="Palatino Linotype"/>
              </a:rPr>
              <a:t>marron</a:t>
            </a:r>
            <a:r>
              <a:rPr lang="en-US" sz="2200" dirty="0" smtClean="0">
                <a:latin typeface="Palatino Linotype"/>
                <a:cs typeface="Palatino Linotype"/>
              </a:rPr>
              <a:t> et noirs et ____ </a:t>
            </a:r>
            <a:r>
              <a:rPr lang="en-US" sz="2200" dirty="0" err="1" smtClean="0">
                <a:latin typeface="Palatino Linotype"/>
                <a:cs typeface="Palatino Linotype"/>
              </a:rPr>
              <a:t>jolies</a:t>
            </a:r>
            <a:r>
              <a:rPr lang="en-US" sz="2200" dirty="0" smtClean="0">
                <a:latin typeface="Palatino Linotype"/>
                <a:cs typeface="Palatino Linotype"/>
              </a:rPr>
              <a:t> chemises beiges </a:t>
            </a:r>
            <a:r>
              <a:rPr lang="en-US" sz="2200" dirty="0" err="1" smtClean="0">
                <a:latin typeface="Palatino Linotype"/>
                <a:cs typeface="Palatino Linotype"/>
              </a:rPr>
              <a:t>ou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grises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Pour les </a:t>
            </a:r>
            <a:r>
              <a:rPr lang="en-US" sz="2200" dirty="0" err="1" smtClean="0">
                <a:latin typeface="Palatino Linotype"/>
                <a:cs typeface="Palatino Linotype"/>
              </a:rPr>
              <a:t>filles</a:t>
            </a:r>
            <a:r>
              <a:rPr lang="en-US" sz="2200" dirty="0" smtClean="0">
                <a:latin typeface="Palatino Linotype"/>
                <a:cs typeface="Palatino Linotype"/>
              </a:rPr>
              <a:t> qui </a:t>
            </a:r>
            <a:r>
              <a:rPr lang="en-US" sz="2200" dirty="0" err="1" smtClean="0">
                <a:latin typeface="Palatino Linotype"/>
                <a:cs typeface="Palatino Linotype"/>
              </a:rPr>
              <a:t>aiment</a:t>
            </a:r>
            <a:r>
              <a:rPr lang="en-US" sz="2200" dirty="0" smtClean="0">
                <a:latin typeface="Palatino Linotype"/>
                <a:cs typeface="Palatino Linotype"/>
              </a:rPr>
              <a:t> les sports </a:t>
            </a:r>
            <a:r>
              <a:rPr lang="en-US" sz="2200" dirty="0" err="1" smtClean="0">
                <a:latin typeface="Palatino Linotype"/>
                <a:cs typeface="Palatino Linotype"/>
              </a:rPr>
              <a:t>il</a:t>
            </a:r>
            <a:r>
              <a:rPr lang="en-US" sz="2200" dirty="0" smtClean="0">
                <a:latin typeface="Palatino Linotype"/>
                <a:cs typeface="Palatino Linotype"/>
              </a:rPr>
              <a:t> y a ____ </a:t>
            </a:r>
            <a:r>
              <a:rPr lang="en-US" sz="2200" dirty="0" err="1" smtClean="0">
                <a:latin typeface="Palatino Linotype"/>
                <a:cs typeface="Palatino Linotype"/>
              </a:rPr>
              <a:t>petits</a:t>
            </a:r>
            <a:r>
              <a:rPr lang="en-US" sz="2200" dirty="0" smtClean="0">
                <a:latin typeface="Palatino Linotype"/>
                <a:cs typeface="Palatino Linotype"/>
              </a:rPr>
              <a:t> tee-shirts et ____ shorts </a:t>
            </a:r>
            <a:r>
              <a:rPr lang="en-US" sz="2200" dirty="0" err="1" smtClean="0">
                <a:latin typeface="Palatino Linotype"/>
                <a:cs typeface="Palatino Linotype"/>
              </a:rPr>
              <a:t>blancs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3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latin typeface="Palatino"/>
                <a:cs typeface="Palatino"/>
              </a:rPr>
              <a:t>Les mots du jour: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5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108428"/>
            <a:ext cx="7875267" cy="111524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douze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363081"/>
            <a:ext cx="3810315" cy="5304051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 err="1" smtClean="0">
                <a:latin typeface="Palatino Linotype"/>
                <a:cs typeface="Palatino Linotype"/>
              </a:rPr>
              <a:t>Traduisez</a:t>
            </a:r>
            <a:r>
              <a:rPr lang="en-US" sz="2200" b="1" dirty="0" smtClean="0">
                <a:latin typeface="Palatino Linotype"/>
                <a:cs typeface="Palatino Linotype"/>
              </a:rPr>
              <a:t> </a:t>
            </a:r>
            <a:r>
              <a:rPr lang="en-US" sz="2200" b="1" dirty="0" err="1" smtClean="0">
                <a:latin typeface="Palatino Linotype"/>
                <a:cs typeface="Palatino Linotype"/>
              </a:rPr>
              <a:t>ces</a:t>
            </a:r>
            <a:r>
              <a:rPr lang="en-US" sz="2200" b="1" dirty="0" smtClean="0">
                <a:latin typeface="Palatino Linotype"/>
                <a:cs typeface="Palatino Linotype"/>
              </a:rPr>
              <a:t> phrases </a:t>
            </a:r>
            <a:r>
              <a:rPr lang="en-US" sz="22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</a:t>
            </a:r>
            <a:r>
              <a:rPr lang="en-US" sz="2200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translate</a:t>
            </a:r>
            <a:r>
              <a:rPr lang="en-US" sz="2200" b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):</a:t>
            </a:r>
            <a:endParaRPr lang="en-US" sz="2200" b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M. Bouchard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l’entrée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Le petit </a:t>
            </a:r>
            <a:r>
              <a:rPr lang="en-US" sz="2200" dirty="0" err="1" smtClean="0">
                <a:latin typeface="Palatino Linotype"/>
                <a:cs typeface="Palatino Linotype"/>
              </a:rPr>
              <a:t>oiseau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jardin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Hervé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sa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chambre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latin typeface="Palatino Linotype"/>
                <a:cs typeface="Palatino Linotype"/>
              </a:rPr>
              <a:t>famille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latin typeface="Palatino Linotype"/>
                <a:cs typeface="Palatino Linotype"/>
              </a:rPr>
              <a:t>salle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latin typeface="Palatino Linotype"/>
                <a:cs typeface="Palatino Linotype"/>
              </a:rPr>
              <a:t> manger.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Nathalie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grenier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578" y="1363082"/>
            <a:ext cx="3959110" cy="5304050"/>
          </a:xfrm>
        </p:spPr>
        <p:txBody>
          <a:bodyPr>
            <a:normAutofit/>
          </a:bodyPr>
          <a:lstStyle/>
          <a:p>
            <a:pPr marL="539496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enfants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sont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séjour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Le chat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garage.</a:t>
            </a:r>
          </a:p>
          <a:p>
            <a:pPr marL="539496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J’habite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maison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Il y a un salon, </a:t>
            </a: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salle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latin typeface="Palatino Linotype"/>
                <a:cs typeface="Palatino Linotype"/>
              </a:rPr>
              <a:t> manger, </a:t>
            </a: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cuisine, </a:t>
            </a:r>
            <a:r>
              <a:rPr lang="en-US" sz="2200" dirty="0" err="1" smtClean="0">
                <a:latin typeface="Palatino Linotype"/>
                <a:cs typeface="Palatino Linotype"/>
              </a:rPr>
              <a:t>une</a:t>
            </a:r>
            <a:r>
              <a:rPr lang="en-US" sz="2200" dirty="0" smtClean="0">
                <a:latin typeface="Palatino Linotype"/>
                <a:cs typeface="Palatino Linotype"/>
              </a:rPr>
              <a:t> toilette, et un garage </a:t>
            </a:r>
            <a:r>
              <a:rPr lang="en-US" sz="2200" dirty="0" err="1" smtClean="0">
                <a:latin typeface="Palatino Linotype"/>
                <a:cs typeface="Palatino Linotype"/>
              </a:rPr>
              <a:t>sur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rez</a:t>
            </a:r>
            <a:r>
              <a:rPr lang="en-US" sz="2200" dirty="0" smtClean="0">
                <a:latin typeface="Palatino Linotype"/>
                <a:cs typeface="Palatino Linotype"/>
              </a:rPr>
              <a:t>-de-</a:t>
            </a:r>
            <a:r>
              <a:rPr lang="en-US" sz="2200" dirty="0" err="1" smtClean="0">
                <a:latin typeface="Palatino Linotype"/>
                <a:cs typeface="Palatino Linotype"/>
              </a:rPr>
              <a:t>chausée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Il y a </a:t>
            </a:r>
            <a:r>
              <a:rPr lang="en-US" sz="2200" dirty="0" err="1" smtClean="0">
                <a:latin typeface="Palatino Linotype"/>
                <a:cs typeface="Palatino Linotype"/>
              </a:rPr>
              <a:t>quatre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chambres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ma </a:t>
            </a:r>
            <a:r>
              <a:rPr lang="en-US" sz="2200" dirty="0" err="1" smtClean="0">
                <a:latin typeface="Palatino Linotype"/>
                <a:cs typeface="Palatino Linotype"/>
              </a:rPr>
              <a:t>maison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  <a:endParaRPr lang="en-US" sz="22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4331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27" y="108427"/>
            <a:ext cx="7895961" cy="113073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douze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4" y="1524000"/>
            <a:ext cx="3703682" cy="5097778"/>
          </a:xfrm>
        </p:spPr>
        <p:txBody>
          <a:bodyPr>
            <a:normAutofit/>
          </a:bodyPr>
          <a:lstStyle/>
          <a:p>
            <a:pPr marL="596646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Mr. Bouchard is in the entryway.</a:t>
            </a:r>
          </a:p>
          <a:p>
            <a:pPr marL="596646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little bird is in the garden.</a:t>
            </a:r>
          </a:p>
          <a:p>
            <a:pPr marL="596646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Hervé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is in his bedroom.</a:t>
            </a:r>
          </a:p>
          <a:p>
            <a:pPr marL="596646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family is in the dining room.</a:t>
            </a:r>
          </a:p>
          <a:p>
            <a:pPr marL="596646" indent="-514350"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Nathalie is in the attic.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0179" y="1524000"/>
            <a:ext cx="3883509" cy="5097778"/>
          </a:xfrm>
        </p:spPr>
        <p:txBody>
          <a:bodyPr>
            <a:normAutofit/>
          </a:bodyPr>
          <a:lstStyle/>
          <a:p>
            <a:pPr marL="539496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children are in the family room.</a:t>
            </a:r>
          </a:p>
          <a:p>
            <a:pPr marL="539496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cat is in the garage.</a:t>
            </a:r>
          </a:p>
          <a:p>
            <a:pPr marL="539496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live in a house.</a:t>
            </a:r>
          </a:p>
          <a:p>
            <a:pPr marL="539496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There is a living room, a dining room, a kitchen, a bathroom, and a garage on my ground floor.</a:t>
            </a:r>
          </a:p>
          <a:p>
            <a:pPr marL="539496" indent="-457200">
              <a:spcBef>
                <a:spcPts val="18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There are four bedrooms in my house.</a:t>
            </a:r>
          </a:p>
        </p:txBody>
      </p:sp>
    </p:spTree>
    <p:extLst>
      <p:ext uri="{BB962C8B-B14F-4D97-AF65-F5344CB8AC3E}">
        <p14:creationId xmlns:p14="http://schemas.microsoft.com/office/powerpoint/2010/main" val="10291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4" y="1523999"/>
            <a:ext cx="3897914" cy="5094941"/>
          </a:xfrm>
        </p:spPr>
        <p:txBody>
          <a:bodyPr>
            <a:norm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9494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75500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750" y="139406"/>
            <a:ext cx="7926938" cy="109975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treize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avril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8875" y="1523999"/>
            <a:ext cx="3934333" cy="5127625"/>
          </a:xfrm>
        </p:spPr>
        <p:txBody>
          <a:bodyPr>
            <a:no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à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droite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(on) the right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à</a:t>
            </a:r>
            <a:r>
              <a:rPr lang="en-US" sz="2400" dirty="0">
                <a:latin typeface="Palatino Linotype"/>
                <a:cs typeface="Palatino Linotype"/>
              </a:rPr>
              <a:t> gauche</a:t>
            </a:r>
            <a:r>
              <a:rPr lang="en-US" sz="2400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(on) the left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les </a:t>
            </a:r>
            <a:r>
              <a:rPr lang="en-US" sz="2400" dirty="0" err="1">
                <a:latin typeface="Palatino Linotype"/>
                <a:cs typeface="Palatino Linotype"/>
              </a:rPr>
              <a:t>apéros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pre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-dinner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snacks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au-</a:t>
            </a:r>
            <a:r>
              <a:rPr lang="en-US" sz="2400" dirty="0" err="1">
                <a:latin typeface="Palatino Linotype"/>
                <a:cs typeface="Palatino Linotype"/>
              </a:rPr>
              <a:t>dessus</a:t>
            </a:r>
            <a:r>
              <a:rPr lang="en-US" sz="2400" dirty="0">
                <a:latin typeface="Palatino Linotype"/>
                <a:cs typeface="Palatino Linotype"/>
              </a:rPr>
              <a:t> de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above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bien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sûr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of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course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bienvenue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welcome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les biscuits </a:t>
            </a:r>
            <a:r>
              <a:rPr lang="en-US" sz="2400" dirty="0" err="1" smtClean="0">
                <a:latin typeface="Palatino Linotype"/>
                <a:cs typeface="Palatino Linotype"/>
              </a:rPr>
              <a:t>salés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crackers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276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bonsoir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good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evening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un chalet </a:t>
            </a:r>
            <a:r>
              <a:rPr lang="en-US" sz="2400" dirty="0" err="1">
                <a:latin typeface="Palatino Linotype"/>
                <a:cs typeface="Palatino Linotype"/>
              </a:rPr>
              <a:t>alpin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	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cottage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in the Alps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des chips (m</a:t>
            </a:r>
            <a:r>
              <a:rPr lang="en-US" sz="2400" dirty="0" smtClean="0">
                <a:latin typeface="Palatino Linotype"/>
                <a:cs typeface="Palatino Linotype"/>
              </a:rPr>
              <a:t>)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snacks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smtClean="0">
                <a:latin typeface="Palatino Linotype"/>
                <a:cs typeface="Palatino Linotype"/>
              </a:rPr>
              <a:t>couscous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couscous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de (d')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some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encore	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still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, again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entrer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enter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un </a:t>
            </a:r>
            <a:r>
              <a:rPr lang="en-US" sz="2400" dirty="0" err="1">
                <a:latin typeface="Palatino Linotype"/>
                <a:cs typeface="Palatino Linotype"/>
              </a:rPr>
              <a:t>étage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floor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story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2153613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04" y="139406"/>
            <a:ext cx="7864984" cy="109975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seize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4" y="1523999"/>
            <a:ext cx="3897914" cy="5095875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faire le tour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take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a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tour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gentil</a:t>
            </a:r>
            <a:r>
              <a:rPr lang="en-US" sz="2400" dirty="0">
                <a:latin typeface="Palatino Linotype"/>
                <a:cs typeface="Palatino Linotype"/>
              </a:rPr>
              <a:t>, </a:t>
            </a:r>
            <a:r>
              <a:rPr lang="en-US" sz="2400" dirty="0" err="1">
                <a:latin typeface="Palatino Linotype"/>
                <a:cs typeface="Palatino Linotype"/>
              </a:rPr>
              <a:t>gentille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nice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habiter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live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même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even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mettre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put (on), to set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poivre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pepper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sel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salt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9587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s'il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plaît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please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>
                <a:latin typeface="Palatino Linotype"/>
                <a:cs typeface="Palatino Linotype"/>
              </a:rPr>
              <a:t>sucre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sugar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toujours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still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, always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le tour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tour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un vase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vase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un </a:t>
            </a:r>
            <a:r>
              <a:rPr lang="en-US" sz="2400" dirty="0" err="1">
                <a:latin typeface="Palatino Linotype"/>
                <a:cs typeface="Palatino Linotype"/>
              </a:rPr>
              <a:t>verre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glass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>
                <a:latin typeface="Palatino Linotype"/>
                <a:cs typeface="Palatino Linotype"/>
              </a:rPr>
              <a:t>vouloir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bien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400" i="1" dirty="0">
                <a:solidFill>
                  <a:srgbClr val="0000FF"/>
                </a:solidFill>
                <a:latin typeface="Palatino Linotype"/>
                <a:cs typeface="Palatino Linotype"/>
              </a:rPr>
              <a:t>be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willing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>
                <a:latin typeface="Palatino Linotype"/>
                <a:cs typeface="Palatino Linotype"/>
              </a:rPr>
              <a:t>un voyage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trip</a:t>
            </a:r>
            <a:endParaRPr lang="en-US" sz="24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3825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3" y="274320"/>
            <a:ext cx="7753335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vendredi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quatorze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avril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61" y="154896"/>
            <a:ext cx="7845027" cy="111524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61" y="1417320"/>
            <a:ext cx="4004547" cy="5295167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 marL="539496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Il </a:t>
            </a:r>
            <a:r>
              <a:rPr lang="en-US" sz="2200" dirty="0" err="1" smtClean="0">
                <a:latin typeface="Palatino Linotype"/>
                <a:cs typeface="Palatino Linotype"/>
              </a:rPr>
              <a:t>va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smtClean="0">
                <a:latin typeface="Palatino Linotype"/>
                <a:cs typeface="Palatino Linotype"/>
              </a:rPr>
              <a:t>faire le tour </a:t>
            </a:r>
            <a:r>
              <a:rPr lang="en-US" sz="2200" dirty="0" smtClean="0">
                <a:latin typeface="Palatino Linotype"/>
                <a:cs typeface="Palatino Linotype"/>
              </a:rPr>
              <a:t>du monde.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is going to do a world tour.</a:t>
            </a:r>
          </a:p>
          <a:p>
            <a:pPr marL="539496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Mon </a:t>
            </a:r>
            <a:r>
              <a:rPr lang="en-US" sz="2200" dirty="0" err="1" smtClean="0">
                <a:latin typeface="Palatino Linotype"/>
                <a:cs typeface="Palatino Linotype"/>
              </a:rPr>
              <a:t>ami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très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gentil</a:t>
            </a:r>
            <a:r>
              <a:rPr lang="en-US" sz="2200" dirty="0" smtClean="0">
                <a:latin typeface="Palatino Linotype"/>
                <a:cs typeface="Palatino Linotype"/>
              </a:rPr>
              <a:t>.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My friend is very nice.</a:t>
            </a:r>
          </a:p>
          <a:p>
            <a:pPr marL="539496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Tu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habites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latin typeface="Palatino Linotype"/>
                <a:cs typeface="Palatino Linotype"/>
              </a:rPr>
              <a:t> Paris.	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live in Paris.</a:t>
            </a:r>
          </a:p>
          <a:p>
            <a:pPr marL="539496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latin typeface="Palatino Linotype"/>
                <a:cs typeface="Palatino Linotype"/>
              </a:rPr>
              <a:t>fais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même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mes</a:t>
            </a:r>
            <a:r>
              <a:rPr lang="en-US" sz="2200" dirty="0" smtClean="0">
                <a:latin typeface="Palatino Linotype"/>
                <a:cs typeface="Palatino Linotype"/>
              </a:rPr>
              <a:t> devoirs de </a:t>
            </a:r>
            <a:r>
              <a:rPr lang="en-US" sz="2200" dirty="0" err="1" smtClean="0">
                <a:latin typeface="Palatino Linotype"/>
                <a:cs typeface="Palatino Linotype"/>
              </a:rPr>
              <a:t>français</a:t>
            </a:r>
            <a:r>
              <a:rPr lang="en-US" sz="2200" dirty="0" smtClean="0">
                <a:latin typeface="Palatino Linotype"/>
                <a:cs typeface="Palatino Linotype"/>
              </a:rPr>
              <a:t>.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even do my French homework.</a:t>
            </a:r>
          </a:p>
          <a:p>
            <a:pPr marL="539496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Puis</a:t>
            </a:r>
            <a:r>
              <a:rPr lang="en-US" sz="2200" dirty="0" smtClean="0">
                <a:latin typeface="Palatino Linotype"/>
                <a:cs typeface="Palatino Linotype"/>
              </a:rPr>
              <a:t>-je </a:t>
            </a:r>
            <a:r>
              <a:rPr lang="en-US" sz="2200" dirty="0" err="1" smtClean="0">
                <a:latin typeface="Palatino Linotype"/>
                <a:cs typeface="Palatino Linotype"/>
              </a:rPr>
              <a:t>emprunter</a:t>
            </a:r>
            <a:r>
              <a:rPr lang="en-US" sz="2200" dirty="0" smtClean="0">
                <a:latin typeface="Palatino Linotype"/>
                <a:cs typeface="Palatino Linotype"/>
              </a:rPr>
              <a:t> un crayon,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s’il</a:t>
            </a:r>
            <a:r>
              <a:rPr lang="en-US" sz="2200" u="sng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te</a:t>
            </a:r>
            <a:r>
              <a:rPr lang="en-US" sz="2200" u="sng" dirty="0" smtClean="0">
                <a:latin typeface="Palatino Linotype"/>
                <a:cs typeface="Palatino Linotype"/>
              </a:rPr>
              <a:t> </a:t>
            </a:r>
            <a:r>
              <a:rPr lang="en-US" sz="2200" u="sng" dirty="0" err="1" smtClean="0">
                <a:latin typeface="Palatino Linotype"/>
                <a:cs typeface="Palatino Linotype"/>
              </a:rPr>
              <a:t>plaît</a:t>
            </a:r>
            <a:r>
              <a:rPr lang="en-US" sz="2200" dirty="0" smtClean="0">
                <a:latin typeface="Palatino Linotype"/>
                <a:cs typeface="Palatino Linotype"/>
              </a:rPr>
              <a:t>?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May I borrow a pencil, please?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417319"/>
            <a:ext cx="3657600" cy="5295167"/>
          </a:xfrm>
        </p:spPr>
        <p:txBody>
          <a:bodyPr>
            <a:noAutofit/>
          </a:bodyPr>
          <a:lstStyle/>
          <a:p>
            <a:pPr marL="539496" indent="-457200">
              <a:spcBef>
                <a:spcPts val="900"/>
              </a:spcBef>
              <a:buFont typeface="+mj-lt"/>
              <a:buAutoNum type="arabicPeriod" startAt="6"/>
            </a:pPr>
            <a:r>
              <a:rPr lang="en-US" sz="2000" dirty="0" smtClean="0">
                <a:latin typeface="Palatino Linotype"/>
                <a:cs typeface="Palatino Linotype"/>
              </a:rPr>
              <a:t>Je </a:t>
            </a:r>
            <a:r>
              <a:rPr lang="en-US" sz="2000" dirty="0" err="1" smtClean="0">
                <a:latin typeface="Palatino Linotype"/>
                <a:cs typeface="Palatino Linotype"/>
              </a:rPr>
              <a:t>mets</a:t>
            </a:r>
            <a:r>
              <a:rPr lang="en-US" sz="2000" dirty="0" smtClean="0">
                <a:latin typeface="Palatino Linotype"/>
                <a:cs typeface="Palatino Linotype"/>
              </a:rPr>
              <a:t> du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sucre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dans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mon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thé</a:t>
            </a:r>
            <a:r>
              <a:rPr lang="en-US" sz="2000" dirty="0" smtClean="0">
                <a:latin typeface="Palatino Linotype"/>
                <a:cs typeface="Palatino Linotype"/>
              </a:rPr>
              <a:t>. 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put sugar in my tea.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 startAt="6"/>
            </a:pPr>
            <a:r>
              <a:rPr lang="en-US" sz="2000" dirty="0" smtClean="0">
                <a:latin typeface="Palatino Linotype"/>
                <a:cs typeface="Palatino Linotype"/>
              </a:rPr>
              <a:t>Nous </a:t>
            </a:r>
            <a:r>
              <a:rPr lang="en-US" sz="2000" dirty="0" err="1" smtClean="0">
                <a:latin typeface="Palatino Linotype"/>
                <a:cs typeface="Palatino Linotype"/>
              </a:rPr>
              <a:t>avons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toujours</a:t>
            </a:r>
            <a:r>
              <a:rPr lang="en-US" sz="2000" dirty="0" smtClean="0">
                <a:latin typeface="Palatino Linotype"/>
                <a:cs typeface="Palatino Linotype"/>
              </a:rPr>
              <a:t> des devoirs </a:t>
            </a:r>
            <a:r>
              <a:rPr lang="en-US" sz="2000" dirty="0" err="1" smtClean="0">
                <a:latin typeface="Palatino Linotype"/>
                <a:cs typeface="Palatino Linotype"/>
              </a:rPr>
              <a:t>à</a:t>
            </a:r>
            <a:r>
              <a:rPr lang="en-US" sz="2000" dirty="0" smtClean="0">
                <a:latin typeface="Palatino Linotype"/>
                <a:cs typeface="Palatino Linotype"/>
              </a:rPr>
              <a:t> faire.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 always have homework to do.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 startAt="6"/>
            </a:pPr>
            <a:r>
              <a:rPr lang="en-US" sz="2000" dirty="0" err="1" smtClean="0">
                <a:latin typeface="Palatino Linotype"/>
                <a:cs typeface="Palatino Linotype"/>
              </a:rPr>
              <a:t>Tu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veux</a:t>
            </a:r>
            <a:r>
              <a:rPr lang="en-US" sz="2000" dirty="0" smtClean="0">
                <a:latin typeface="Palatino Linotype"/>
                <a:cs typeface="Palatino Linotype"/>
              </a:rPr>
              <a:t> un café?  </a:t>
            </a:r>
            <a:r>
              <a:rPr lang="en-US" sz="2000" dirty="0" err="1" smtClean="0">
                <a:latin typeface="Palatino Linotype"/>
                <a:cs typeface="Palatino Linotype"/>
              </a:rPr>
              <a:t>Oui</a:t>
            </a:r>
            <a:r>
              <a:rPr lang="en-US" sz="2000" dirty="0" smtClean="0">
                <a:latin typeface="Palatino Linotype"/>
                <a:cs typeface="Palatino Linotype"/>
              </a:rPr>
              <a:t>, je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veux</a:t>
            </a:r>
            <a:r>
              <a:rPr lang="en-US" sz="2000" u="sng" dirty="0" smtClean="0">
                <a:latin typeface="Palatino Linotype"/>
                <a:cs typeface="Palatino Linotype"/>
              </a:rPr>
              <a:t>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bien</a:t>
            </a:r>
            <a:r>
              <a:rPr lang="en-US" sz="2000" dirty="0" smtClean="0">
                <a:latin typeface="Palatino Linotype"/>
                <a:cs typeface="Palatino Linotype"/>
              </a:rPr>
              <a:t>. 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 you want a coffee?  Yes, I would.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 startAt="6"/>
            </a:pPr>
            <a:r>
              <a:rPr lang="en-US" sz="2000" dirty="0" smtClean="0">
                <a:latin typeface="Palatino Linotype"/>
                <a:cs typeface="Palatino Linotype"/>
              </a:rPr>
              <a:t>Il </a:t>
            </a:r>
            <a:r>
              <a:rPr lang="en-US" sz="2000" dirty="0" err="1" smtClean="0">
                <a:latin typeface="Palatino Linotype"/>
                <a:cs typeface="Palatino Linotype"/>
              </a:rPr>
              <a:t>va</a:t>
            </a:r>
            <a:r>
              <a:rPr lang="en-US" sz="2000" dirty="0" smtClean="0">
                <a:latin typeface="Palatino Linotype"/>
                <a:cs typeface="Palatino Linotype"/>
              </a:rPr>
              <a:t> encore </a:t>
            </a:r>
            <a:r>
              <a:rPr lang="en-US" sz="2000" dirty="0" err="1" smtClean="0">
                <a:latin typeface="Palatino Linotype"/>
                <a:cs typeface="Palatino Linotype"/>
              </a:rPr>
              <a:t>mettre</a:t>
            </a:r>
            <a:r>
              <a:rPr lang="en-US" sz="2000" dirty="0" smtClean="0">
                <a:latin typeface="Palatino Linotype"/>
                <a:cs typeface="Palatino Linotype"/>
              </a:rPr>
              <a:t> les </a:t>
            </a:r>
            <a:r>
              <a:rPr lang="en-US" sz="2000" dirty="0" err="1" smtClean="0">
                <a:latin typeface="Palatino Linotype"/>
                <a:cs typeface="Palatino Linotype"/>
              </a:rPr>
              <a:t>assiettes</a:t>
            </a:r>
            <a:r>
              <a:rPr lang="en-US" sz="2000" dirty="0" smtClean="0">
                <a:latin typeface="Palatino Linotype"/>
                <a:cs typeface="Palatino Linotype"/>
              </a:rPr>
              <a:t>?  </a:t>
            </a:r>
            <a:r>
              <a:rPr lang="en-US" sz="2000" dirty="0" err="1" smtClean="0">
                <a:latin typeface="Palatino Linotype"/>
                <a:cs typeface="Palatino Linotype"/>
              </a:rPr>
              <a:t>Oui</a:t>
            </a:r>
            <a:r>
              <a:rPr lang="en-US" sz="2000" dirty="0" smtClean="0">
                <a:latin typeface="Palatino Linotype"/>
                <a:cs typeface="Palatino Linotype"/>
              </a:rPr>
              <a:t>,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bien</a:t>
            </a:r>
            <a:r>
              <a:rPr lang="en-US" sz="2000" u="sng" dirty="0" smtClean="0">
                <a:latin typeface="Palatino Linotype"/>
                <a:cs typeface="Palatino Linotype"/>
              </a:rPr>
              <a:t>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sûr</a:t>
            </a:r>
            <a:r>
              <a:rPr lang="en-US" sz="2000" dirty="0" smtClean="0">
                <a:latin typeface="Palatino Linotype"/>
                <a:cs typeface="Palatino Linotype"/>
              </a:rPr>
              <a:t>.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is going to put out the plates again?  Yes, of course.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 startAt="6"/>
            </a:pPr>
            <a:r>
              <a:rPr lang="en-US" sz="2000" dirty="0" err="1" smtClean="0">
                <a:latin typeface="Palatino Linotype"/>
                <a:cs typeface="Palatino Linotype"/>
              </a:rPr>
              <a:t>Tourne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à</a:t>
            </a:r>
            <a:r>
              <a:rPr lang="en-US" sz="2000" u="sng" dirty="0" smtClean="0">
                <a:latin typeface="Palatino Linotype"/>
                <a:cs typeface="Palatino Linotype"/>
              </a:rPr>
              <a:t> </a:t>
            </a:r>
            <a:r>
              <a:rPr lang="en-US" sz="2000" u="sng" dirty="0" err="1" smtClean="0">
                <a:latin typeface="Palatino Linotype"/>
                <a:cs typeface="Palatino Linotype"/>
              </a:rPr>
              <a:t>droite</a:t>
            </a:r>
            <a:r>
              <a:rPr lang="en-US" sz="2000" dirty="0" smtClean="0">
                <a:latin typeface="Palatino Linotype"/>
                <a:cs typeface="Palatino Linotype"/>
              </a:rPr>
              <a:t>.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Turn to the right.</a:t>
            </a:r>
            <a:endParaRPr lang="en-US" sz="20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4549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4" y="274320"/>
            <a:ext cx="7738394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lundi</a:t>
            </a:r>
            <a:r>
              <a:rPr lang="en-US" sz="2300" dirty="0">
                <a:latin typeface="Palatino"/>
                <a:cs typeface="Palatino"/>
              </a:rPr>
              <a:t>, 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avril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8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261" y="154896"/>
            <a:ext cx="7942427" cy="114622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mercredi</a:t>
            </a:r>
            <a:r>
              <a:rPr lang="en-US" sz="2300" dirty="0">
                <a:latin typeface="Palatino Linotype"/>
                <a:cs typeface="Palatino Linotype"/>
              </a:rPr>
              <a:t>, le dix-</a:t>
            </a:r>
            <a:r>
              <a:rPr lang="en-US" sz="2300" dirty="0" err="1">
                <a:latin typeface="Palatino Linotype"/>
                <a:cs typeface="Palatino Linotype"/>
              </a:rPr>
              <a:t>huit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avril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8902" y="1524000"/>
            <a:ext cx="3764954" cy="5097778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Palatino Linotype"/>
                <a:cs typeface="Palatino Linotype"/>
              </a:rPr>
              <a:t>Je 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mets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la table.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I’m setting the table.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latin typeface="Palatino Linotype"/>
                <a:cs typeface="Palatino Linotype"/>
              </a:rPr>
              <a:t>Où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mets</a:t>
            </a:r>
            <a:r>
              <a:rPr lang="en-US" sz="2000" dirty="0" err="1" smtClean="0">
                <a:latin typeface="Palatino Linotype"/>
                <a:cs typeface="Palatino Linotype"/>
              </a:rPr>
              <a:t>-tu</a:t>
            </a:r>
            <a:r>
              <a:rPr lang="en-US" sz="2000" dirty="0" smtClean="0">
                <a:latin typeface="Palatino Linotype"/>
                <a:cs typeface="Palatino Linotype"/>
              </a:rPr>
              <a:t> les </a:t>
            </a:r>
            <a:r>
              <a:rPr lang="en-US" sz="2000" dirty="0" err="1" smtClean="0">
                <a:latin typeface="Palatino Linotype"/>
                <a:cs typeface="Palatino Linotype"/>
              </a:rPr>
              <a:t>cuillères</a:t>
            </a:r>
            <a:r>
              <a:rPr lang="en-US" sz="2000" dirty="0" smtClean="0">
                <a:latin typeface="Palatino Linotype"/>
                <a:cs typeface="Palatino Linotype"/>
              </a:rPr>
              <a:t>?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Where are you putting the spoons?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Palatino Linotype"/>
                <a:cs typeface="Palatino Linotype"/>
              </a:rPr>
              <a:t>Il 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met</a:t>
            </a:r>
            <a:r>
              <a:rPr lang="en-US" sz="2000" dirty="0" smtClean="0">
                <a:latin typeface="Palatino Linotype"/>
                <a:cs typeface="Palatino Linotype"/>
              </a:rPr>
              <a:t> le </a:t>
            </a:r>
            <a:r>
              <a:rPr lang="en-US" sz="2000" dirty="0" err="1" smtClean="0">
                <a:latin typeface="Palatino Linotype"/>
                <a:cs typeface="Palatino Linotype"/>
              </a:rPr>
              <a:t>sel</a:t>
            </a:r>
            <a:r>
              <a:rPr lang="en-US" sz="2000" dirty="0" smtClean="0">
                <a:latin typeface="Palatino Linotype"/>
                <a:cs typeface="Palatino Linotype"/>
              </a:rPr>
              <a:t> avec le </a:t>
            </a:r>
            <a:r>
              <a:rPr lang="en-US" sz="2000" dirty="0" err="1" smtClean="0">
                <a:latin typeface="Palatino Linotype"/>
                <a:cs typeface="Palatino Linotype"/>
              </a:rPr>
              <a:t>poivre</a:t>
            </a:r>
            <a:r>
              <a:rPr lang="en-US" sz="2000" dirty="0" smtClean="0">
                <a:latin typeface="Palatino Linotype"/>
                <a:cs typeface="Palatino Linotype"/>
              </a:rPr>
              <a:t>. 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puts the salt with the pepper.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Palatino Linotype"/>
                <a:cs typeface="Palatino Linotype"/>
              </a:rPr>
              <a:t>Nous 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mettons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des baskets.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We’re putting on </a:t>
            </a:r>
            <a:r>
              <a:rPr lang="en-US" sz="20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hightops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Mettez</a:t>
            </a:r>
            <a:r>
              <a:rPr lang="en-US" sz="2000" dirty="0" err="1" smtClean="0">
                <a:latin typeface="Palatino Linotype"/>
                <a:cs typeface="Palatino Linotype"/>
              </a:rPr>
              <a:t>-vous</a:t>
            </a:r>
            <a:r>
              <a:rPr lang="en-US" sz="2000" dirty="0" smtClean="0">
                <a:latin typeface="Palatino Linotype"/>
                <a:cs typeface="Palatino Linotype"/>
              </a:rPr>
              <a:t> un jean?  </a:t>
            </a: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Are you putting on jeans?</a:t>
            </a:r>
            <a:endParaRPr lang="en-US" sz="20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420" y="1417320"/>
            <a:ext cx="3853268" cy="5204458"/>
          </a:xfrm>
        </p:spPr>
        <p:txBody>
          <a:bodyPr>
            <a:normAutofit fontScale="85000" lnSpcReduction="10000"/>
          </a:bodyPr>
          <a:lstStyle/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Ils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mettent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fleurs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vase.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They put the flowers in the vase.</a:t>
            </a:r>
          </a:p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mets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œufs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frigo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put the eggs in the fridge.</a:t>
            </a:r>
          </a:p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Pierre 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met</a:t>
            </a:r>
            <a:r>
              <a:rPr lang="en-US" sz="2200" dirty="0" smtClean="0">
                <a:latin typeface="Palatino Linotype"/>
                <a:cs typeface="Palatino Linotype"/>
              </a:rPr>
              <a:t> le </a:t>
            </a:r>
            <a:r>
              <a:rPr lang="en-US" sz="2200" dirty="0" err="1" smtClean="0">
                <a:latin typeface="Palatino Linotype"/>
                <a:cs typeface="Palatino Linotype"/>
              </a:rPr>
              <a:t>poivre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le placard.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Peter puts the pepper in the cupboard.</a:t>
            </a:r>
          </a:p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mettez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les </a:t>
            </a:r>
            <a:r>
              <a:rPr lang="en-US" sz="2200" dirty="0" err="1" smtClean="0">
                <a:latin typeface="Palatino Linotype"/>
                <a:cs typeface="Palatino Linotype"/>
              </a:rPr>
              <a:t>tasses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sur</a:t>
            </a:r>
            <a:r>
              <a:rPr lang="en-US" sz="2200" dirty="0" smtClean="0">
                <a:latin typeface="Palatino Linotype"/>
                <a:cs typeface="Palatino Linotype"/>
              </a:rPr>
              <a:t> la table.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You put the cups on the table.</a:t>
            </a:r>
          </a:p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Elles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mettent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leurs</a:t>
            </a:r>
            <a:r>
              <a:rPr lang="en-US" sz="2200" dirty="0" smtClean="0">
                <a:latin typeface="Palatino Linotype"/>
                <a:cs typeface="Palatino Linotype"/>
              </a:rPr>
              <a:t> blousons.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They put on their jackets.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448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18" y="274320"/>
            <a:ext cx="7693570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300" dirty="0">
                <a:latin typeface="Palatino"/>
                <a:cs typeface="Palatino"/>
              </a:rPr>
              <a:t>nous </a:t>
            </a:r>
            <a:r>
              <a:rPr lang="en-US" sz="2300" dirty="0" err="1">
                <a:latin typeface="Palatino"/>
                <a:cs typeface="Palatino"/>
              </a:rPr>
              <a:t>sommes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mardi</a:t>
            </a:r>
            <a:r>
              <a:rPr lang="en-US" sz="2300" dirty="0">
                <a:latin typeface="Palatino"/>
                <a:cs typeface="Palatino"/>
              </a:rPr>
              <a:t>, le dix-</a:t>
            </a:r>
            <a:r>
              <a:rPr lang="en-US" sz="2300" dirty="0" err="1">
                <a:latin typeface="Palatino"/>
                <a:cs typeface="Palatino"/>
              </a:rPr>
              <a:t>huit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avril</a:t>
            </a:r>
            <a:r>
              <a:rPr lang="en-US" sz="2300" dirty="0">
                <a:latin typeface="Palatino"/>
                <a:cs typeface="Palatino"/>
              </a:rPr>
              <a:t> </a:t>
            </a:r>
            <a:r>
              <a:rPr lang="en-US" sz="2300" dirty="0" err="1">
                <a:latin typeface="Palatino"/>
                <a:cs typeface="Palatino"/>
              </a:rPr>
              <a:t>deux</a:t>
            </a:r>
            <a:r>
              <a:rPr lang="en-US" sz="2300" dirty="0">
                <a:latin typeface="Palatino"/>
                <a:cs typeface="Palatino"/>
              </a:rPr>
              <a:t> mille dix-</a:t>
            </a:r>
            <a:r>
              <a:rPr lang="en-US" sz="2300" dirty="0" err="1">
                <a:latin typeface="Palatino"/>
                <a:cs typeface="Palatino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15" y="139406"/>
            <a:ext cx="7880473" cy="108426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35" y="1524000"/>
            <a:ext cx="3882973" cy="5097778"/>
          </a:xfrm>
        </p:spPr>
        <p:txBody>
          <a:bodyPr>
            <a:normAutofit fontScale="92500" lnSpcReduction="10000"/>
          </a:bodyPr>
          <a:lstStyle/>
          <a:p>
            <a:pPr marL="82296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fleur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flower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sous-sol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basement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grenier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attic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l’entrée</a:t>
            </a:r>
            <a:r>
              <a:rPr lang="en-US" sz="2400" dirty="0" smtClean="0">
                <a:latin typeface="Palatino Linotype"/>
                <a:cs typeface="Palatino Linotype"/>
              </a:rPr>
              <a:t>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entrance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maison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house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un </a:t>
            </a:r>
            <a:r>
              <a:rPr lang="en-US" sz="2400" dirty="0" err="1" smtClean="0">
                <a:latin typeface="Palatino Linotype"/>
                <a:cs typeface="Palatino Linotype"/>
              </a:rPr>
              <a:t>arbre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tree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premier </a:t>
            </a:r>
            <a:r>
              <a:rPr lang="en-US" sz="2400" dirty="0" err="1" smtClean="0">
                <a:latin typeface="Palatino Linotype"/>
                <a:cs typeface="Palatino Linotype"/>
              </a:rPr>
              <a:t>étage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floor 	above the ground floor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417320"/>
            <a:ext cx="3657600" cy="520445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latin typeface="Palatino Linotype"/>
                <a:cs typeface="Palatino Linotype"/>
              </a:rPr>
              <a:t>voiture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car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rez</a:t>
            </a:r>
            <a:r>
              <a:rPr lang="en-US" sz="2200" dirty="0" smtClean="0">
                <a:latin typeface="Palatino Linotype"/>
                <a:cs typeface="Palatino Linotype"/>
              </a:rPr>
              <a:t>-de-</a:t>
            </a:r>
            <a:r>
              <a:rPr lang="en-US" sz="2200" dirty="0" err="1" smtClean="0">
                <a:latin typeface="Palatino Linotype"/>
                <a:cs typeface="Palatino Linotype"/>
              </a:rPr>
              <a:t>chaussée</a:t>
            </a:r>
            <a:r>
              <a:rPr lang="en-US" sz="2200" dirty="0" smtClean="0">
                <a:latin typeface="Palatino Linotype"/>
                <a:cs typeface="Palatino Linotype"/>
              </a:rPr>
              <a:t>			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ground floor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l’escalier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stairs, staircase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jardin</a:t>
            </a:r>
            <a:r>
              <a:rPr lang="en-US" sz="2200" dirty="0" smtClean="0">
                <a:latin typeface="Palatino Linotype"/>
                <a:cs typeface="Palatino Linotype"/>
              </a:rPr>
              <a:t>	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garden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l’allemand</a:t>
            </a:r>
            <a:r>
              <a:rPr lang="en-US" sz="2200" dirty="0" smtClean="0"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German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chinois</a:t>
            </a:r>
            <a:r>
              <a:rPr lang="en-US" sz="2200" dirty="0" smtClean="0"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Chinese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suédois</a:t>
            </a:r>
            <a:r>
              <a:rPr lang="en-US" sz="2200" dirty="0" smtClean="0"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Swedish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portugais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Portuguese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 Linotype"/>
                <a:cs typeface="Palatino Linotype"/>
              </a:rPr>
              <a:t>l’italien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Italian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russe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Russian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222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3" y="274320"/>
            <a:ext cx="7753335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mercredi</a:t>
            </a:r>
            <a:r>
              <a:rPr lang="en-US" sz="2200" dirty="0">
                <a:latin typeface="Palatino"/>
                <a:cs typeface="Palatino"/>
              </a:rPr>
              <a:t>, le dix-</a:t>
            </a:r>
            <a:r>
              <a:rPr lang="en-US" sz="2200" dirty="0" err="1">
                <a:latin typeface="Palatino"/>
                <a:cs typeface="Palatino"/>
              </a:rPr>
              <a:t>neuf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avril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5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176" y="274320"/>
            <a:ext cx="7708512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5176" y="1524000"/>
            <a:ext cx="3868032" cy="51098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09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750" y="139406"/>
            <a:ext cx="7926938" cy="12779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4263" y="1523999"/>
            <a:ext cx="3928945" cy="5067541"/>
          </a:xfrm>
        </p:spPr>
        <p:txBody>
          <a:bodyPr>
            <a:normAutofit fontScale="92500" lnSpcReduction="10000"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Mange </a:t>
            </a:r>
            <a:r>
              <a:rPr lang="en-US" sz="2400" dirty="0" err="1" smtClean="0">
                <a:latin typeface="Palatino Linotype"/>
                <a:cs typeface="Palatino Linotype"/>
              </a:rPr>
              <a:t>une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salade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Eat a salad.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 smtClean="0">
                <a:latin typeface="Palatino Linotype"/>
                <a:cs typeface="Palatino Linotype"/>
              </a:rPr>
              <a:t>Prends</a:t>
            </a:r>
            <a:r>
              <a:rPr lang="en-US" sz="2400" dirty="0" smtClean="0">
                <a:latin typeface="Palatino Linotype"/>
                <a:cs typeface="Palatino Linotype"/>
              </a:rPr>
              <a:t> de </a:t>
            </a:r>
            <a:r>
              <a:rPr lang="en-US" sz="2400" dirty="0" err="1" smtClean="0">
                <a:latin typeface="Palatino Linotype"/>
                <a:cs typeface="Palatino Linotype"/>
              </a:rPr>
              <a:t>l’eau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Have some water.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Ne </a:t>
            </a:r>
            <a:r>
              <a:rPr lang="en-US" sz="2400" dirty="0" err="1" smtClean="0">
                <a:latin typeface="Palatino Linotype"/>
                <a:cs typeface="Palatino Linotype"/>
              </a:rPr>
              <a:t>fais</a:t>
            </a:r>
            <a:r>
              <a:rPr lang="en-US" sz="2400" dirty="0" smtClean="0">
                <a:latin typeface="Palatino Linotype"/>
                <a:cs typeface="Palatino Linotype"/>
              </a:rPr>
              <a:t> pas du roller </a:t>
            </a: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latin typeface="Palatino Linotype"/>
                <a:cs typeface="Palatino Linotype"/>
              </a:rPr>
              <a:t>maison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Don’t roller skate in the house.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Ne </a:t>
            </a:r>
            <a:r>
              <a:rPr lang="en-US" sz="2400" dirty="0" err="1" smtClean="0">
                <a:latin typeface="Palatino Linotype"/>
                <a:cs typeface="Palatino Linotype"/>
              </a:rPr>
              <a:t>téléphonez</a:t>
            </a:r>
            <a:r>
              <a:rPr lang="en-US" sz="2400" dirty="0" smtClean="0">
                <a:latin typeface="Palatino Linotype"/>
                <a:cs typeface="Palatino Linotype"/>
              </a:rPr>
              <a:t> pas en </a:t>
            </a:r>
            <a:r>
              <a:rPr lang="en-US" sz="2400" dirty="0" err="1" smtClean="0">
                <a:latin typeface="Palatino Linotype"/>
                <a:cs typeface="Palatino Linotype"/>
              </a:rPr>
              <a:t>Allemagne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Don’t call Germany.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latin typeface="Palatino Linotype"/>
                <a:cs typeface="Palatino Linotype"/>
              </a:rPr>
              <a:t>Ne </a:t>
            </a:r>
            <a:r>
              <a:rPr lang="en-US" sz="2400" dirty="0" err="1" smtClean="0">
                <a:latin typeface="Palatino Linotype"/>
                <a:cs typeface="Palatino Linotype"/>
              </a:rPr>
              <a:t>joue</a:t>
            </a:r>
            <a:r>
              <a:rPr lang="en-US" sz="2400" dirty="0" smtClean="0">
                <a:latin typeface="Palatino Linotype"/>
                <a:cs typeface="Palatino Linotype"/>
              </a:rPr>
              <a:t> pas avec le </a:t>
            </a:r>
            <a:r>
              <a:rPr lang="en-US" sz="2400" dirty="0" err="1" smtClean="0">
                <a:latin typeface="Palatino Linotype"/>
                <a:cs typeface="Palatino Linotype"/>
              </a:rPr>
              <a:t>chien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Don’t play with the dog.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67540"/>
          </a:xfrm>
        </p:spPr>
        <p:txBody>
          <a:bodyPr>
            <a:normAutofit fontScale="92500" lnSpcReduction="10000"/>
          </a:bodyPr>
          <a:lstStyle/>
          <a:p>
            <a:pPr marL="539496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latin typeface="Palatino Linotype"/>
                <a:cs typeface="Palatino Linotype"/>
              </a:rPr>
              <a:t>Va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 ta </a:t>
            </a:r>
            <a:r>
              <a:rPr lang="en-US" sz="2400" dirty="0" err="1" smtClean="0">
                <a:latin typeface="Palatino Linotype"/>
                <a:cs typeface="Palatino Linotype"/>
              </a:rPr>
              <a:t>chambre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 to your room.</a:t>
            </a:r>
          </a:p>
          <a:p>
            <a:pPr marL="539496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latin typeface="Palatino Linotype"/>
                <a:cs typeface="Palatino Linotype"/>
              </a:rPr>
              <a:t>Finissez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vos</a:t>
            </a:r>
            <a:r>
              <a:rPr lang="en-US" sz="2400" dirty="0" smtClean="0">
                <a:latin typeface="Palatino Linotype"/>
                <a:cs typeface="Palatino Linotype"/>
              </a:rPr>
              <a:t> devoirs.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Finish your homework.</a:t>
            </a:r>
          </a:p>
          <a:p>
            <a:pPr marL="539496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latin typeface="Palatino Linotype"/>
                <a:cs typeface="Palatino Linotype"/>
              </a:rPr>
              <a:t>Étudie</a:t>
            </a:r>
            <a:r>
              <a:rPr lang="en-US" sz="2400" dirty="0" smtClean="0">
                <a:latin typeface="Palatino Linotype"/>
                <a:cs typeface="Palatino Linotype"/>
              </a:rPr>
              <a:t> pour </a:t>
            </a:r>
            <a:r>
              <a:rPr lang="en-US" sz="2400" dirty="0" err="1" smtClean="0">
                <a:latin typeface="Palatino Linotype"/>
                <a:cs typeface="Palatino Linotype"/>
              </a:rPr>
              <a:t>l’interro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Study for the quiz.</a:t>
            </a:r>
          </a:p>
          <a:p>
            <a:pPr marL="539496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latin typeface="Palatino Linotype"/>
                <a:cs typeface="Palatino Linotype"/>
              </a:rPr>
              <a:t>Prenons</a:t>
            </a:r>
            <a:r>
              <a:rPr lang="en-US" sz="2400" dirty="0" smtClean="0">
                <a:latin typeface="Palatino Linotype"/>
                <a:cs typeface="Palatino Linotype"/>
              </a:rPr>
              <a:t> des </a:t>
            </a:r>
            <a:r>
              <a:rPr lang="en-US" sz="2400" dirty="0" err="1" smtClean="0">
                <a:latin typeface="Palatino Linotype"/>
                <a:cs typeface="Palatino Linotype"/>
              </a:rPr>
              <a:t>sandwichs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have some sandwiches.</a:t>
            </a:r>
          </a:p>
          <a:p>
            <a:pPr marL="539496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 startAt="6"/>
            </a:pPr>
            <a:r>
              <a:rPr lang="en-US" sz="2400" dirty="0" err="1" smtClean="0">
                <a:latin typeface="Palatino Linotype"/>
                <a:cs typeface="Palatino Linotype"/>
              </a:rPr>
              <a:t>Allons</a:t>
            </a:r>
            <a:r>
              <a:rPr lang="en-US" sz="2400" dirty="0" smtClean="0">
                <a:latin typeface="Palatino Linotype"/>
                <a:cs typeface="Palatino Linotype"/>
              </a:rPr>
              <a:t> au </a:t>
            </a:r>
            <a:r>
              <a:rPr lang="en-US" sz="2400" dirty="0" err="1" smtClean="0">
                <a:latin typeface="Palatino Linotype"/>
                <a:cs typeface="Palatino Linotype"/>
              </a:rPr>
              <a:t>cinéma</a:t>
            </a:r>
            <a:r>
              <a:rPr lang="en-US" sz="2400" dirty="0" smtClean="0">
                <a:latin typeface="Palatino Linotype"/>
                <a:cs typeface="Palatino Linotype"/>
              </a:rPr>
              <a:t>.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go to the movies.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9338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773" y="151182"/>
            <a:ext cx="7957915" cy="91759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62" y="1179221"/>
            <a:ext cx="3840556" cy="5427439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b="1" i="1" dirty="0" err="1" smtClean="0">
                <a:latin typeface="Palatino Linotype"/>
                <a:cs typeface="Palatino Linotype"/>
              </a:rPr>
              <a:t>Mettez</a:t>
            </a:r>
            <a:r>
              <a:rPr lang="en-US" sz="2000" b="1" i="1" dirty="0" smtClean="0">
                <a:latin typeface="Palatino Linotype"/>
                <a:cs typeface="Palatino Linotype"/>
              </a:rPr>
              <a:t> le bon mot </a:t>
            </a:r>
            <a:r>
              <a:rPr lang="en-US" sz="2000" b="1" i="1" dirty="0" err="1" smtClean="0">
                <a:latin typeface="Palatino Linotype"/>
                <a:cs typeface="Palatino Linotype"/>
              </a:rPr>
              <a:t>sur</a:t>
            </a:r>
            <a:r>
              <a:rPr lang="en-US" sz="2000" b="1" i="1" dirty="0" smtClean="0">
                <a:latin typeface="Palatino Linotype"/>
                <a:cs typeface="Palatino Linotype"/>
              </a:rPr>
              <a:t> la </a:t>
            </a:r>
            <a:r>
              <a:rPr lang="en-US" sz="2000" b="1" i="1" dirty="0" err="1" smtClean="0">
                <a:latin typeface="Palatino Linotype"/>
                <a:cs typeface="Palatino Linotype"/>
              </a:rPr>
              <a:t>ligne</a:t>
            </a:r>
            <a:r>
              <a:rPr lang="en-US" sz="2000" b="1" i="1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La 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douche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_____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a. </a:t>
            </a:r>
            <a:r>
              <a:rPr lang="en-US" sz="1800" dirty="0">
                <a:latin typeface="Palatino Linotype"/>
                <a:cs typeface="Palatino Linotype"/>
              </a:rPr>
              <a:t>la </a:t>
            </a:r>
            <a:r>
              <a:rPr lang="en-US" sz="1800" dirty="0" err="1">
                <a:latin typeface="Palatino Linotype"/>
                <a:cs typeface="Palatino Linotype"/>
              </a:rPr>
              <a:t>chambre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  b. </a:t>
            </a:r>
            <a:r>
              <a:rPr lang="en-US" sz="1800" dirty="0">
                <a:latin typeface="Palatino Linotype"/>
                <a:cs typeface="Palatino Linotype"/>
              </a:rPr>
              <a:t>la </a:t>
            </a:r>
            <a:r>
              <a:rPr lang="en-US" sz="1800" dirty="0" err="1">
                <a:latin typeface="Palatino Linotype"/>
                <a:cs typeface="Palatino Linotype"/>
              </a:rPr>
              <a:t>salle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err="1">
                <a:latin typeface="Palatino Linotype"/>
                <a:cs typeface="Palatino Linotype"/>
              </a:rPr>
              <a:t>à</a:t>
            </a:r>
            <a:r>
              <a:rPr lang="en-US" sz="1800" dirty="0">
                <a:latin typeface="Palatino Linotype"/>
                <a:cs typeface="Palatino Linotype"/>
              </a:rPr>
              <a:t> manger     </a:t>
            </a:r>
            <a:r>
              <a:rPr lang="en-US" sz="1800" dirty="0" smtClean="0">
                <a:latin typeface="Palatino Linotype"/>
                <a:cs typeface="Palatino Linotype"/>
              </a:rPr>
              <a:t>c. </a:t>
            </a:r>
            <a:r>
              <a:rPr lang="en-US" sz="1800" dirty="0">
                <a:latin typeface="Palatino Linotype"/>
                <a:cs typeface="Palatino Linotype"/>
              </a:rPr>
              <a:t>la </a:t>
            </a:r>
            <a:r>
              <a:rPr lang="en-US" sz="1800" dirty="0" err="1">
                <a:latin typeface="Palatino Linotype"/>
                <a:cs typeface="Palatino Linotype"/>
              </a:rPr>
              <a:t>salle</a:t>
            </a:r>
            <a:r>
              <a:rPr lang="en-US" sz="1800" dirty="0">
                <a:latin typeface="Palatino Linotype"/>
                <a:cs typeface="Palatino Linotype"/>
              </a:rPr>
              <a:t> de </a:t>
            </a:r>
            <a:r>
              <a:rPr lang="en-US" sz="1800" dirty="0" err="1">
                <a:latin typeface="Palatino Linotype"/>
                <a:cs typeface="Palatino Linotype"/>
              </a:rPr>
              <a:t>bains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   d. la cuisine    e. </a:t>
            </a:r>
            <a:r>
              <a:rPr lang="en-US" sz="1800" dirty="0">
                <a:latin typeface="Palatino Linotype"/>
                <a:cs typeface="Palatino Linotype"/>
              </a:rPr>
              <a:t>le salon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travaille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avec des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plantes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______.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</a:t>
            </a:r>
            <a:r>
              <a:rPr lang="en-US" sz="1800" dirty="0">
                <a:latin typeface="Palatino Linotype"/>
                <a:cs typeface="Palatino Linotype"/>
              </a:rPr>
              <a:t>. le </a:t>
            </a:r>
            <a:r>
              <a:rPr lang="en-US" sz="1800" dirty="0" err="1">
                <a:latin typeface="Palatino Linotype"/>
                <a:cs typeface="Palatino Linotype"/>
              </a:rPr>
              <a:t>rez</a:t>
            </a:r>
            <a:r>
              <a:rPr lang="en-US" sz="1800" dirty="0">
                <a:latin typeface="Palatino Linotype"/>
                <a:cs typeface="Palatino Linotype"/>
              </a:rPr>
              <a:t>-de-</a:t>
            </a:r>
            <a:r>
              <a:rPr lang="en-US" sz="1800" dirty="0" err="1">
                <a:latin typeface="Palatino Linotype"/>
                <a:cs typeface="Palatino Linotype"/>
              </a:rPr>
              <a:t>chaussée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     b</a:t>
            </a:r>
            <a:r>
              <a:rPr lang="en-US" sz="1800" dirty="0">
                <a:latin typeface="Palatino Linotype"/>
                <a:cs typeface="Palatino Linotype"/>
              </a:rPr>
              <a:t>. le garage </a:t>
            </a:r>
            <a:r>
              <a:rPr lang="en-US" sz="1800" dirty="0" smtClean="0">
                <a:latin typeface="Palatino Linotype"/>
                <a:cs typeface="Palatino Linotype"/>
              </a:rPr>
              <a:t>    c. le </a:t>
            </a:r>
            <a:r>
              <a:rPr lang="en-US" sz="1800" dirty="0" err="1" smtClean="0">
                <a:latin typeface="Palatino Linotype"/>
                <a:cs typeface="Palatino Linotype"/>
              </a:rPr>
              <a:t>grenier</a:t>
            </a:r>
            <a:r>
              <a:rPr lang="en-US" sz="1800" dirty="0" smtClean="0">
                <a:latin typeface="Palatino Linotype"/>
                <a:cs typeface="Palatino Linotype"/>
              </a:rPr>
              <a:t>      d. </a:t>
            </a:r>
            <a:r>
              <a:rPr lang="en-US" sz="1800" dirty="0">
                <a:latin typeface="Palatino Linotype"/>
                <a:cs typeface="Palatino Linotype"/>
              </a:rPr>
              <a:t>le </a:t>
            </a:r>
            <a:r>
              <a:rPr lang="en-US" sz="1800" dirty="0" err="1" smtClean="0">
                <a:latin typeface="Palatino Linotype"/>
                <a:cs typeface="Palatino Linotype"/>
              </a:rPr>
              <a:t>deuxième</a:t>
            </a:r>
            <a:r>
              <a:rPr lang="en-US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err="1" smtClean="0">
                <a:latin typeface="Palatino Linotype"/>
                <a:cs typeface="Palatino Linotype"/>
              </a:rPr>
              <a:t>étage</a:t>
            </a:r>
            <a:r>
              <a:rPr lang="en-US" sz="1800" dirty="0" smtClean="0">
                <a:latin typeface="Palatino Linotype"/>
                <a:cs typeface="Palatino Linotype"/>
              </a:rPr>
              <a:t>   e. </a:t>
            </a:r>
            <a:r>
              <a:rPr lang="en-US" sz="1800" dirty="0">
                <a:latin typeface="Palatino Linotype"/>
                <a:cs typeface="Palatino Linotype"/>
              </a:rPr>
              <a:t>le </a:t>
            </a:r>
            <a:r>
              <a:rPr lang="en-US" sz="1800" dirty="0" err="1">
                <a:latin typeface="Palatino Linotype"/>
                <a:cs typeface="Palatino Linotype"/>
              </a:rPr>
              <a:t>jardin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dors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(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dormir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) 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sur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le lit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______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grenier     </a:t>
            </a:r>
            <a:r>
              <a:rPr lang="en-US" sz="1800" dirty="0" smtClean="0">
                <a:latin typeface="Palatino Linotype"/>
                <a:cs typeface="Palatino Linotype"/>
              </a:rPr>
              <a:t>b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la chambre </a:t>
            </a:r>
            <a:r>
              <a:rPr lang="en-US" sz="1800" dirty="0" smtClean="0">
                <a:latin typeface="Palatino Linotype"/>
                <a:cs typeface="Palatino Linotype"/>
              </a:rPr>
              <a:t>  </a:t>
            </a:r>
            <a:r>
              <a:rPr lang="mr-IN" sz="1800" dirty="0" smtClean="0">
                <a:latin typeface="Palatino Linotype"/>
                <a:cs typeface="Palatino Linotype"/>
              </a:rPr>
              <a:t>  </a:t>
            </a:r>
            <a:r>
              <a:rPr lang="en-US" sz="1800" dirty="0" smtClean="0">
                <a:latin typeface="Palatino Linotype"/>
                <a:cs typeface="Palatino Linotype"/>
              </a:rPr>
              <a:t>     </a:t>
            </a:r>
            <a:r>
              <a:rPr lang="mr-IN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c.  le </a:t>
            </a:r>
            <a:r>
              <a:rPr lang="en-US" sz="1800" dirty="0" err="1" smtClean="0">
                <a:latin typeface="Palatino Linotype"/>
                <a:cs typeface="Palatino Linotype"/>
              </a:rPr>
              <a:t>séjour</a:t>
            </a:r>
            <a:r>
              <a:rPr lang="mr-IN" sz="1800" dirty="0" smtClean="0">
                <a:latin typeface="Palatino Linotype"/>
                <a:cs typeface="Palatino Linotype"/>
              </a:rPr>
              <a:t>     d</a:t>
            </a:r>
            <a:r>
              <a:rPr lang="mr-IN" sz="1800" dirty="0">
                <a:latin typeface="Palatino Linotype"/>
                <a:cs typeface="Palatino Linotype"/>
              </a:rPr>
              <a:t>. le sous-</a:t>
            </a:r>
            <a:r>
              <a:rPr lang="mr-IN" sz="1800" dirty="0" smtClean="0">
                <a:latin typeface="Palatino Linotype"/>
                <a:cs typeface="Palatino Linotype"/>
              </a:rPr>
              <a:t>sol</a:t>
            </a:r>
            <a:r>
              <a:rPr lang="en-US" sz="1800" dirty="0" smtClean="0">
                <a:latin typeface="Palatino Linotype"/>
                <a:cs typeface="Palatino Linotype"/>
              </a:rPr>
              <a:t>             e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la cuisine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218" y="1300166"/>
            <a:ext cx="4004470" cy="5306494"/>
          </a:xfrm>
        </p:spPr>
        <p:txBody>
          <a:bodyPr>
            <a:noAutofit/>
          </a:bodyPr>
          <a:lstStyle/>
          <a:p>
            <a:pPr marL="539496" indent="-457200">
              <a:spcBef>
                <a:spcPts val="1200"/>
              </a:spcBef>
              <a:buFont typeface="+mj-lt"/>
              <a:buAutoNum type="arabicPeriod" startAt="4"/>
            </a:pP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La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voiture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_____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balcon    </a:t>
            </a:r>
            <a:r>
              <a:rPr lang="en-US" sz="1800" dirty="0" smtClean="0">
                <a:latin typeface="Palatino Linotype"/>
                <a:cs typeface="Palatino Linotype"/>
              </a:rPr>
              <a:t>b. le </a:t>
            </a:r>
            <a:r>
              <a:rPr lang="en-US" sz="1800" dirty="0" err="1" smtClean="0">
                <a:latin typeface="Palatino Linotype"/>
                <a:cs typeface="Palatino Linotype"/>
              </a:rPr>
              <a:t>jardin</a:t>
            </a:r>
            <a:r>
              <a:rPr lang="mr-IN" sz="1800" dirty="0" smtClean="0">
                <a:latin typeface="Palatino Linotype"/>
                <a:cs typeface="Palatino Linotype"/>
              </a:rPr>
              <a:t>       </a:t>
            </a:r>
            <a:r>
              <a:rPr lang="en-US" sz="1800" dirty="0" smtClean="0">
                <a:latin typeface="Palatino Linotype"/>
                <a:cs typeface="Palatino Linotype"/>
              </a:rPr>
              <a:t>c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les </a:t>
            </a:r>
            <a:r>
              <a:rPr lang="mr-IN" sz="1800" dirty="0" smtClean="0">
                <a:latin typeface="Palatino Linotype"/>
                <a:cs typeface="Palatino Linotype"/>
              </a:rPr>
              <a:t>escaliers</a:t>
            </a:r>
            <a:r>
              <a:rPr lang="en-US" sz="1800" dirty="0" smtClean="0">
                <a:latin typeface="Palatino Linotype"/>
                <a:cs typeface="Palatino Linotype"/>
              </a:rPr>
              <a:t>  d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les toilettes </a:t>
            </a:r>
            <a:r>
              <a:rPr lang="en-US" sz="1800" dirty="0" smtClean="0">
                <a:latin typeface="Palatino Linotype"/>
                <a:cs typeface="Palatino Linotype"/>
              </a:rPr>
              <a:t>  e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garage 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fais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pipi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_______.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l’escalier  </a:t>
            </a:r>
            <a:r>
              <a:rPr lang="mr-IN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b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les toilettes </a:t>
            </a:r>
            <a:r>
              <a:rPr lang="mr-IN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    c. la </a:t>
            </a:r>
            <a:r>
              <a:rPr lang="en-US" sz="1800" dirty="0" err="1" smtClean="0">
                <a:latin typeface="Palatino Linotype"/>
                <a:cs typeface="Palatino Linotype"/>
              </a:rPr>
              <a:t>chambre</a:t>
            </a:r>
            <a:r>
              <a:rPr lang="mr-IN" sz="1800" dirty="0" smtClean="0">
                <a:latin typeface="Palatino Linotype"/>
                <a:cs typeface="Palatino Linotype"/>
              </a:rPr>
              <a:t>      d</a:t>
            </a:r>
            <a:r>
              <a:rPr lang="mr-IN" sz="1800" dirty="0">
                <a:latin typeface="Palatino Linotype"/>
                <a:cs typeface="Palatino Linotype"/>
              </a:rPr>
              <a:t>. le </a:t>
            </a:r>
            <a:r>
              <a:rPr lang="mr-IN" sz="1800" dirty="0" smtClean="0">
                <a:latin typeface="Palatino Linotype"/>
                <a:cs typeface="Palatino Linotype"/>
              </a:rPr>
              <a:t>garage</a:t>
            </a:r>
            <a:r>
              <a:rPr lang="en-US" sz="1800" dirty="0" smtClean="0">
                <a:latin typeface="Palatino Linotype"/>
                <a:cs typeface="Palatino Linotype"/>
              </a:rPr>
              <a:t>      e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premier étage 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dîne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______.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a. </a:t>
            </a:r>
            <a:r>
              <a:rPr lang="en-US" sz="1800" dirty="0" err="1">
                <a:latin typeface="Palatino Linotype"/>
                <a:cs typeface="Palatino Linotype"/>
              </a:rPr>
              <a:t>l’entrée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   b. </a:t>
            </a:r>
            <a:r>
              <a:rPr lang="en-US" sz="1800" dirty="0">
                <a:latin typeface="Palatino Linotype"/>
                <a:cs typeface="Palatino Linotype"/>
              </a:rPr>
              <a:t>la </a:t>
            </a:r>
            <a:r>
              <a:rPr lang="en-US" sz="1800" dirty="0" err="1">
                <a:latin typeface="Palatino Linotype"/>
                <a:cs typeface="Palatino Linotype"/>
              </a:rPr>
              <a:t>salle</a:t>
            </a:r>
            <a:r>
              <a:rPr lang="en-US" sz="1800" dirty="0">
                <a:latin typeface="Palatino Linotype"/>
                <a:cs typeface="Palatino Linotype"/>
              </a:rPr>
              <a:t> </a:t>
            </a:r>
            <a:r>
              <a:rPr lang="en-US" sz="1800" dirty="0" err="1">
                <a:latin typeface="Palatino Linotype"/>
                <a:cs typeface="Palatino Linotype"/>
              </a:rPr>
              <a:t>à</a:t>
            </a:r>
            <a:r>
              <a:rPr lang="en-US" sz="1800" dirty="0">
                <a:latin typeface="Palatino Linotype"/>
                <a:cs typeface="Palatino Linotype"/>
              </a:rPr>
              <a:t> manger  </a:t>
            </a:r>
            <a:r>
              <a:rPr lang="en-US" sz="1800" dirty="0" smtClean="0">
                <a:latin typeface="Palatino Linotype"/>
                <a:cs typeface="Palatino Linotype"/>
              </a:rPr>
              <a:t>        </a:t>
            </a:r>
            <a:r>
              <a:rPr lang="en-US" sz="1800" dirty="0">
                <a:latin typeface="Palatino Linotype"/>
                <a:cs typeface="Palatino Linotype"/>
              </a:rPr>
              <a:t>c</a:t>
            </a:r>
            <a:r>
              <a:rPr lang="en-US" sz="1800" dirty="0" smtClean="0">
                <a:latin typeface="Palatino Linotype"/>
                <a:cs typeface="Palatino Linotype"/>
              </a:rPr>
              <a:t>. </a:t>
            </a:r>
            <a:r>
              <a:rPr lang="en-US" sz="1800" dirty="0">
                <a:latin typeface="Palatino Linotype"/>
                <a:cs typeface="Palatino Linotype"/>
              </a:rPr>
              <a:t>la </a:t>
            </a:r>
            <a:r>
              <a:rPr lang="en-US" sz="1800" dirty="0" err="1">
                <a:latin typeface="Palatino Linotype"/>
                <a:cs typeface="Palatino Linotype"/>
              </a:rPr>
              <a:t>salle</a:t>
            </a:r>
            <a:r>
              <a:rPr lang="en-US" sz="1800" dirty="0">
                <a:latin typeface="Palatino Linotype"/>
                <a:cs typeface="Palatino Linotype"/>
              </a:rPr>
              <a:t> de </a:t>
            </a:r>
            <a:r>
              <a:rPr lang="en-US" sz="1800" dirty="0" err="1">
                <a:latin typeface="Palatino Linotype"/>
                <a:cs typeface="Palatino Linotype"/>
              </a:rPr>
              <a:t>bains</a:t>
            </a:r>
            <a:r>
              <a:rPr lang="en-US" sz="1800" dirty="0">
                <a:latin typeface="Palatino Linotype"/>
                <a:cs typeface="Palatino Linotype"/>
              </a:rPr>
              <a:t>  </a:t>
            </a:r>
            <a:r>
              <a:rPr lang="en-US" sz="1800" dirty="0" smtClean="0">
                <a:latin typeface="Palatino Linotype"/>
                <a:cs typeface="Palatino Linotype"/>
              </a:rPr>
              <a:t>d. la cuisine        e. </a:t>
            </a:r>
            <a:r>
              <a:rPr lang="en-US" sz="1800" dirty="0">
                <a:latin typeface="Palatino Linotype"/>
                <a:cs typeface="Palatino Linotype"/>
              </a:rPr>
              <a:t>le salon 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Je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prépare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le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dîner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dans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___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1800" dirty="0" smtClean="0">
                <a:latin typeface="Palatino Linotype"/>
                <a:cs typeface="Palatino Linotype"/>
              </a:rPr>
              <a:t>a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la </a:t>
            </a:r>
            <a:r>
              <a:rPr lang="mr-IN" sz="1800" dirty="0" smtClean="0">
                <a:latin typeface="Palatino Linotype"/>
                <a:cs typeface="Palatino Linotype"/>
              </a:rPr>
              <a:t>terrasse</a:t>
            </a:r>
            <a:r>
              <a:rPr lang="en-US" sz="1800" dirty="0" smtClean="0">
                <a:latin typeface="Palatino Linotype"/>
                <a:cs typeface="Palatino Linotype"/>
              </a:rPr>
              <a:t>   </a:t>
            </a:r>
            <a:r>
              <a:rPr lang="mr-IN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b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séjour </a:t>
            </a:r>
            <a:r>
              <a:rPr lang="mr-IN" sz="1800" dirty="0" smtClean="0">
                <a:latin typeface="Palatino Linotype"/>
                <a:cs typeface="Palatino Linotype"/>
              </a:rPr>
              <a:t>  </a:t>
            </a:r>
            <a:r>
              <a:rPr lang="en-US" sz="1800" dirty="0" smtClean="0">
                <a:latin typeface="Palatino Linotype"/>
                <a:cs typeface="Palatino Linotype"/>
              </a:rPr>
              <a:t>c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le salon </a:t>
            </a:r>
            <a:r>
              <a:rPr lang="mr-IN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smtClean="0">
                <a:latin typeface="Palatino Linotype"/>
                <a:cs typeface="Palatino Linotype"/>
              </a:rPr>
              <a:t>d. la </a:t>
            </a:r>
            <a:r>
              <a:rPr lang="en-US" sz="1800" dirty="0" err="1" smtClean="0">
                <a:latin typeface="Palatino Linotype"/>
                <a:cs typeface="Palatino Linotype"/>
              </a:rPr>
              <a:t>salle</a:t>
            </a:r>
            <a:r>
              <a:rPr lang="en-US" sz="1800" dirty="0" smtClean="0">
                <a:latin typeface="Palatino Linotype"/>
                <a:cs typeface="Palatino Linotype"/>
              </a:rPr>
              <a:t> </a:t>
            </a:r>
            <a:r>
              <a:rPr lang="en-US" sz="1800" dirty="0" err="1" smtClean="0">
                <a:latin typeface="Palatino Linotype"/>
                <a:cs typeface="Palatino Linotype"/>
              </a:rPr>
              <a:t>à</a:t>
            </a:r>
            <a:r>
              <a:rPr lang="en-US" sz="1800" dirty="0" smtClean="0">
                <a:latin typeface="Palatino Linotype"/>
                <a:cs typeface="Palatino Linotype"/>
              </a:rPr>
              <a:t> manger</a:t>
            </a:r>
            <a:r>
              <a:rPr lang="mr-IN" sz="1800" dirty="0" smtClean="0">
                <a:latin typeface="Palatino Linotype"/>
                <a:cs typeface="Palatino Linotype"/>
              </a:rPr>
              <a:t>    </a:t>
            </a:r>
            <a:r>
              <a:rPr lang="en-US" sz="1800" dirty="0" smtClean="0">
                <a:latin typeface="Palatino Linotype"/>
                <a:cs typeface="Palatino Linotype"/>
              </a:rPr>
              <a:t>e</a:t>
            </a:r>
            <a:r>
              <a:rPr lang="mr-IN" sz="1800" dirty="0" smtClean="0">
                <a:latin typeface="Palatino Linotype"/>
                <a:cs typeface="Palatino Linotype"/>
              </a:rPr>
              <a:t>. </a:t>
            </a:r>
            <a:r>
              <a:rPr lang="mr-IN" sz="1800" dirty="0">
                <a:latin typeface="Palatino Linotype"/>
                <a:cs typeface="Palatino Linotype"/>
              </a:rPr>
              <a:t>la </a:t>
            </a:r>
            <a:r>
              <a:rPr lang="mr-IN" sz="1800" dirty="0" smtClean="0">
                <a:latin typeface="Palatino Linotype"/>
                <a:cs typeface="Palatino Linotype"/>
              </a:rPr>
              <a:t>cuisine</a:t>
            </a:r>
            <a:endParaRPr lang="mr-IN" sz="18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5557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01" y="154896"/>
            <a:ext cx="7890387" cy="126242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lundi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vingt-trois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avril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301" y="1524000"/>
            <a:ext cx="4049907" cy="5112896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Parlez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français</a:t>
            </a:r>
            <a:r>
              <a:rPr lang="en-US" sz="2200" dirty="0" smtClean="0">
                <a:latin typeface="Palatino Linotype"/>
                <a:cs typeface="Palatino Linotype"/>
              </a:rPr>
              <a:t> en </a:t>
            </a:r>
            <a:r>
              <a:rPr lang="en-US" sz="2200" dirty="0" err="1" smtClean="0">
                <a:latin typeface="Palatino Linotype"/>
                <a:cs typeface="Palatino Linotype"/>
              </a:rPr>
              <a:t>classe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Speak French in class.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Ne </a:t>
            </a:r>
            <a:r>
              <a:rPr lang="en-US" sz="2200" dirty="0" err="1" smtClean="0">
                <a:latin typeface="Palatino Linotype"/>
                <a:cs typeface="Palatino Linotype"/>
              </a:rPr>
              <a:t>parlez</a:t>
            </a:r>
            <a:r>
              <a:rPr lang="en-US" sz="2200" dirty="0" smtClean="0">
                <a:latin typeface="Palatino Linotype"/>
                <a:cs typeface="Palatino Linotype"/>
              </a:rPr>
              <a:t> pas </a:t>
            </a:r>
            <a:r>
              <a:rPr lang="en-US" sz="2200" dirty="0" err="1" smtClean="0">
                <a:latin typeface="Palatino Linotype"/>
                <a:cs typeface="Palatino Linotype"/>
              </a:rPr>
              <a:t>anglais</a:t>
            </a:r>
            <a:r>
              <a:rPr lang="en-US" sz="2200" dirty="0" smtClean="0">
                <a:latin typeface="Palatino Linotype"/>
                <a:cs typeface="Palatino Linotype"/>
              </a:rPr>
              <a:t> en </a:t>
            </a:r>
            <a:r>
              <a:rPr lang="en-US" sz="2200" dirty="0" err="1" smtClean="0">
                <a:latin typeface="Palatino Linotype"/>
                <a:cs typeface="Palatino Linotype"/>
              </a:rPr>
              <a:t>classe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Don’t speak English in class.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Écoutons</a:t>
            </a:r>
            <a:r>
              <a:rPr lang="en-US" sz="2200" dirty="0" smtClean="0">
                <a:latin typeface="Palatino Linotype"/>
                <a:cs typeface="Palatino Linotype"/>
              </a:rPr>
              <a:t> des </a:t>
            </a:r>
            <a:r>
              <a:rPr lang="en-US" sz="2200" dirty="0" err="1" smtClean="0">
                <a:latin typeface="Palatino Linotype"/>
                <a:cs typeface="Palatino Linotype"/>
              </a:rPr>
              <a:t>vidéos</a:t>
            </a:r>
            <a:r>
              <a:rPr lang="en-US" sz="2200" dirty="0" smtClean="0">
                <a:latin typeface="Palatino Linotype"/>
                <a:cs typeface="Palatino Linotype"/>
              </a:rPr>
              <a:t> en </a:t>
            </a:r>
            <a:r>
              <a:rPr lang="en-US" sz="2200" dirty="0" err="1" smtClean="0">
                <a:latin typeface="Palatino Linotype"/>
                <a:cs typeface="Palatino Linotype"/>
              </a:rPr>
              <a:t>français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listen to French videos.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Ne </a:t>
            </a:r>
            <a:r>
              <a:rPr lang="en-US" sz="2200" dirty="0" err="1" smtClean="0">
                <a:latin typeface="Palatino Linotype"/>
                <a:cs typeface="Palatino Linotype"/>
              </a:rPr>
              <a:t>mangeons</a:t>
            </a:r>
            <a:r>
              <a:rPr lang="en-US" sz="2200" dirty="0" smtClean="0">
                <a:latin typeface="Palatino Linotype"/>
                <a:cs typeface="Palatino Linotype"/>
              </a:rPr>
              <a:t> pas en </a:t>
            </a:r>
            <a:r>
              <a:rPr lang="en-US" sz="2200" dirty="0" err="1" smtClean="0">
                <a:latin typeface="Palatino Linotype"/>
                <a:cs typeface="Palatino Linotype"/>
              </a:rPr>
              <a:t>classe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not eat in class.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Parle avec ton </a:t>
            </a:r>
            <a:r>
              <a:rPr lang="en-US" sz="2200" dirty="0" err="1" smtClean="0">
                <a:latin typeface="Palatino Linotype"/>
                <a:cs typeface="Palatino Linotype"/>
              </a:rPr>
              <a:t>ami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Speak with your friend.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12896"/>
          </a:xfrm>
        </p:spPr>
        <p:txBody>
          <a:bodyPr>
            <a:normAutofit/>
          </a:bodyPr>
          <a:lstStyle/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Finis </a:t>
            </a:r>
            <a:r>
              <a:rPr lang="en-US" sz="2200" dirty="0" err="1" smtClean="0">
                <a:latin typeface="Palatino Linotype"/>
                <a:cs typeface="Palatino Linotype"/>
              </a:rPr>
              <a:t>tes</a:t>
            </a:r>
            <a:r>
              <a:rPr lang="en-US" sz="2200" dirty="0" smtClean="0">
                <a:latin typeface="Palatino Linotype"/>
                <a:cs typeface="Palatino Linotype"/>
              </a:rPr>
              <a:t> devoirs.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Finish your homework.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smtClean="0">
                <a:latin typeface="Palatino Linotype"/>
                <a:cs typeface="Palatino Linotype"/>
              </a:rPr>
              <a:t>Ne </a:t>
            </a:r>
            <a:r>
              <a:rPr lang="en-US" sz="2200" dirty="0" err="1" smtClean="0">
                <a:latin typeface="Palatino Linotype"/>
                <a:cs typeface="Palatino Linotype"/>
              </a:rPr>
              <a:t>mets</a:t>
            </a:r>
            <a:r>
              <a:rPr lang="en-US" sz="2200" dirty="0" smtClean="0">
                <a:latin typeface="Palatino Linotype"/>
                <a:cs typeface="Palatino Linotype"/>
              </a:rPr>
              <a:t> pas </a:t>
            </a:r>
            <a:r>
              <a:rPr lang="en-US" sz="2200" dirty="0" err="1" smtClean="0">
                <a:latin typeface="Palatino Linotype"/>
                <a:cs typeface="Palatino Linotype"/>
              </a:rPr>
              <a:t>tes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pieds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sur</a:t>
            </a:r>
            <a:r>
              <a:rPr lang="en-US" sz="2200" dirty="0" smtClean="0">
                <a:latin typeface="Palatino Linotype"/>
                <a:cs typeface="Palatino Linotype"/>
              </a:rPr>
              <a:t> le bureau.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Don’t put your feet on the desk.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Faites</a:t>
            </a:r>
            <a:r>
              <a:rPr lang="en-US" sz="2200" dirty="0" smtClean="0">
                <a:latin typeface="Palatino Linotype"/>
                <a:cs typeface="Palatino Linotype"/>
              </a:rPr>
              <a:t> les devoirs de </a:t>
            </a:r>
            <a:r>
              <a:rPr lang="en-US" sz="2200" dirty="0" err="1" smtClean="0">
                <a:latin typeface="Palatino Linotype"/>
                <a:cs typeface="Palatino Linotype"/>
              </a:rPr>
              <a:t>maths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 the math assignments.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Prenez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vos</a:t>
            </a:r>
            <a:r>
              <a:rPr lang="en-US" sz="2200" dirty="0" smtClean="0">
                <a:latin typeface="Palatino Linotype"/>
                <a:cs typeface="Palatino Linotype"/>
              </a:rPr>
              <a:t> cahiers.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Take your notebooks.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200" dirty="0" err="1" smtClean="0">
                <a:latin typeface="Palatino Linotype"/>
                <a:cs typeface="Palatino Linotype"/>
              </a:rPr>
              <a:t>Jouons</a:t>
            </a:r>
            <a:r>
              <a:rPr lang="en-US" sz="2200" dirty="0" smtClean="0">
                <a:latin typeface="Palatino Linotype"/>
                <a:cs typeface="Palatino Linotype"/>
              </a:rPr>
              <a:t> au foot </a:t>
            </a:r>
            <a:r>
              <a:rPr lang="en-US" sz="2200" dirty="0" err="1" smtClean="0">
                <a:latin typeface="Palatino Linotype"/>
                <a:cs typeface="Palatino Linotype"/>
              </a:rPr>
              <a:t>demain</a:t>
            </a:r>
            <a:r>
              <a:rPr lang="en-US" sz="2200" dirty="0" smtClean="0"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play soccer tomorrow.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998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239" y="154896"/>
            <a:ext cx="7911450" cy="111503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lundi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vingt-trois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avril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huit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4263" y="1524000"/>
            <a:ext cx="3928945" cy="5112896"/>
          </a:xfrm>
        </p:spPr>
        <p:txBody>
          <a:bodyPr>
            <a:noAutofit/>
          </a:bodyPr>
          <a:lstStyle/>
          <a:p>
            <a:pPr marL="82296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en-US" sz="2000" b="1" dirty="0" err="1" smtClean="0">
                <a:latin typeface="Palatino Linotype"/>
                <a:cs typeface="Palatino Linotype"/>
              </a:rPr>
              <a:t>Choisissez</a:t>
            </a:r>
            <a:r>
              <a:rPr lang="en-US" sz="2000" b="1" dirty="0" smtClean="0">
                <a:latin typeface="Palatino Linotype"/>
                <a:cs typeface="Palatino Linotype"/>
              </a:rPr>
              <a:t> la bonne </a:t>
            </a:r>
            <a:r>
              <a:rPr lang="en-US" sz="2000" b="1" dirty="0" err="1" smtClean="0">
                <a:latin typeface="Palatino Linotype"/>
                <a:cs typeface="Palatino Linotype"/>
              </a:rPr>
              <a:t>réponse</a:t>
            </a:r>
            <a:r>
              <a:rPr lang="en-US" sz="2000" b="1" dirty="0" smtClean="0">
                <a:latin typeface="Palatino Linotype"/>
                <a:cs typeface="Palatino Linotype"/>
              </a:rPr>
              <a:t>:</a:t>
            </a:r>
            <a:endParaRPr lang="en-US" sz="2000" b="1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 ______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appartement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(m)</a:t>
            </a:r>
          </a:p>
          <a:p>
            <a:pPr marL="82296" indent="0">
              <a:spcBef>
                <a:spcPts val="80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bel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beau beaux belle belles</a:t>
            </a:r>
          </a:p>
          <a:p>
            <a:pPr marL="539496" indent="-457200">
              <a:spcBef>
                <a:spcPts val="800"/>
              </a:spcBef>
              <a:buFont typeface="+mj-lt"/>
              <a:buAutoNum type="arabicPeriod" startAt="2"/>
            </a:pP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______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maison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(f)</a:t>
            </a:r>
          </a:p>
          <a:p>
            <a:pPr marL="82296" indent="0">
              <a:spcBef>
                <a:spcPts val="80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vieux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vieil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vieille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vieilles</a:t>
            </a:r>
            <a:endParaRPr lang="en-US" sz="2000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800"/>
              </a:spcBef>
              <a:buFont typeface="+mj-lt"/>
              <a:buAutoNum type="arabicPeriod" startAt="3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des ______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tapis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 p)</a:t>
            </a:r>
          </a:p>
          <a:p>
            <a:pPr marL="82296" indent="0">
              <a:spcBef>
                <a:spcPts val="8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grand </a:t>
            </a:r>
            <a:r>
              <a:rPr lang="en-US" sz="2000" dirty="0" err="1" smtClean="0">
                <a:latin typeface="Palatino Linotype"/>
                <a:cs typeface="Palatino Linotype"/>
              </a:rPr>
              <a:t>grands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grande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grandes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539496" indent="-457200">
              <a:spcBef>
                <a:spcPts val="800"/>
              </a:spcBef>
              <a:buFont typeface="+mj-lt"/>
              <a:buAutoNum type="arabicPeriod" startAt="4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 _____ fauteuil (m)</a:t>
            </a:r>
          </a:p>
          <a:p>
            <a:pPr marL="82296" indent="0">
              <a:spcBef>
                <a:spcPts val="8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laid </a:t>
            </a:r>
            <a:r>
              <a:rPr lang="en-US" sz="2000" dirty="0" err="1" smtClean="0">
                <a:latin typeface="Palatino Linotype"/>
                <a:cs typeface="Palatino Linotype"/>
              </a:rPr>
              <a:t>laids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laide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laides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539496" indent="-457200">
              <a:spcBef>
                <a:spcPts val="800"/>
              </a:spcBef>
              <a:buFont typeface="+mj-lt"/>
              <a:buAutoNum type="arabicPeriod" startAt="5"/>
            </a:pP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_____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assiette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(f)</a:t>
            </a:r>
          </a:p>
          <a:p>
            <a:pPr marL="82296" indent="0">
              <a:spcBef>
                <a:spcPts val="8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nouveau </a:t>
            </a:r>
            <a:r>
              <a:rPr lang="en-US" sz="2000" dirty="0" err="1" smtClean="0">
                <a:latin typeface="Palatino Linotype"/>
                <a:cs typeface="Palatino Linotype"/>
              </a:rPr>
              <a:t>nouvel</a:t>
            </a:r>
            <a:r>
              <a:rPr lang="en-US" sz="2000" dirty="0" smtClean="0">
                <a:latin typeface="Palatino Linotype"/>
                <a:cs typeface="Palatino Linotype"/>
              </a:rPr>
              <a:t> nouveaux nouvelle </a:t>
            </a:r>
            <a:r>
              <a:rPr lang="en-US" sz="2000" dirty="0" err="1" smtClean="0">
                <a:latin typeface="Palatino Linotype"/>
                <a:cs typeface="Palatino Linotype"/>
              </a:rPr>
              <a:t>nouvelles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800"/>
              </a:spcBef>
              <a:buNone/>
            </a:pPr>
            <a:endParaRPr lang="en-US" sz="20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12896"/>
          </a:xfrm>
        </p:spPr>
        <p:txBody>
          <a:bodyPr>
            <a:normAutofit/>
          </a:bodyPr>
          <a:lstStyle/>
          <a:p>
            <a:pPr marL="539496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 ______ </a:t>
            </a:r>
            <a:r>
              <a:rPr lang="en-US" sz="2000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jardin</a:t>
            </a: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(m)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bel</a:t>
            </a:r>
            <a:r>
              <a:rPr lang="en-US" sz="2000" dirty="0" smtClean="0">
                <a:latin typeface="Palatino Linotype"/>
                <a:cs typeface="Palatino Linotype"/>
              </a:rPr>
              <a:t> beau beaux belle belles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des _____ chaises (f p)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petit </a:t>
            </a:r>
            <a:r>
              <a:rPr lang="en-US" sz="2000" dirty="0" err="1" smtClean="0">
                <a:latin typeface="Palatino Linotype"/>
                <a:cs typeface="Palatino Linotype"/>
              </a:rPr>
              <a:t>petits</a:t>
            </a:r>
            <a:r>
              <a:rPr lang="en-US" sz="2000" dirty="0" smtClean="0">
                <a:latin typeface="Palatino Linotype"/>
                <a:cs typeface="Palatino Linotype"/>
              </a:rPr>
              <a:t> petite petites</a:t>
            </a:r>
          </a:p>
          <a:p>
            <a:pPr marL="539496" indent="-457200">
              <a:spcBef>
                <a:spcPts val="1200"/>
              </a:spcBef>
              <a:buFont typeface="+mj-lt"/>
              <a:buAutoNum type="arabicPeriod" startAt="8"/>
            </a:pP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un _______ </a:t>
            </a: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immeuble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(m)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000" dirty="0">
                <a:latin typeface="Palatino Linotype"/>
                <a:cs typeface="Palatino Linotype"/>
              </a:rPr>
              <a:t>nouveau  </a:t>
            </a:r>
            <a:r>
              <a:rPr lang="en-US" sz="2000" dirty="0" err="1">
                <a:latin typeface="Palatino Linotype"/>
                <a:cs typeface="Palatino Linotype"/>
              </a:rPr>
              <a:t>nouvel</a:t>
            </a:r>
            <a:r>
              <a:rPr lang="en-US" sz="2000" dirty="0">
                <a:latin typeface="Palatino Linotype"/>
                <a:cs typeface="Palatino Linotype"/>
              </a:rPr>
              <a:t>  nouveaux nouvelle  </a:t>
            </a:r>
            <a:r>
              <a:rPr lang="en-US" sz="2000" dirty="0" err="1">
                <a:latin typeface="Palatino Linotype"/>
                <a:cs typeface="Palatino Linotype"/>
              </a:rPr>
              <a:t>nouvelles</a:t>
            </a:r>
            <a:endParaRPr lang="en-US" sz="2000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1200"/>
              </a:spcBef>
              <a:buFont typeface="+mj-lt"/>
              <a:buAutoNum type="arabicPeriod" startAt="9"/>
            </a:pPr>
            <a:r>
              <a:rPr lang="en-US" sz="2000" dirty="0" err="1">
                <a:solidFill>
                  <a:srgbClr val="0000FF"/>
                </a:solidFill>
                <a:latin typeface="Palatino Linotype"/>
                <a:cs typeface="Palatino Linotype"/>
              </a:rPr>
              <a:t>une</a:t>
            </a:r>
            <a:r>
              <a:rPr lang="en-US" sz="2000" dirty="0">
                <a:solidFill>
                  <a:srgbClr val="0000FF"/>
                </a:solidFill>
                <a:latin typeface="Palatino Linotype"/>
                <a:cs typeface="Palatino Linotype"/>
              </a:rPr>
              <a:t> _____ douche (f)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000" dirty="0" err="1">
                <a:latin typeface="Palatino Linotype"/>
                <a:cs typeface="Palatino Linotype"/>
              </a:rPr>
              <a:t>vieux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vieil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>
                <a:latin typeface="Palatino Linotype"/>
                <a:cs typeface="Palatino Linotype"/>
              </a:rPr>
              <a:t>vieille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vieilles</a:t>
            </a:r>
            <a:endParaRPr lang="en-US" sz="2000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1200"/>
              </a:spcBef>
              <a:buFont typeface="+mj-lt"/>
              <a:buAutoNum type="arabicPeriod" startAt="10"/>
            </a:pPr>
            <a:r>
              <a:rPr lang="en-US" sz="20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 _______ canapé (m)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grand </a:t>
            </a:r>
            <a:r>
              <a:rPr lang="en-US" sz="2000" dirty="0" err="1" smtClean="0">
                <a:latin typeface="Palatino Linotype"/>
                <a:cs typeface="Palatino Linotype"/>
              </a:rPr>
              <a:t>grands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grande</a:t>
            </a:r>
            <a:r>
              <a:rPr lang="en-US" sz="2000" dirty="0" smtClean="0">
                <a:latin typeface="Palatino Linotype"/>
                <a:cs typeface="Palatino Linotype"/>
              </a:rPr>
              <a:t> </a:t>
            </a:r>
            <a:r>
              <a:rPr lang="en-US" sz="2000" dirty="0" err="1" smtClean="0">
                <a:latin typeface="Palatino Linotype"/>
                <a:cs typeface="Palatino Linotype"/>
              </a:rPr>
              <a:t>grandes</a:t>
            </a:r>
            <a:endParaRPr lang="mr-IN" sz="20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1857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3" y="274320"/>
            <a:ext cx="7753335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vendredi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</a:t>
            </a:r>
            <a:r>
              <a:rPr lang="en-US" sz="2100" dirty="0">
                <a:latin typeface="Palatino"/>
                <a:cs typeface="Palatino"/>
              </a:rPr>
              <a:t>-et-un </a:t>
            </a:r>
            <a:r>
              <a:rPr lang="en-US" sz="2100" dirty="0" err="1">
                <a:latin typeface="Palatino"/>
                <a:cs typeface="Palatino"/>
              </a:rPr>
              <a:t>avril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541" y="136064"/>
            <a:ext cx="7860147" cy="10582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mardi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vingt-quatre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avril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541" y="1194339"/>
            <a:ext cx="4019667" cy="5503030"/>
          </a:xfrm>
        </p:spPr>
        <p:txBody>
          <a:bodyPr>
            <a:noAutofit/>
          </a:bodyPr>
          <a:lstStyle/>
          <a:p>
            <a:pPr marL="82296" indent="0">
              <a:spcBef>
                <a:spcPts val="900"/>
              </a:spcBef>
              <a:spcAft>
                <a:spcPts val="1200"/>
              </a:spcAft>
              <a:buNone/>
            </a:pPr>
            <a:r>
              <a:rPr lang="en-US" sz="2200" b="1" dirty="0" err="1" smtClean="0">
                <a:latin typeface="Palatino Linotype"/>
                <a:cs typeface="Palatino Linotype"/>
              </a:rPr>
              <a:t>Traduisez</a:t>
            </a:r>
            <a:r>
              <a:rPr lang="en-US" sz="2200" b="1" dirty="0" smtClean="0">
                <a:latin typeface="Palatino Linotype"/>
                <a:cs typeface="Palatino Linotype"/>
              </a:rPr>
              <a:t> </a:t>
            </a:r>
            <a:r>
              <a:rPr lang="en-US" sz="2200" b="1" dirty="0" err="1" smtClean="0">
                <a:latin typeface="Palatino Linotype"/>
                <a:cs typeface="Palatino Linotype"/>
              </a:rPr>
              <a:t>ces</a:t>
            </a:r>
            <a:r>
              <a:rPr lang="en-US" sz="2200" b="1" dirty="0" smtClean="0">
                <a:latin typeface="Palatino Linotype"/>
                <a:cs typeface="Palatino Linotype"/>
              </a:rPr>
              <a:t> phrases:</a:t>
            </a:r>
            <a:endParaRPr lang="en-US" sz="2200" b="1" dirty="0">
              <a:latin typeface="Palatino Linotype"/>
              <a:cs typeface="Palatino Linotype"/>
            </a:endParaRP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Voici</a:t>
            </a:r>
            <a:r>
              <a:rPr lang="en-US" sz="2200" dirty="0" smtClean="0">
                <a:latin typeface="Palatino Linotype"/>
                <a:cs typeface="Palatino Linotype"/>
              </a:rPr>
              <a:t> la cuisine.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latin typeface="Palatino Linotype"/>
                <a:cs typeface="Palatino Linotype"/>
              </a:rPr>
              <a:t>mets</a:t>
            </a:r>
            <a:r>
              <a:rPr lang="en-US" sz="2200" dirty="0" smtClean="0">
                <a:latin typeface="Palatino Linotype"/>
                <a:cs typeface="Palatino Linotype"/>
              </a:rPr>
              <a:t> les </a:t>
            </a:r>
            <a:r>
              <a:rPr lang="en-US" sz="2200" dirty="0" err="1" smtClean="0">
                <a:latin typeface="Palatino Linotype"/>
                <a:cs typeface="Palatino Linotype"/>
              </a:rPr>
              <a:t>verres</a:t>
            </a:r>
            <a:r>
              <a:rPr lang="en-US" sz="2200" dirty="0" smtClean="0">
                <a:latin typeface="Palatino Linotype"/>
                <a:cs typeface="Palatino Linotype"/>
              </a:rPr>
              <a:t>, les serviettes, et les </a:t>
            </a:r>
            <a:r>
              <a:rPr lang="en-US" sz="2200" dirty="0" err="1" smtClean="0">
                <a:latin typeface="Palatino Linotype"/>
                <a:cs typeface="Palatino Linotype"/>
              </a:rPr>
              <a:t>assiettes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voulez</a:t>
            </a:r>
            <a:r>
              <a:rPr lang="en-US" sz="2200" dirty="0" smtClean="0">
                <a:latin typeface="Palatino Linotype"/>
                <a:cs typeface="Palatino Linotype"/>
              </a:rPr>
              <a:t> faire le tour de </a:t>
            </a:r>
            <a:r>
              <a:rPr lang="en-US" sz="2200" dirty="0" err="1" smtClean="0">
                <a:latin typeface="Palatino Linotype"/>
                <a:cs typeface="Palatino Linotype"/>
              </a:rPr>
              <a:t>mon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appartement</a:t>
            </a:r>
            <a:r>
              <a:rPr lang="en-US" sz="2200" dirty="0" smtClean="0">
                <a:latin typeface="Palatino Linotype"/>
                <a:cs typeface="Palatino Linotype"/>
              </a:rPr>
              <a:t>?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Allons</a:t>
            </a:r>
            <a:r>
              <a:rPr lang="en-US" sz="2200" dirty="0" smtClean="0">
                <a:latin typeface="Palatino Linotype"/>
                <a:cs typeface="Palatino Linotype"/>
              </a:rPr>
              <a:t> au salon.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latin typeface="Palatino Linotype"/>
                <a:cs typeface="Palatino Linotype"/>
              </a:rPr>
              <a:t>vous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présente</a:t>
            </a:r>
            <a:r>
              <a:rPr lang="en-US" sz="2200" dirty="0" smtClean="0">
                <a:latin typeface="Palatino Linotype"/>
                <a:cs typeface="Palatino Linotype"/>
              </a:rPr>
              <a:t> ma </a:t>
            </a:r>
            <a:r>
              <a:rPr lang="en-US" sz="2200" dirty="0" err="1" smtClean="0">
                <a:latin typeface="Palatino Linotype"/>
                <a:cs typeface="Palatino Linotype"/>
              </a:rPr>
              <a:t>mère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err="1" smtClean="0">
                <a:latin typeface="Palatino Linotype"/>
                <a:cs typeface="Palatino Linotype"/>
              </a:rPr>
              <a:t>Voici</a:t>
            </a:r>
            <a:r>
              <a:rPr lang="en-US" sz="2200" dirty="0" smtClean="0">
                <a:latin typeface="Palatino Linotype"/>
                <a:cs typeface="Palatino Linotype"/>
              </a:rPr>
              <a:t> des </a:t>
            </a:r>
            <a:r>
              <a:rPr lang="en-US" sz="2200" dirty="0" err="1" smtClean="0">
                <a:latin typeface="Palatino Linotype"/>
                <a:cs typeface="Palatino Linotype"/>
              </a:rPr>
              <a:t>fleurs</a:t>
            </a:r>
            <a:r>
              <a:rPr lang="en-US" sz="2200" dirty="0" smtClean="0">
                <a:latin typeface="Palatino Linotype"/>
                <a:cs typeface="Palatino Linotype"/>
              </a:rPr>
              <a:t>, Madame.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latin typeface="Palatino Linotype"/>
                <a:cs typeface="Palatino Linotype"/>
              </a:rPr>
              <a:t>fourchette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est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latin typeface="Palatino Linotype"/>
                <a:cs typeface="Palatino Linotype"/>
              </a:rPr>
              <a:t> gauche de </a:t>
            </a:r>
            <a:r>
              <a:rPr lang="en-US" sz="2200" dirty="0" err="1" smtClean="0">
                <a:latin typeface="Palatino Linotype"/>
                <a:cs typeface="Palatino Linotype"/>
              </a:rPr>
              <a:t>l’assiette</a:t>
            </a:r>
            <a:r>
              <a:rPr lang="en-US" sz="2200" dirty="0" smtClean="0">
                <a:latin typeface="Palatino Linotype"/>
                <a:cs typeface="Palatino Linotype"/>
              </a:rPr>
              <a:t>.</a:t>
            </a:r>
          </a:p>
          <a:p>
            <a:pPr marL="539496" indent="-457200">
              <a:spcBef>
                <a:spcPts val="900"/>
              </a:spcBef>
              <a:buFont typeface="+mj-lt"/>
              <a:buAutoNum type="arabicPeriod"/>
            </a:pPr>
            <a:r>
              <a:rPr lang="en-US" sz="2200" dirty="0" smtClean="0">
                <a:latin typeface="Palatino Linotype"/>
                <a:cs typeface="Palatino Linotype"/>
              </a:rPr>
              <a:t>Pardon, </a:t>
            </a:r>
            <a:r>
              <a:rPr lang="en-US" sz="2200" dirty="0" err="1" smtClean="0">
                <a:latin typeface="Palatino Linotype"/>
                <a:cs typeface="Palatino Linotype"/>
              </a:rPr>
              <a:t>j’ai</a:t>
            </a:r>
            <a:r>
              <a:rPr lang="en-US" sz="2200" dirty="0" smtClean="0">
                <a:latin typeface="Palatino Linotype"/>
                <a:cs typeface="Palatino Linotype"/>
              </a:rPr>
              <a:t> encore </a:t>
            </a:r>
            <a:r>
              <a:rPr lang="en-US" sz="2200" dirty="0" err="1" smtClean="0">
                <a:latin typeface="Palatino Linotype"/>
                <a:cs typeface="Palatino Linotype"/>
              </a:rPr>
              <a:t>quelques</a:t>
            </a:r>
            <a:r>
              <a:rPr lang="en-US" sz="2200" dirty="0" smtClean="0">
                <a:latin typeface="Palatino Linotype"/>
                <a:cs typeface="Palatino Linotype"/>
              </a:rPr>
              <a:t> choses </a:t>
            </a:r>
            <a:r>
              <a:rPr lang="en-US" sz="2200" dirty="0" err="1" smtClean="0">
                <a:latin typeface="Palatino Linotype"/>
                <a:cs typeface="Palatino Linotype"/>
              </a:rPr>
              <a:t>à</a:t>
            </a:r>
            <a:r>
              <a:rPr lang="en-US" sz="2200" dirty="0" smtClean="0">
                <a:latin typeface="Palatino Linotype"/>
                <a:cs typeface="Palatino Linotype"/>
              </a:rPr>
              <a:t> faire.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94339"/>
            <a:ext cx="3657600" cy="5503030"/>
          </a:xfrm>
        </p:spPr>
        <p:txBody>
          <a:bodyPr>
            <a:noAutofit/>
          </a:bodyPr>
          <a:lstStyle/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Here’s the kitchen.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I’m putting the glasses, napkins, and plates (on the table).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 you want to take a tour of my apartment?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Let’s go to the living room.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Let me introduce you to my mother.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Here are some flowers, Ma’am.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fork is to the left of the plate.</a:t>
            </a:r>
          </a:p>
          <a:p>
            <a:pPr marL="596646" indent="-514350">
              <a:spcBef>
                <a:spcPts val="900"/>
              </a:spcBef>
              <a:buFont typeface="+mj-lt"/>
              <a:buAutoNum type="arabicPeriod"/>
            </a:pPr>
            <a:r>
              <a:rPr lang="en-US" sz="20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Excuse me, I still have some things to do.</a:t>
            </a:r>
            <a:endParaRPr lang="en-US" sz="20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3006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4" y="274320"/>
            <a:ext cx="7738394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lundi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vingt-quatre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avril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4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15" y="154896"/>
            <a:ext cx="7880473" cy="126242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mercredi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vingt-cinq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avril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35" y="1523999"/>
            <a:ext cx="3882973" cy="5067541"/>
          </a:xfrm>
        </p:spPr>
        <p:txBody>
          <a:bodyPr>
            <a:norm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corps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body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tête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head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l’épaule</a:t>
            </a:r>
            <a:r>
              <a:rPr lang="en-US" sz="2400" dirty="0" smtClean="0">
                <a:latin typeface="Palatino Linotype"/>
                <a:cs typeface="Palatino Linotype"/>
              </a:rPr>
              <a:t> (f)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shoulder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doigt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finger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main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hand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genou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knee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pouce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thumb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7884"/>
            <a:ext cx="3657600" cy="49436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pied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foot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doigt</a:t>
            </a:r>
            <a:r>
              <a:rPr lang="en-US" sz="2400" dirty="0" smtClean="0">
                <a:latin typeface="Palatino Linotype"/>
                <a:cs typeface="Palatino Linotype"/>
              </a:rPr>
              <a:t> de pied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toe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cou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neck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dos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back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bras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arm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jambe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leg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ventre</a:t>
            </a:r>
            <a:r>
              <a:rPr lang="en-US" sz="2400" dirty="0" smtClean="0">
                <a:latin typeface="Palatino Linotype"/>
                <a:cs typeface="Palatino Linotype"/>
              </a:rPr>
              <a:t>	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abdomen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poitrine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chest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264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176" y="274320"/>
            <a:ext cx="7708512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mardi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vingt-cinq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avril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3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27" y="274320"/>
            <a:ext cx="7895961" cy="96484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</a:t>
            </a:r>
            <a:r>
              <a:rPr lang="en-US" sz="2400" dirty="0">
                <a:latin typeface="Palatino Linotype"/>
                <a:cs typeface="Palatino Linotype"/>
              </a:rPr>
              <a:t>-six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35" y="1523999"/>
            <a:ext cx="3882973" cy="5037305"/>
          </a:xfrm>
        </p:spPr>
        <p:txBody>
          <a:bodyPr>
            <a:norm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coude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elbow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cheville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ankle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visage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face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cheveux</a:t>
            </a:r>
            <a:r>
              <a:rPr lang="en-US" sz="2400" dirty="0" smtClean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hair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yeux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eyes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l’oreille</a:t>
            </a:r>
            <a:r>
              <a:rPr lang="en-US" sz="2400" dirty="0" smtClean="0">
                <a:latin typeface="Palatino Linotype"/>
                <a:cs typeface="Palatino Linotype"/>
              </a:rPr>
              <a:t> (f)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ear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nez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708358"/>
            <a:ext cx="3657600" cy="485294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bouche	 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mouth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les dents (f)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teeth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taille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waist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peau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skin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les </a:t>
            </a:r>
            <a:r>
              <a:rPr lang="en-US" sz="2400" dirty="0" err="1" smtClean="0">
                <a:latin typeface="Palatino Linotype"/>
                <a:cs typeface="Palatino Linotype"/>
              </a:rPr>
              <a:t>lèvres</a:t>
            </a:r>
            <a:r>
              <a:rPr lang="en-US" sz="2400" dirty="0" smtClean="0">
                <a:latin typeface="Palatino Linotype"/>
                <a:cs typeface="Palatino Linotype"/>
              </a:rPr>
              <a:t> (f)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lips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latin typeface="Palatino Linotype"/>
                <a:cs typeface="Palatino Linotype"/>
              </a:rPr>
              <a:t>joue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cheek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front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forehead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menton</a:t>
            </a:r>
            <a:r>
              <a:rPr lang="en-US" sz="2400" dirty="0" smtClean="0">
                <a:latin typeface="Palatino Linotype"/>
                <a:cs typeface="Palatino Linotype"/>
              </a:rPr>
              <a:t>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chin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181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35" y="274320"/>
            <a:ext cx="7723453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707" y="1524000"/>
            <a:ext cx="4002502" cy="5109882"/>
          </a:xfrm>
        </p:spPr>
        <p:txBody>
          <a:bodyPr>
            <a:norm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0988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endParaRPr lang="en-US" sz="24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991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4" y="213847"/>
            <a:ext cx="7738394" cy="99561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alatino"/>
                <a:cs typeface="Palatino"/>
              </a:rPr>
              <a:t>la </a:t>
            </a:r>
            <a:r>
              <a:rPr lang="en-US" sz="2800" dirty="0" err="1">
                <a:latin typeface="Palatino"/>
                <a:cs typeface="Palatino"/>
              </a:rPr>
              <a:t>semaine</a:t>
            </a:r>
            <a:r>
              <a:rPr lang="en-US" sz="2800" dirty="0">
                <a:latin typeface="Palatino"/>
                <a:cs typeface="Palatino"/>
              </a:rPr>
              <a:t> </a:t>
            </a:r>
            <a:r>
              <a:rPr lang="en-US" sz="2800" dirty="0" err="1">
                <a:latin typeface="Palatino"/>
                <a:cs typeface="Palatino"/>
              </a:rPr>
              <a:t>numéro</a:t>
            </a:r>
            <a:r>
              <a:rPr lang="en-US" sz="2800" dirty="0">
                <a:latin typeface="Palatino"/>
                <a:cs typeface="Palatino"/>
              </a:rPr>
              <a:t> </a:t>
            </a:r>
            <a:r>
              <a:rPr lang="en-US" sz="2800" b="1" dirty="0" err="1">
                <a:latin typeface="Palatino"/>
                <a:cs typeface="Palatino"/>
              </a:rPr>
              <a:t>trente-trois</a:t>
            </a:r>
            <a:r>
              <a:rPr lang="en-US" sz="2800" dirty="0">
                <a:latin typeface="Palatino"/>
                <a:cs typeface="Palatino"/>
              </a:rPr>
              <a:t>:  24/4 – 28/4</a:t>
            </a:r>
            <a:br>
              <a:rPr lang="en-US" sz="2800" dirty="0">
                <a:latin typeface="Palatino"/>
                <a:cs typeface="Palatino"/>
              </a:rPr>
            </a:br>
            <a:r>
              <a:rPr lang="en-US" sz="2200" dirty="0">
                <a:latin typeface="Palatino"/>
                <a:cs typeface="Palatino"/>
              </a:rPr>
              <a:t>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mercredi</a:t>
            </a:r>
            <a:r>
              <a:rPr lang="en-US" sz="2200" dirty="0">
                <a:latin typeface="Palatino"/>
                <a:cs typeface="Palatino"/>
              </a:rPr>
              <a:t>, le </a:t>
            </a:r>
            <a:r>
              <a:rPr lang="en-US" sz="2200" dirty="0" err="1">
                <a:latin typeface="Palatino"/>
                <a:cs typeface="Palatino"/>
              </a:rPr>
              <a:t>vingt</a:t>
            </a:r>
            <a:r>
              <a:rPr lang="en-US" sz="2200" dirty="0">
                <a:latin typeface="Palatino"/>
                <a:cs typeface="Palatino"/>
              </a:rPr>
              <a:t>-six </a:t>
            </a:r>
            <a:r>
              <a:rPr lang="en-US" sz="2200" dirty="0" err="1">
                <a:latin typeface="Palatino"/>
                <a:cs typeface="Palatino"/>
              </a:rPr>
              <a:t>avril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deux</a:t>
            </a:r>
            <a:r>
              <a:rPr lang="en-US" sz="2200" dirty="0">
                <a:latin typeface="Palatino"/>
                <a:cs typeface="Palatino"/>
              </a:rPr>
              <a:t> mille dix-</a:t>
            </a:r>
            <a:r>
              <a:rPr lang="en-US" sz="22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4" y="1524000"/>
            <a:ext cx="3897914" cy="5082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826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773" y="151181"/>
            <a:ext cx="7957915" cy="10582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vendredi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vingt-sept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avril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662" y="1209457"/>
            <a:ext cx="3855676" cy="5397203"/>
          </a:xfrm>
        </p:spPr>
        <p:txBody>
          <a:bodyPr>
            <a:normAutofit lnSpcReduction="10000"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Oh </a:t>
            </a:r>
            <a:r>
              <a:rPr lang="en-US" sz="2400" dirty="0" err="1" smtClean="0">
                <a:latin typeface="Palatino Linotype"/>
                <a:cs typeface="Palatino Linotype"/>
              </a:rPr>
              <a:t>là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là</a:t>
            </a:r>
            <a:r>
              <a:rPr lang="en-US" sz="2400" dirty="0" smtClean="0">
                <a:latin typeface="Palatino Linotype"/>
                <a:cs typeface="Palatino Linotype"/>
              </a:rPr>
              <a:t> !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Wow! Oh no! 		Oh dear!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latin typeface="Palatino Linotype"/>
                <a:cs typeface="Palatino Linotype"/>
              </a:rPr>
              <a:t> as </a:t>
            </a:r>
            <a:r>
              <a:rPr lang="en-US" sz="2400" dirty="0" err="1" smtClean="0">
                <a:latin typeface="Palatino Linotype"/>
                <a:cs typeface="Palatino Linotype"/>
              </a:rPr>
              <a:t>froid</a:t>
            </a:r>
            <a:r>
              <a:rPr lang="en-US" sz="2400" dirty="0" smtClean="0">
                <a:latin typeface="Palatino Linotype"/>
                <a:cs typeface="Palatino Linotype"/>
              </a:rPr>
              <a:t>?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Are you 		    cold?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Non, </a:t>
            </a:r>
            <a:r>
              <a:rPr lang="en-US" sz="2400" dirty="0" err="1" smtClean="0">
                <a:latin typeface="Palatino Linotype"/>
                <a:cs typeface="Palatino Linotype"/>
              </a:rPr>
              <a:t>ce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n’est</a:t>
            </a:r>
            <a:r>
              <a:rPr lang="en-US" sz="2400" dirty="0" smtClean="0">
                <a:latin typeface="Palatino Linotype"/>
                <a:cs typeface="Palatino Linotype"/>
              </a:rPr>
              <a:t> pas </a:t>
            </a:r>
            <a:r>
              <a:rPr lang="en-US" sz="2400" dirty="0" err="1" smtClean="0">
                <a:latin typeface="Palatino Linotype"/>
                <a:cs typeface="Palatino Linotype"/>
              </a:rPr>
              <a:t>ça</a:t>
            </a:r>
            <a:r>
              <a:rPr lang="en-US" sz="2400" dirty="0" smtClean="0">
                <a:latin typeface="Palatino Linotype"/>
                <a:cs typeface="Palatino Linotype"/>
              </a:rPr>
              <a:t>.	  	 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No, it isn’t that.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Alors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latin typeface="Palatino Linotype"/>
                <a:cs typeface="Palatino Linotype"/>
              </a:rPr>
              <a:t> as </a:t>
            </a:r>
            <a:r>
              <a:rPr lang="en-US" sz="2400" dirty="0" err="1" smtClean="0">
                <a:latin typeface="Palatino Linotype"/>
                <a:cs typeface="Palatino Linotype"/>
              </a:rPr>
              <a:t>peur</a:t>
            </a:r>
            <a:r>
              <a:rPr lang="en-US" sz="2400" dirty="0" smtClean="0">
                <a:latin typeface="Palatino Linotype"/>
                <a:cs typeface="Palatino Linotype"/>
              </a:rPr>
              <a:t>?	  	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Then, are you afraid?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Oui</a:t>
            </a:r>
            <a:r>
              <a:rPr lang="en-US" sz="2400" dirty="0" smtClean="0">
                <a:latin typeface="Palatino Linotype"/>
                <a:cs typeface="Palatino Linotype"/>
              </a:rPr>
              <a:t>, un </a:t>
            </a:r>
            <a:r>
              <a:rPr lang="en-US" sz="2400" dirty="0" err="1" smtClean="0">
                <a:latin typeface="Palatino Linotype"/>
                <a:cs typeface="Palatino Linotype"/>
              </a:rPr>
              <a:t>peu</a:t>
            </a:r>
            <a:r>
              <a:rPr lang="en-US" sz="2400" dirty="0" smtClean="0">
                <a:latin typeface="Palatino Linotype"/>
                <a:cs typeface="Palatino Linotype"/>
              </a:rPr>
              <a:t>.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Yes, a 		       little.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4338" y="1209457"/>
            <a:ext cx="3989350" cy="539720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Mais</a:t>
            </a:r>
            <a:r>
              <a:rPr lang="en-US" sz="2400" dirty="0" smtClean="0">
                <a:latin typeface="Palatino Linotype"/>
                <a:cs typeface="Palatino Linotype"/>
              </a:rPr>
              <a:t> non, </a:t>
            </a:r>
            <a:r>
              <a:rPr lang="en-US" sz="2400" dirty="0" err="1" smtClean="0">
                <a:latin typeface="Palatino Linotype"/>
                <a:cs typeface="Palatino Linotype"/>
              </a:rPr>
              <a:t>c’est</a:t>
            </a:r>
            <a:r>
              <a:rPr lang="en-US" sz="2400" dirty="0" smtClean="0">
                <a:latin typeface="Palatino Linotype"/>
                <a:cs typeface="Palatino Linotype"/>
              </a:rPr>
              <a:t> facile.	        </a:t>
            </a:r>
            <a:r>
              <a:rPr lang="en-US" sz="2400" dirty="0">
                <a:latin typeface="Palatino Linotype"/>
                <a:cs typeface="Palatino Linotype"/>
              </a:rPr>
              <a:t>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But no, it’s easy.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Regarde</a:t>
            </a:r>
            <a:r>
              <a:rPr lang="en-US" sz="2400" dirty="0" smtClean="0">
                <a:latin typeface="Palatino Linotype"/>
                <a:cs typeface="Palatino Linotype"/>
              </a:rPr>
              <a:t> !	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Look!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faut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prendre</a:t>
            </a:r>
            <a:r>
              <a:rPr lang="en-US" sz="2400" dirty="0" smtClean="0"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latin typeface="Palatino Linotype"/>
                <a:cs typeface="Palatino Linotype"/>
              </a:rPr>
              <a:t>bâtons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dans</a:t>
            </a:r>
            <a:r>
              <a:rPr lang="en-US" sz="2400" dirty="0" smtClean="0">
                <a:latin typeface="Palatino Linotype"/>
                <a:cs typeface="Palatino Linotype"/>
              </a:rPr>
              <a:t> les mains et </a:t>
            </a:r>
            <a:r>
              <a:rPr lang="en-US" sz="2400" dirty="0" err="1" smtClean="0">
                <a:latin typeface="Palatino Linotype"/>
                <a:cs typeface="Palatino Linotype"/>
              </a:rPr>
              <a:t>garder</a:t>
            </a:r>
            <a:r>
              <a:rPr lang="en-US" sz="2400" dirty="0" smtClean="0"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latin typeface="Palatino Linotype"/>
                <a:cs typeface="Palatino Linotype"/>
              </a:rPr>
              <a:t>jambes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solides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 has to take the poles well in the hands and keep the legs firm.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latin typeface="Palatino Linotype"/>
                <a:cs typeface="Palatino Linotype"/>
              </a:rPr>
              <a:t>faut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baisser</a:t>
            </a:r>
            <a:r>
              <a:rPr lang="en-US" sz="2400" dirty="0" smtClean="0">
                <a:latin typeface="Palatino Linotype"/>
                <a:cs typeface="Palatino Linotype"/>
              </a:rPr>
              <a:t> la tête?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Is it necessary to lower 	the head?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378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421" y="136064"/>
            <a:ext cx="7875267" cy="107212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200" dirty="0">
                <a:latin typeface="Palatino Linotype"/>
                <a:cs typeface="Palatino Linotype"/>
              </a:rPr>
              <a:t>nous </a:t>
            </a:r>
            <a:r>
              <a:rPr lang="en-US" sz="2200" dirty="0" err="1">
                <a:latin typeface="Palatino Linotype"/>
                <a:cs typeface="Palatino Linotype"/>
              </a:rPr>
              <a:t>sommes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b="1" dirty="0" err="1">
                <a:latin typeface="Palatino Linotype"/>
                <a:cs typeface="Palatino Linotype"/>
              </a:rPr>
              <a:t>vendredi</a:t>
            </a:r>
            <a:r>
              <a:rPr lang="en-US" sz="2200" dirty="0">
                <a:latin typeface="Palatino Linotype"/>
                <a:cs typeface="Palatino Linotype"/>
              </a:rPr>
              <a:t>, le </a:t>
            </a:r>
            <a:r>
              <a:rPr lang="en-US" sz="2200" dirty="0" err="1">
                <a:latin typeface="Palatino Linotype"/>
                <a:cs typeface="Palatino Linotype"/>
              </a:rPr>
              <a:t>vingt-sept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avril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latin typeface="Palatino Linotype"/>
                <a:cs typeface="Palatino Linotype"/>
              </a:rPr>
              <a:t>deux</a:t>
            </a:r>
            <a:r>
              <a:rPr lang="en-US" sz="2200" dirty="0">
                <a:latin typeface="Palatino Linotype"/>
                <a:cs typeface="Palatino Linotype"/>
              </a:rPr>
              <a:t> mille dix-</a:t>
            </a:r>
            <a:r>
              <a:rPr lang="en-US" sz="2200" dirty="0" err="1">
                <a:latin typeface="Palatino Linotype"/>
                <a:cs typeface="Palatino Linotype"/>
              </a:rPr>
              <a:t>huit</a:t>
            </a:r>
            <a:endParaRPr lang="en-US" sz="22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21" y="1417320"/>
            <a:ext cx="3916157" cy="520445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J’ai</a:t>
            </a:r>
            <a:r>
              <a:rPr lang="en-US" sz="2400" dirty="0" smtClean="0"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yeux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bleus.	</a:t>
            </a:r>
            <a:r>
              <a:rPr lang="en-US" sz="2400" dirty="0" smtClean="0">
                <a:latin typeface="Palatino Linotype"/>
                <a:cs typeface="Palatino Linotype"/>
              </a:rPr>
              <a:t>  	 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have blue eyes.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Elle a les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cheveux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bruns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She has brown hair.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Nous </a:t>
            </a:r>
            <a:r>
              <a:rPr lang="en-US" sz="2400" dirty="0" err="1" smtClean="0">
                <a:latin typeface="Palatino Linotype"/>
                <a:cs typeface="Palatino Linotype"/>
              </a:rPr>
              <a:t>avons</a:t>
            </a:r>
            <a:r>
              <a:rPr lang="en-US" sz="2400" dirty="0" smtClean="0">
                <a:latin typeface="Palatino Linotype"/>
                <a:cs typeface="Palatino Linotype"/>
              </a:rPr>
              <a:t> les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cheveux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bouclés</a:t>
            </a:r>
            <a:r>
              <a:rPr lang="en-US" sz="2400" dirty="0" smtClean="0">
                <a:latin typeface="Palatino Linotype"/>
                <a:cs typeface="Palatino Linotype"/>
              </a:rPr>
              <a:t>.	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 have curly hair.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Je me </a:t>
            </a:r>
            <a:r>
              <a:rPr lang="en-US" sz="2400" dirty="0" err="1" smtClean="0">
                <a:latin typeface="Palatino Linotype"/>
                <a:cs typeface="Palatino Linotype"/>
              </a:rPr>
              <a:t>casse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jambe</a:t>
            </a:r>
            <a:r>
              <a:rPr lang="en-US" sz="2400" dirty="0" smtClean="0">
                <a:latin typeface="Palatino Linotype"/>
                <a:cs typeface="Palatino Linotype"/>
              </a:rPr>
              <a:t>.	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break my leg.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Je me </a:t>
            </a:r>
            <a:r>
              <a:rPr lang="en-US" sz="2400" dirty="0" err="1" smtClean="0">
                <a:latin typeface="Palatino Linotype"/>
                <a:cs typeface="Palatino Linotype"/>
              </a:rPr>
              <a:t>suis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cassé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jambe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broke my leg.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578" y="1417320"/>
            <a:ext cx="3959110" cy="520445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J’ai</a:t>
            </a:r>
            <a:r>
              <a:rPr lang="en-US" sz="2400" dirty="0" smtClean="0">
                <a:latin typeface="Palatino Linotype"/>
                <a:cs typeface="Palatino Linotype"/>
              </a:rPr>
              <a:t> mal </a:t>
            </a:r>
            <a:r>
              <a:rPr lang="en-US" sz="2400" dirty="0" err="1" smtClean="0"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latin typeface="Palatino Linotype"/>
                <a:cs typeface="Palatino Linotype"/>
              </a:rPr>
              <a:t> la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tête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dirty="0" smtClean="0">
                <a:latin typeface="Palatino Linotype"/>
                <a:cs typeface="Palatino Linotype"/>
              </a:rPr>
              <a:t> 	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latin typeface="Palatino Linotype"/>
                <a:cs typeface="Palatino Linotype"/>
              </a:rPr>
              <a:t>  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have a headache.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Il a la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peau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sêche</a:t>
            </a:r>
            <a:r>
              <a:rPr lang="en-US" sz="2400" dirty="0" smtClean="0">
                <a:latin typeface="Palatino Linotype"/>
                <a:cs typeface="Palatino Linotype"/>
              </a:rPr>
              <a:t>.		</a:t>
            </a:r>
            <a:r>
              <a:rPr lang="en-US" sz="2400" dirty="0" smtClean="0">
                <a:latin typeface="Palatino Linotype"/>
                <a:cs typeface="Palatino Linotype"/>
              </a:rPr>
              <a:t>  	       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 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has dry skin.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Je mange avec la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bouche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eat with my mouth.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Palatino Linotype"/>
                <a:cs typeface="Palatino Linotype"/>
              </a:rPr>
              <a:t>J’écoute</a:t>
            </a:r>
            <a:r>
              <a:rPr lang="en-US" sz="2400" dirty="0" smtClean="0">
                <a:latin typeface="Palatino Linotype"/>
                <a:cs typeface="Palatino Linotype"/>
              </a:rPr>
              <a:t> avec les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oreilles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listen with my ears.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Palatino Linotype"/>
                <a:cs typeface="Palatino Linotype"/>
              </a:rPr>
              <a:t>Je </a:t>
            </a:r>
            <a:r>
              <a:rPr lang="en-US" sz="2400" dirty="0" err="1" smtClean="0">
                <a:latin typeface="Palatino Linotype"/>
                <a:cs typeface="Palatino Linotype"/>
              </a:rPr>
              <a:t>joue</a:t>
            </a:r>
            <a:r>
              <a:rPr lang="en-US" sz="2400" dirty="0" smtClean="0">
                <a:latin typeface="Palatino Linotype"/>
                <a:cs typeface="Palatino Linotype"/>
              </a:rPr>
              <a:t> au tennis avec les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bras</a:t>
            </a:r>
            <a:r>
              <a:rPr lang="en-US" sz="2400" dirty="0" smtClean="0">
                <a:latin typeface="Palatino Linotype"/>
                <a:cs typeface="Palatino Linotype"/>
              </a:rPr>
              <a:t>.	</a:t>
            </a: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play tennis with my arms.</a:t>
            </a:r>
            <a:endParaRPr lang="en-US" sz="24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8885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783" y="166300"/>
            <a:ext cx="7829905" cy="91796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trente-trois</a:t>
            </a:r>
            <a:r>
              <a:rPr lang="en-US" sz="2400" dirty="0">
                <a:latin typeface="Palatino Linotype"/>
                <a:cs typeface="Palatino Linotype"/>
              </a:rPr>
              <a:t>:  30/4 – 4/5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1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783" y="1209457"/>
            <a:ext cx="3989426" cy="5351848"/>
          </a:xfrm>
        </p:spPr>
        <p:txBody>
          <a:bodyPr>
            <a:noAutofit/>
          </a:bodyPr>
          <a:lstStyle/>
          <a:p>
            <a:pPr marL="82296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Il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faut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faire les devoirs.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 must do the assignments.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Il ne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faut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pas </a:t>
            </a:r>
            <a:r>
              <a:rPr lang="en-US" sz="2200" dirty="0" smtClean="0">
                <a:latin typeface="Palatino Linotype"/>
                <a:cs typeface="Palatino Linotype"/>
              </a:rPr>
              <a:t>manger </a:t>
            </a:r>
            <a:r>
              <a:rPr lang="en-US" sz="2200" dirty="0" err="1" smtClean="0">
                <a:latin typeface="Palatino Linotype"/>
                <a:cs typeface="Palatino Linotype"/>
              </a:rPr>
              <a:t>dans</a:t>
            </a:r>
            <a:r>
              <a:rPr lang="en-US" sz="2200" dirty="0" smtClean="0"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latin typeface="Palatino Linotype"/>
                <a:cs typeface="Palatino Linotype"/>
              </a:rPr>
              <a:t>salle</a:t>
            </a:r>
            <a:r>
              <a:rPr lang="en-US" sz="2200" dirty="0" smtClean="0">
                <a:latin typeface="Palatino Linotype"/>
                <a:cs typeface="Palatino Linotype"/>
              </a:rPr>
              <a:t> de </a:t>
            </a:r>
            <a:r>
              <a:rPr lang="en-US" sz="2200" dirty="0" err="1" smtClean="0">
                <a:latin typeface="Palatino Linotype"/>
                <a:cs typeface="Palatino Linotype"/>
              </a:rPr>
              <a:t>classe</a:t>
            </a:r>
            <a:r>
              <a:rPr lang="en-US" sz="2200" dirty="0" smtClean="0">
                <a:latin typeface="Palatino Linotype"/>
                <a:cs typeface="Palatino Linotype"/>
              </a:rPr>
              <a:t>.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 must not eat in the classroom.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Il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faut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travailler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dûr</a:t>
            </a:r>
            <a:r>
              <a:rPr lang="en-US" sz="2200" dirty="0" smtClean="0">
                <a:latin typeface="Palatino Linotype"/>
                <a:cs typeface="Palatino Linotype"/>
              </a:rPr>
              <a:t>.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 must work hard.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Il ne </a:t>
            </a:r>
            <a:r>
              <a:rPr lang="en-US" sz="22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faut</a:t>
            </a:r>
            <a:r>
              <a:rPr lang="en-US" sz="22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pas </a:t>
            </a:r>
            <a:r>
              <a:rPr lang="en-US" sz="2200" dirty="0" err="1" smtClean="0">
                <a:latin typeface="Palatino Linotype"/>
                <a:cs typeface="Palatino Linotype"/>
              </a:rPr>
              <a:t>jouer</a:t>
            </a:r>
            <a:r>
              <a:rPr lang="en-US" sz="2200" dirty="0" smtClean="0">
                <a:latin typeface="Palatino Linotype"/>
                <a:cs typeface="Palatino Linotype"/>
              </a:rPr>
              <a:t> aux </a:t>
            </a:r>
            <a:r>
              <a:rPr lang="en-US" sz="2200" dirty="0" err="1" smtClean="0">
                <a:latin typeface="Palatino Linotype"/>
                <a:cs typeface="Palatino Linotype"/>
              </a:rPr>
              <a:t>jeux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latin typeface="Palatino Linotype"/>
                <a:cs typeface="Palatino Linotype"/>
              </a:rPr>
              <a:t>éléctroniques</a:t>
            </a:r>
            <a:r>
              <a:rPr lang="en-US" sz="2200" dirty="0" smtClean="0">
                <a:latin typeface="Palatino Linotype"/>
                <a:cs typeface="Palatino Linotype"/>
              </a:rPr>
              <a:t> pendant la </a:t>
            </a:r>
            <a:r>
              <a:rPr lang="en-US" sz="2200" dirty="0" err="1" smtClean="0">
                <a:latin typeface="Palatino Linotype"/>
                <a:cs typeface="Palatino Linotype"/>
              </a:rPr>
              <a:t>classe</a:t>
            </a:r>
            <a:r>
              <a:rPr lang="en-US" sz="2200" dirty="0" smtClean="0">
                <a:latin typeface="Palatino Linotype"/>
                <a:cs typeface="Palatino Linotype"/>
              </a:rPr>
              <a:t>.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One must not play with electronic games during class.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3210" y="1209457"/>
            <a:ext cx="3706804" cy="5503030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b="1" dirty="0" smtClean="0">
                <a:latin typeface="Palatino Linotype"/>
                <a:cs typeface="Palatino Linotype"/>
              </a:rPr>
              <a:t>[s] et [z]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latin typeface="Palatino Linotype"/>
                <a:cs typeface="Palatino Linotype"/>
              </a:rPr>
              <a:t>at the beginning [s]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olide</a:t>
            </a:r>
            <a:r>
              <a:rPr lang="en-US" sz="2000" dirty="0" smtClean="0">
                <a:latin typeface="Palatino Linotype"/>
                <a:cs typeface="Palatino Linotype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erviette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anté		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ous-sol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ylvie		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eize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latin typeface="Palatino Linotype"/>
                <a:cs typeface="Palatino Linotype"/>
              </a:rPr>
              <a:t>followed by consonant [s]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e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calier</a:t>
            </a:r>
            <a:r>
              <a:rPr lang="en-US" sz="2000" dirty="0" smtClean="0">
                <a:latin typeface="Palatino Linotype"/>
                <a:cs typeface="Palatino Linotype"/>
              </a:rPr>
              <a:t>	</a:t>
            </a:r>
            <a:r>
              <a:rPr lang="en-US" sz="2000" dirty="0" err="1" smtClean="0">
                <a:latin typeface="Palatino Linotype"/>
                <a:cs typeface="Palatino Linotype"/>
              </a:rPr>
              <a:t>di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quette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pa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tèque</a:t>
            </a:r>
            <a:r>
              <a:rPr lang="en-US" sz="2000" dirty="0" smtClean="0">
                <a:latin typeface="Palatino Linotype"/>
                <a:cs typeface="Palatino Linotype"/>
              </a:rPr>
              <a:t>	</a:t>
            </a:r>
            <a:r>
              <a:rPr lang="en-US" sz="2000" dirty="0" err="1" smtClean="0">
                <a:latin typeface="Palatino Linotype"/>
                <a:cs typeface="Palatino Linotype"/>
              </a:rPr>
              <a:t>e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pagnol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ba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kets		co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tume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latin typeface="Palatino Linotype"/>
                <a:cs typeface="Palatino Linotype"/>
              </a:rPr>
              <a:t>doubled [s]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bai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err="1" smtClean="0">
                <a:latin typeface="Palatino Linotype"/>
                <a:cs typeface="Palatino Linotype"/>
              </a:rPr>
              <a:t>er</a:t>
            </a:r>
            <a:r>
              <a:rPr lang="en-US" sz="2000" dirty="0" smtClean="0">
                <a:latin typeface="Palatino Linotype"/>
                <a:cs typeface="Palatino Linotype"/>
              </a:rPr>
              <a:t>	      	   </a:t>
            </a:r>
            <a:r>
              <a:rPr lang="en-US" sz="2000" dirty="0" err="1" smtClean="0">
                <a:latin typeface="Palatino Linotype"/>
                <a:cs typeface="Palatino Linotype"/>
              </a:rPr>
              <a:t>a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err="1" smtClean="0">
                <a:latin typeface="Palatino Linotype"/>
                <a:cs typeface="Palatino Linotype"/>
              </a:rPr>
              <a:t>ez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rez</a:t>
            </a:r>
            <a:r>
              <a:rPr lang="en-US" sz="2000" dirty="0" smtClean="0">
                <a:latin typeface="Palatino Linotype"/>
                <a:cs typeface="Palatino Linotype"/>
              </a:rPr>
              <a:t>-de-</a:t>
            </a:r>
            <a:r>
              <a:rPr lang="en-US" sz="2000" dirty="0" err="1" smtClean="0">
                <a:latin typeface="Palatino Linotype"/>
                <a:cs typeface="Palatino Linotype"/>
              </a:rPr>
              <a:t>chau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err="1" smtClean="0">
                <a:latin typeface="Palatino Linotype"/>
                <a:cs typeface="Palatino Linotype"/>
              </a:rPr>
              <a:t>ée</a:t>
            </a:r>
            <a:r>
              <a:rPr lang="en-US" sz="2000" dirty="0">
                <a:latin typeface="Palatino Linotype"/>
                <a:cs typeface="Palatino Linotype"/>
              </a:rPr>
              <a:t> </a:t>
            </a:r>
            <a:r>
              <a:rPr lang="en-US" sz="2000" dirty="0" smtClean="0">
                <a:latin typeface="Palatino Linotype"/>
                <a:cs typeface="Palatino Linotype"/>
              </a:rPr>
              <a:t>  </a:t>
            </a:r>
            <a:r>
              <a:rPr lang="en-US" sz="2000" dirty="0" err="1" smtClean="0">
                <a:latin typeface="Palatino Linotype"/>
                <a:cs typeface="Palatino Linotype"/>
              </a:rPr>
              <a:t>ta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err="1" smtClean="0">
                <a:latin typeface="Palatino Linotype"/>
                <a:cs typeface="Palatino Linotype"/>
              </a:rPr>
              <a:t>e</a:t>
            </a:r>
            <a:endParaRPr lang="en-US" sz="2000" dirty="0" smtClean="0">
              <a:latin typeface="Palatino Linotype"/>
              <a:cs typeface="Palatino Linotype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bouillabai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smtClean="0">
                <a:latin typeface="Palatino Linotype"/>
                <a:cs typeface="Palatino Linotype"/>
              </a:rPr>
              <a:t>e	   croi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ss</a:t>
            </a:r>
            <a:r>
              <a:rPr lang="en-US" sz="2000" dirty="0" smtClean="0">
                <a:latin typeface="Palatino Linotype"/>
                <a:cs typeface="Palatino Linotype"/>
              </a:rPr>
              <a:t>ant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latin typeface="Palatino Linotype"/>
                <a:cs typeface="Palatino Linotype"/>
              </a:rPr>
              <a:t>in between vowels [z]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cui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ine		blou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on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err="1" smtClean="0">
                <a:latin typeface="Palatino Linotype"/>
                <a:cs typeface="Palatino Linotype"/>
              </a:rPr>
              <a:t>mai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on</a:t>
            </a:r>
            <a:r>
              <a:rPr lang="en-US" sz="2000" dirty="0" smtClean="0">
                <a:latin typeface="Palatino Linotype"/>
                <a:cs typeface="Palatino Linotype"/>
              </a:rPr>
              <a:t>		cho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e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en-US" sz="2000" dirty="0" smtClean="0">
                <a:latin typeface="Palatino Linotype"/>
                <a:cs typeface="Palatino Linotype"/>
              </a:rPr>
              <a:t>va</a:t>
            </a:r>
            <a:r>
              <a:rPr lang="en-US" sz="20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smtClean="0">
                <a:latin typeface="Palatino Linotype"/>
                <a:cs typeface="Palatino Linotype"/>
              </a:rPr>
              <a:t>e		</a:t>
            </a:r>
            <a:r>
              <a:rPr lang="en-US" sz="2000" dirty="0" err="1" smtClean="0">
                <a:latin typeface="Palatino Linotype"/>
                <a:cs typeface="Palatino Linotype"/>
              </a:rPr>
              <a:t>maga</a:t>
            </a:r>
            <a:r>
              <a:rPr lang="en-US" sz="20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lang="en-US" sz="2000" dirty="0" err="1" smtClean="0">
                <a:latin typeface="Palatino Linotype"/>
                <a:cs typeface="Palatino Linotype"/>
              </a:rPr>
              <a:t>in</a:t>
            </a:r>
            <a:endParaRPr lang="en-US" sz="2000" dirty="0" smtClean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5839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3" y="274320"/>
            <a:ext cx="7753335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100" dirty="0">
                <a:latin typeface="Palatino"/>
                <a:cs typeface="Palatino"/>
              </a:rPr>
              <a:t>nous </a:t>
            </a:r>
            <a:r>
              <a:rPr lang="en-US" sz="2100" dirty="0" err="1">
                <a:latin typeface="Palatino"/>
                <a:cs typeface="Palatino"/>
              </a:rPr>
              <a:t>sommes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vendredi</a:t>
            </a:r>
            <a:r>
              <a:rPr lang="en-US" sz="2100" dirty="0">
                <a:latin typeface="Palatino"/>
                <a:cs typeface="Palatino"/>
              </a:rPr>
              <a:t>, le </a:t>
            </a:r>
            <a:r>
              <a:rPr lang="en-US" sz="2100" dirty="0" err="1">
                <a:latin typeface="Palatino"/>
                <a:cs typeface="Palatino"/>
              </a:rPr>
              <a:t>vingt-huit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avril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deux</a:t>
            </a:r>
            <a:r>
              <a:rPr lang="en-US" sz="2100" dirty="0">
                <a:latin typeface="Palatino"/>
                <a:cs typeface="Palatino"/>
              </a:rPr>
              <a:t> mille dix-</a:t>
            </a:r>
            <a:r>
              <a:rPr lang="en-US" sz="2100" dirty="0" err="1">
                <a:latin typeface="Palatino"/>
                <a:cs typeface="Palatino"/>
              </a:rPr>
              <a:t>sept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0353" y="1523999"/>
            <a:ext cx="3912855" cy="5158251"/>
          </a:xfrm>
        </p:spPr>
        <p:txBody>
          <a:bodyPr>
            <a:normAutofit/>
          </a:bodyPr>
          <a:lstStyle/>
          <a:p>
            <a:pPr marL="82296" indent="0">
              <a:spcAft>
                <a:spcPts val="1200"/>
              </a:spcAft>
              <a:buNone/>
            </a:pPr>
            <a:r>
              <a:rPr lang="en-US" sz="2400" b="1" dirty="0" smtClean="0">
                <a:latin typeface="Palatino"/>
                <a:cs typeface="Palatino"/>
              </a:rPr>
              <a:t>Le </a:t>
            </a:r>
            <a:r>
              <a:rPr lang="en-US" sz="2400" b="1" dirty="0" err="1" smtClean="0">
                <a:latin typeface="Palatino"/>
                <a:cs typeface="Palatino"/>
              </a:rPr>
              <a:t>vocabulaire</a:t>
            </a:r>
            <a:r>
              <a:rPr lang="en-US" sz="2400" b="1" dirty="0" smtClean="0">
                <a:latin typeface="Palatino"/>
                <a:cs typeface="Palatino"/>
              </a:rPr>
              <a:t> de “French in Action” </a:t>
            </a:r>
            <a:r>
              <a:rPr lang="en-US" sz="2400" b="1" dirty="0" err="1" smtClean="0">
                <a:latin typeface="Palatino"/>
                <a:cs typeface="Palatino"/>
              </a:rPr>
              <a:t>Leçon</a:t>
            </a:r>
            <a:r>
              <a:rPr lang="en-US" sz="2400" b="1" dirty="0" smtClean="0">
                <a:latin typeface="Palatino"/>
                <a:cs typeface="Palatino"/>
              </a:rPr>
              <a:t> 5:</a:t>
            </a:r>
          </a:p>
          <a:p>
            <a:r>
              <a:rPr lang="en-US" sz="2400" dirty="0" smtClean="0">
                <a:latin typeface="Palatino"/>
                <a:cs typeface="Palatino"/>
              </a:rPr>
              <a:t>mot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definition</a:t>
            </a:r>
          </a:p>
          <a:p>
            <a:r>
              <a:rPr lang="en-US" sz="2400" dirty="0" smtClean="0">
                <a:latin typeface="Palatino"/>
                <a:cs typeface="Palatino"/>
              </a:rPr>
              <a:t>mot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definition</a:t>
            </a:r>
          </a:p>
          <a:p>
            <a:r>
              <a:rPr lang="en-US" sz="2400" dirty="0" smtClean="0">
                <a:latin typeface="Palatino"/>
                <a:cs typeface="Palatino"/>
              </a:rPr>
              <a:t>mot		</a:t>
            </a:r>
            <a:r>
              <a:rPr lang="en-US" sz="2400" i="1" dirty="0" smtClean="0">
                <a:solidFill>
                  <a:srgbClr val="0000FF"/>
                </a:solidFill>
                <a:latin typeface="Palatino"/>
                <a:cs typeface="Palatino"/>
              </a:rPr>
              <a:t>definition</a:t>
            </a:r>
          </a:p>
          <a:p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58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7301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35" y="274320"/>
            <a:ext cx="7723453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235" y="1523999"/>
            <a:ext cx="3882973" cy="5065059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 smtClean="0">
                <a:latin typeface="Palatino"/>
                <a:cs typeface="Palatino"/>
              </a:rPr>
              <a:t>De + plural adjectives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200" b="1" dirty="0" smtClean="0">
                <a:latin typeface="Palatino"/>
                <a:cs typeface="Palatino"/>
              </a:rPr>
              <a:t>Des</a:t>
            </a:r>
            <a:r>
              <a:rPr lang="en-US" sz="2200" i="1" dirty="0" smtClean="0">
                <a:latin typeface="Palatino"/>
                <a:cs typeface="Palatino"/>
              </a:rPr>
              <a:t> becomes </a:t>
            </a:r>
            <a:r>
              <a:rPr lang="en-US" sz="2200" b="1" dirty="0" smtClean="0">
                <a:latin typeface="Palatino"/>
                <a:cs typeface="Palatino"/>
              </a:rPr>
              <a:t>de</a:t>
            </a:r>
            <a:r>
              <a:rPr lang="en-US" sz="2200" i="1" dirty="0" smtClean="0">
                <a:latin typeface="Palatino"/>
                <a:cs typeface="Palatino"/>
              </a:rPr>
              <a:t> before most plural adjectives that precede a noun.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Tu</a:t>
            </a:r>
            <a:r>
              <a:rPr lang="en-US" sz="2200" dirty="0" smtClean="0">
                <a:latin typeface="Palatino"/>
                <a:cs typeface="Palatino"/>
              </a:rPr>
              <a:t> as </a:t>
            </a:r>
            <a:r>
              <a:rPr lang="en-US" sz="2200" dirty="0" err="1" smtClean="0">
                <a:latin typeface="Palatino"/>
                <a:cs typeface="Palatino"/>
              </a:rPr>
              <a:t>toujours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Palatino"/>
                <a:cs typeface="Palatino"/>
              </a:rPr>
              <a:t>de</a:t>
            </a:r>
            <a:r>
              <a:rPr lang="en-US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vieilles</a:t>
            </a:r>
            <a:r>
              <a:rPr lang="en-US" sz="2200" dirty="0" smtClean="0">
                <a:latin typeface="Palatino"/>
                <a:cs typeface="Palatino"/>
              </a:rPr>
              <a:t> chaises?</a:t>
            </a:r>
          </a:p>
          <a:p>
            <a:pPr>
              <a:spcBef>
                <a:spcPts val="1200"/>
              </a:spcBef>
            </a:pP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Do you still have (some) old chairs?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latin typeface="Palatino"/>
                <a:cs typeface="Palatino"/>
              </a:rPr>
              <a:t>Oui</a:t>
            </a:r>
            <a:r>
              <a:rPr lang="en-US" sz="2200" dirty="0" smtClean="0">
                <a:latin typeface="Palatino"/>
                <a:cs typeface="Palatino"/>
              </a:rPr>
              <a:t>, </a:t>
            </a:r>
            <a:r>
              <a:rPr lang="en-US" sz="2200" dirty="0" err="1" smtClean="0">
                <a:latin typeface="Palatino"/>
                <a:cs typeface="Palatino"/>
              </a:rPr>
              <a:t>mais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j’ai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Palatino"/>
                <a:cs typeface="Palatino"/>
              </a:rPr>
              <a:t>de</a:t>
            </a:r>
            <a:r>
              <a:rPr lang="en-US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nouvelles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lampes</a:t>
            </a:r>
            <a:r>
              <a:rPr lang="en-US" sz="2200" dirty="0" smtClean="0">
                <a:latin typeface="Palatino"/>
                <a:cs typeface="Palatino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Yes, but I have (some) new lamps.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3208" y="1417320"/>
            <a:ext cx="3840480" cy="517173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200" i="1" dirty="0">
                <a:latin typeface="Palatino"/>
                <a:cs typeface="Palatino"/>
              </a:rPr>
              <a:t>When an adjective that precedes a noun is an inseparable part of that noun, </a:t>
            </a:r>
            <a:r>
              <a:rPr lang="en-US" sz="2200" b="1" dirty="0">
                <a:latin typeface="Palatino"/>
                <a:cs typeface="Palatino"/>
              </a:rPr>
              <a:t>des</a:t>
            </a:r>
            <a:r>
              <a:rPr lang="en-US" sz="2200" i="1" dirty="0">
                <a:latin typeface="Palatino"/>
                <a:cs typeface="Palatino"/>
              </a:rPr>
              <a:t> </a:t>
            </a:r>
            <a:r>
              <a:rPr lang="en-US" sz="2200" i="1" u="sng" dirty="0">
                <a:latin typeface="Palatino"/>
                <a:cs typeface="Palatino"/>
              </a:rPr>
              <a:t>does not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i="1" dirty="0">
                <a:latin typeface="Palatino"/>
                <a:cs typeface="Palatino"/>
              </a:rPr>
              <a:t>become </a:t>
            </a:r>
            <a:r>
              <a:rPr lang="en-US" sz="2200" b="1" dirty="0">
                <a:latin typeface="Palatino"/>
                <a:cs typeface="Palatino"/>
              </a:rPr>
              <a:t>de</a:t>
            </a:r>
            <a:r>
              <a:rPr lang="en-US" sz="2200" i="1" dirty="0">
                <a:latin typeface="Palatino"/>
                <a:cs typeface="Palatino"/>
              </a:rPr>
              <a:t> or </a:t>
            </a:r>
            <a:r>
              <a:rPr lang="en-US" sz="2200" b="1" dirty="0">
                <a:latin typeface="Palatino"/>
                <a:cs typeface="Palatino"/>
              </a:rPr>
              <a:t>d</a:t>
            </a:r>
            <a:r>
              <a:rPr lang="en-US" sz="2200" b="1" i="1" dirty="0">
                <a:latin typeface="Palatino"/>
                <a:cs typeface="Palatino"/>
              </a:rPr>
              <a:t>’</a:t>
            </a:r>
            <a:r>
              <a:rPr lang="en-US" sz="2200" i="1" dirty="0">
                <a:latin typeface="Palatino"/>
                <a:cs typeface="Palatino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latin typeface="Palatino"/>
                <a:cs typeface="Palatino"/>
              </a:rPr>
              <a:t>Je </a:t>
            </a:r>
            <a:r>
              <a:rPr lang="en-US" sz="2200" dirty="0" err="1">
                <a:latin typeface="Palatino"/>
                <a:cs typeface="Palatino"/>
              </a:rPr>
              <a:t>voudrais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Palatino"/>
                <a:cs typeface="Palatino"/>
              </a:rPr>
              <a:t>des</a:t>
            </a:r>
            <a:r>
              <a:rPr lang="en-US" sz="2200" dirty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petits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pois</a:t>
            </a:r>
            <a:r>
              <a:rPr lang="en-US" sz="2200" dirty="0" smtClean="0">
                <a:latin typeface="Palatino"/>
                <a:cs typeface="Palatino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 would like (some) peas.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82296" indent="0">
              <a:buNone/>
            </a:pPr>
            <a:r>
              <a:rPr lang="en-US" sz="2200" i="1" dirty="0" smtClean="0">
                <a:latin typeface="Palatino"/>
                <a:cs typeface="Palatino"/>
              </a:rPr>
              <a:t>Remember to use </a:t>
            </a:r>
            <a:r>
              <a:rPr lang="en-US" sz="2200" b="1" dirty="0" smtClean="0">
                <a:latin typeface="Palatino"/>
                <a:cs typeface="Palatino"/>
              </a:rPr>
              <a:t>des</a:t>
            </a:r>
            <a:r>
              <a:rPr lang="en-US" sz="2200" i="1" dirty="0" smtClean="0">
                <a:latin typeface="Palatino"/>
                <a:cs typeface="Palatino"/>
              </a:rPr>
              <a:t> before a noun whose plural adjective comes afterward.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latin typeface="Palatino"/>
                <a:cs typeface="Palatino"/>
              </a:rPr>
              <a:t>On </a:t>
            </a:r>
            <a:r>
              <a:rPr lang="en-US" sz="2200" dirty="0" err="1" smtClean="0">
                <a:latin typeface="Palatino"/>
                <a:cs typeface="Palatino"/>
              </a:rPr>
              <a:t>va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acheter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Palatino"/>
                <a:cs typeface="Palatino"/>
              </a:rPr>
              <a:t>des</a:t>
            </a:r>
            <a:r>
              <a:rPr lang="en-US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légumes</a:t>
            </a:r>
            <a:r>
              <a:rPr lang="en-US" sz="2200" dirty="0" smtClean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frais</a:t>
            </a:r>
            <a:r>
              <a:rPr lang="en-US" sz="2200" dirty="0" smtClean="0">
                <a:latin typeface="Palatino"/>
                <a:cs typeface="Palatino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We’re going to buy (some) fresh vegetables.</a:t>
            </a: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87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4" y="274320"/>
            <a:ext cx="7738394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4" y="1524000"/>
            <a:ext cx="3897914" cy="5184588"/>
          </a:xfrm>
        </p:spPr>
        <p:txBody>
          <a:bodyPr>
            <a:noAutofit/>
          </a:bodyPr>
          <a:lstStyle/>
          <a:p>
            <a:pPr marL="82296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endParaRPr lang="en-US" sz="2400" i="1" dirty="0" smtClean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8458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endParaRPr lang="en-US" sz="2200" i="1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7150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176" y="274320"/>
            <a:ext cx="7708512" cy="1143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6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471" y="1523999"/>
            <a:ext cx="3942737" cy="5139765"/>
          </a:xfrm>
        </p:spPr>
        <p:txBody>
          <a:bodyPr>
            <a:normAutofit/>
          </a:bodyPr>
          <a:lstStyle/>
          <a:p>
            <a:pPr marL="82296" indent="0">
              <a:spcBef>
                <a:spcPts val="1800"/>
              </a:spcBef>
              <a:spcAft>
                <a:spcPts val="1200"/>
              </a:spcAft>
              <a:buNone/>
            </a:pP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3976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en-US" sz="24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78667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30932</TotalTime>
  <Words>2192</Words>
  <Application>Microsoft Macintosh PowerPoint</Application>
  <PresentationFormat>On-screen Show (4:3)</PresentationFormat>
  <Paragraphs>343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Français 1</vt:lpstr>
      <vt:lpstr>la semaine numéro trente:  3/4 – 7/4 nous sommes lundi, le trois avril deux mille dix-sept</vt:lpstr>
      <vt:lpstr>la semaine numéro trente:  3/4 – 7/4 nous sommes lundi, le trois avril deux mille dix-sept</vt:lpstr>
      <vt:lpstr>la semaine numéro trente:  3/4 – 7/4 nous sommes mardi, le quatre avril deux mille dix-sept</vt:lpstr>
      <vt:lpstr>la semaine numéro trente:  3/4 – 7/4 nous sommes mardi, le quatre avril deux mille dix-sept</vt:lpstr>
      <vt:lpstr>la semaine numéro trente:  3/4 – 7/4 nous sommes mercredi, le cinq avril deux mille dix-sept</vt:lpstr>
      <vt:lpstr>la semaine numéro trente:  3/4 – 7/4 nous sommes mercredi, le cinq avril deux mille dix-sept</vt:lpstr>
      <vt:lpstr>la semaine numéro trente:  3/4 – 7/4 nous sommes jeudi, le six avril deux mille dix-sept</vt:lpstr>
      <vt:lpstr>la semaine numéro trente:  3/4 – 7/4 nous sommes jeudi, le six avril deux mille dix-sept</vt:lpstr>
      <vt:lpstr>la semaine numéro trente:  9/4 – 13/4 nous sommes lundi, le neuf avril deux mille dix-huit</vt:lpstr>
      <vt:lpstr>la semaine numéro trente:  3/4 – 7/4 nous sommes vendredi, le sept avril deux mille dix-sept</vt:lpstr>
      <vt:lpstr>la semaine numéro trente:  9/4 – 13/4 nous sommes mardi, le dix avril deux mille dix-huit</vt:lpstr>
      <vt:lpstr>la semaine numéro trente-et-un:  10/4 – 14/4 nous sommes lundi, le dix avril deux mille dix-sept</vt:lpstr>
      <vt:lpstr>la semaine numéro trente-et-un:  10/4 – 14/4 nous sommes lundi, le dix avril deux mille dix-sept</vt:lpstr>
      <vt:lpstr>la semaine numéro trente:  9/4 – 13/4 nous sommes mercredi, le onze avril deux mille dix-huit</vt:lpstr>
      <vt:lpstr>la semaine numéro trente-et-un:  10/4 – 14/4 nous sommes mardi, le onze avril deux mille dix-sept</vt:lpstr>
      <vt:lpstr>la semaine numéro trente-et-un:  10/4 – 14/4 nous sommes mardi, le onze avril deux mille dix-sept</vt:lpstr>
      <vt:lpstr>la semaine numéro trente:  9/4 – 13/4 nous sommes jeudi, le douze avril deux mille dix-huit</vt:lpstr>
      <vt:lpstr>la semaine numéro trente:  9/4 – 13/4 nous sommes jeudi, le douze avril deux mille dix-huit</vt:lpstr>
      <vt:lpstr>la semaine numéro trente:  9/4 – 13/4 nous sommes vendredi, le treize avril deux mille dix-huit</vt:lpstr>
      <vt:lpstr>la semaine numéro trente-et-un:  10/4 – 14/4 nous sommes jeudi, le treize avril deux mille dix-sept</vt:lpstr>
      <vt:lpstr>la semaine numéro trente-et-un:  16/4 – 20/4 nous sommes lundi, le seize avril deux mille dix-huit</vt:lpstr>
      <vt:lpstr>la semaine numéro trente-et-un:  10/4 – 14/4 nous sommes vendredi, le quatorze avril deux mille dix-sept</vt:lpstr>
      <vt:lpstr>la semaine numéro trente-et-un:  16/4 – 20/4 nous sommes mardi, le dix-sept avril deux mille dix-huit</vt:lpstr>
      <vt:lpstr>la semaine numéro trente-deux:  17/4 – 21/4 nous sommes lundi, le dix-sept avril deux mille dix-sept</vt:lpstr>
      <vt:lpstr>la semaine numéro trente-et-un:  16/4 – 20/4 nous sommes mercredi, le dix-huit avril deux mille dix-huit</vt:lpstr>
      <vt:lpstr>la semaine numéro trente-deux:  17/4 – 21/4 nous sommes mardi, le dix-huit avril deux mille dix-sept</vt:lpstr>
      <vt:lpstr>la semaine numéro trente-et-un:  16/4 – 20/4 nous sommes jeudi, le dix-neuf avril deux mille dix-huit</vt:lpstr>
      <vt:lpstr>la semaine numéro trente-deux:  17/4 – 21/4 nous sommes mercredi, le dix-neuf avril deux mille dix-sept</vt:lpstr>
      <vt:lpstr>la semaine numéro trente-et-un:  16/4 – 20/4 nous sommes vendredi, le vingt avril deux mille dix-huit</vt:lpstr>
      <vt:lpstr>la semaine numéro trente-et-un:  16/4 – 20/4 nous sommes vendredi, le vingt avril deux mille dix-huit</vt:lpstr>
      <vt:lpstr>la semaine numéro trente-deux:  23/4 – 27/4 nous sommes lundi, le vingt-trois avril deux mille dix-huit</vt:lpstr>
      <vt:lpstr>la semaine numéro trente-deux:  23/4 – 27/4 nous sommes lundi, le vingt-trois avril deux mille dix-huit</vt:lpstr>
      <vt:lpstr>la semaine numéro trente-deux:  17/4 – 21/4 nous sommes vendredi, le vingt-et-un avril deux mille dix-sept</vt:lpstr>
      <vt:lpstr>la semaine numéro trente-deux:  23/4 – 27/4 nous sommes mardi, le vingt-quatre avril deux mille dix-huit</vt:lpstr>
      <vt:lpstr>la semaine numéro trente-trois:  24/4 – 28/4 nous sommes lundi, le vingt-quatre avril deux mille dix-sept</vt:lpstr>
      <vt:lpstr>la semaine numéro trente-deux:  23/4 – 27/4 nous sommes mercredi, le vingt-cinq avril deux mille dix-huit</vt:lpstr>
      <vt:lpstr>la semaine numéro trente-trois:  24/4 – 28/4 nous sommes mardi, le vingt-cinq avril deux mille dix-sept</vt:lpstr>
      <vt:lpstr>la semaine numéro trente-deux:  23/4 – 27/4 nous sommes jeudi, le vingt-six avril deux mille dix-huit</vt:lpstr>
      <vt:lpstr>la semaine numéro trente-trois:  24/4 – 28/4 nous sommes mercredi, le vingt-six avril deux mille dix-sept</vt:lpstr>
      <vt:lpstr>la semaine numéro trente-deux:  23/4 – 27/4 nous sommes vendredi, le vingt-sept avril deux mille dix-huit</vt:lpstr>
      <vt:lpstr>la semaine numéro trente-deux:  23/4 – 27/4 nous sommes vendredi, le vingt-sept avril deux mille dix-huit</vt:lpstr>
      <vt:lpstr>la semaine numéro trente-trois:  30/4 – 4/5 nous sommes lundi, le trente avril deux mille dix-huit</vt:lpstr>
      <vt:lpstr>la semaine numéro trente-trois:  24/4 – 28/4 nous sommes vendredi, le vingt-huit avril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1</dc:title>
  <dc:creator>Tara Thiesmeyer</dc:creator>
  <cp:lastModifiedBy>Tara Thiesmeyer</cp:lastModifiedBy>
  <cp:revision>168</cp:revision>
  <cp:lastPrinted>2017-04-27T04:55:37Z</cp:lastPrinted>
  <dcterms:created xsi:type="dcterms:W3CDTF">2017-03-31T07:32:12Z</dcterms:created>
  <dcterms:modified xsi:type="dcterms:W3CDTF">2018-04-08T09:30:13Z</dcterms:modified>
</cp:coreProperties>
</file>