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sldIdLst>
    <p:sldId id="256" r:id="rId2"/>
    <p:sldId id="279" r:id="rId3"/>
    <p:sldId id="301" r:id="rId4"/>
    <p:sldId id="257" r:id="rId5"/>
    <p:sldId id="299" r:id="rId6"/>
    <p:sldId id="258" r:id="rId7"/>
    <p:sldId id="278" r:id="rId8"/>
    <p:sldId id="259" r:id="rId9"/>
    <p:sldId id="280" r:id="rId10"/>
    <p:sldId id="260" r:id="rId11"/>
    <p:sldId id="281" r:id="rId12"/>
    <p:sldId id="261" r:id="rId13"/>
    <p:sldId id="283" r:id="rId14"/>
    <p:sldId id="262" r:id="rId15"/>
    <p:sldId id="282" r:id="rId16"/>
    <p:sldId id="302" r:id="rId17"/>
    <p:sldId id="303" r:id="rId18"/>
    <p:sldId id="263" r:id="rId19"/>
    <p:sldId id="284" r:id="rId20"/>
    <p:sldId id="264" r:id="rId21"/>
    <p:sldId id="285" r:id="rId22"/>
    <p:sldId id="265" r:id="rId23"/>
    <p:sldId id="286" r:id="rId24"/>
    <p:sldId id="266" r:id="rId25"/>
    <p:sldId id="287" r:id="rId26"/>
    <p:sldId id="267" r:id="rId27"/>
    <p:sldId id="288" r:id="rId28"/>
    <p:sldId id="268" r:id="rId29"/>
    <p:sldId id="289" r:id="rId30"/>
    <p:sldId id="269" r:id="rId31"/>
    <p:sldId id="290" r:id="rId32"/>
    <p:sldId id="270" r:id="rId33"/>
    <p:sldId id="305" r:id="rId34"/>
    <p:sldId id="306" r:id="rId35"/>
    <p:sldId id="291" r:id="rId36"/>
    <p:sldId id="271" r:id="rId37"/>
    <p:sldId id="300" r:id="rId38"/>
    <p:sldId id="272" r:id="rId39"/>
    <p:sldId id="292" r:id="rId40"/>
    <p:sldId id="273" r:id="rId41"/>
    <p:sldId id="304" r:id="rId42"/>
    <p:sldId id="274" r:id="rId43"/>
    <p:sldId id="294" r:id="rId44"/>
    <p:sldId id="297" r:id="rId45"/>
    <p:sldId id="295" r:id="rId46"/>
    <p:sldId id="275" r:id="rId47"/>
    <p:sldId id="298" r:id="rId48"/>
    <p:sldId id="276" r:id="rId49"/>
    <p:sldId id="293" r:id="rId50"/>
    <p:sldId id="296" r:id="rId51"/>
    <p:sldId id="277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952DAB-9131-D148-914C-2FE9FABDFEB0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2DAB-9131-D148-914C-2FE9FABDFEB0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4EB3-E776-B14C-8D3C-D3262704B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2DAB-9131-D148-914C-2FE9FABDFEB0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4EB3-E776-B14C-8D3C-D3262704B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2DAB-9131-D148-914C-2FE9FABDFEB0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4EB3-E776-B14C-8D3C-D3262704B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2DAB-9131-D148-914C-2FE9FABDFEB0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4EB3-E776-B14C-8D3C-D3262704B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2DAB-9131-D148-914C-2FE9FABDFEB0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4EB3-E776-B14C-8D3C-D3262704B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952DAB-9131-D148-914C-2FE9FABDFEB0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2DAB-9131-D148-914C-2FE9FABDFEB0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4EB3-E776-B14C-8D3C-D3262704B35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2DAB-9131-D148-914C-2FE9FABDFEB0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4EB3-E776-B14C-8D3C-D3262704B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2DAB-9131-D148-914C-2FE9FABDFEB0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4EB3-E776-B14C-8D3C-D3262704B35C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2DAB-9131-D148-914C-2FE9FABDFEB0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4EB3-E776-B14C-8D3C-D3262704B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2DAB-9131-D148-914C-2FE9FABDFEB0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4EB3-E776-B14C-8D3C-D3262704B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2DAB-9131-D148-914C-2FE9FABDFEB0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1D952DAB-9131-D148-914C-2FE9FABDFEB0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FF934EB3-E776-B14C-8D3C-D3262704B35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Palatino"/>
                <a:cs typeface="Palatino"/>
              </a:rPr>
              <a:t>Français</a:t>
            </a:r>
            <a:r>
              <a:rPr lang="en-US" dirty="0" smtClean="0">
                <a:latin typeface="Palatino"/>
                <a:cs typeface="Palatino"/>
              </a:rPr>
              <a:t> AP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le </a:t>
            </a:r>
            <a:r>
              <a:rPr lang="en-US" dirty="0" err="1" smtClean="0">
                <a:latin typeface="Palatino"/>
                <a:cs typeface="Palatino"/>
              </a:rPr>
              <a:t>mois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 err="1" smtClean="0">
                <a:latin typeface="Palatino"/>
                <a:cs typeface="Palatino"/>
              </a:rPr>
              <a:t>d’octobre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82466341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341"/>
            <a:ext cx="8554122" cy="126109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:  2/10 – 6/10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vendredi</a:t>
            </a:r>
            <a:r>
              <a:rPr lang="en-US" sz="2400" dirty="0">
                <a:latin typeface="Palatino"/>
                <a:cs typeface="Palatino"/>
              </a:rPr>
              <a:t>, le six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778000"/>
            <a:ext cx="4271682" cy="4915646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</a:t>
            </a:r>
            <a:r>
              <a:rPr lang="fr-FR" dirty="0" err="1" smtClean="0">
                <a:solidFill>
                  <a:srgbClr val="000000"/>
                </a:solidFill>
                <a:latin typeface="Palatino"/>
                <a:cs typeface="Palatino"/>
              </a:rPr>
              <a:t>chatiment</a:t>
            </a:r>
            <a:r>
              <a:rPr lang="fr-FR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     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punishment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forçat		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convict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les menottes (f)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handcuffs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la prison		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prison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la punition         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punishment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assassiner		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murder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la cadavre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corpse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cambrioler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	    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burglarize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4118" y="1600199"/>
            <a:ext cx="4183290" cy="5093448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Dans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vos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cahiers,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écrivez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“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Semaine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9” et la date.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l’avoine (f)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oats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le blé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wheat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le grain		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grain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le maïs		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corn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le riz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rice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l’amende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 (f)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fine</a:t>
            </a: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arrêter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	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arrest, stop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995741201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342"/>
            <a:ext cx="8445090" cy="11983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:  2/10 – 6/10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vendredi</a:t>
            </a:r>
            <a:r>
              <a:rPr lang="en-US" sz="2400" dirty="0">
                <a:latin typeface="Palatino"/>
                <a:cs typeface="Palatino"/>
              </a:rPr>
              <a:t>, le six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038600" cy="49326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600200"/>
            <a:ext cx="4041648" cy="49326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31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342"/>
            <a:ext cx="8509299" cy="12297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>
                <a:latin typeface="Palatino"/>
                <a:cs typeface="Palatino"/>
              </a:rPr>
              <a:t>dix</a:t>
            </a:r>
            <a:r>
              <a:rPr lang="en-US" sz="2400" dirty="0">
                <a:latin typeface="Palatino"/>
                <a:cs typeface="Palatino"/>
              </a:rPr>
              <a:t>:  9/10 – 13/10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7409" y="1600200"/>
            <a:ext cx="4467650" cy="510307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le suspect/la suspecte    </a:t>
            </a:r>
            <a:r>
              <a:rPr lang="fr-FR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suspect</a:t>
            </a:r>
            <a:endParaRPr lang="en-US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violer</a:t>
            </a:r>
            <a:r>
              <a:rPr lang="fr-FR" sz="2200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rape</a:t>
            </a:r>
            <a:endParaRPr lang="en-US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voler</a:t>
            </a:r>
            <a:r>
              <a:rPr lang="fr-FR" sz="2200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steal</a:t>
            </a:r>
            <a:endParaRPr lang="en-US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le voleur/la </a:t>
            </a:r>
            <a:r>
              <a:rPr lang="fr-FR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coleuse</a:t>
            </a:r>
            <a:r>
              <a:rPr lang="fr-FR" sz="2200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  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thief</a:t>
            </a:r>
            <a:endParaRPr lang="en-US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l’</a:t>
            </a:r>
            <a:r>
              <a:rPr lang="fr-FR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innondation</a:t>
            </a: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(f)</a:t>
            </a:r>
            <a:r>
              <a:rPr lang="fr-FR" sz="2200" dirty="0" smtClean="0">
                <a:solidFill>
                  <a:srgbClr val="000090"/>
                </a:solidFill>
                <a:latin typeface="Palatino"/>
                <a:cs typeface="Palatino"/>
              </a:rPr>
              <a:t>	   </a:t>
            </a:r>
            <a:r>
              <a:rPr lang="fr-FR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flood</a:t>
            </a:r>
            <a:endParaRPr lang="en-US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l’ouragan (m)</a:t>
            </a:r>
            <a:r>
              <a:rPr lang="fr-FR" sz="2200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hurricane</a:t>
            </a:r>
            <a:endParaRPr lang="en-US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la </a:t>
            </a:r>
            <a:r>
              <a:rPr lang="fr-FR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tournade</a:t>
            </a:r>
            <a:r>
              <a:rPr lang="fr-FR" sz="2200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tornado</a:t>
            </a:r>
            <a:endParaRPr lang="en-US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le tremblement de terre</a:t>
            </a:r>
            <a:r>
              <a:rPr lang="fr-FR" sz="2200" dirty="0" smtClean="0">
                <a:solidFill>
                  <a:srgbClr val="000090"/>
                </a:solidFill>
                <a:latin typeface="Palatino"/>
                <a:cs typeface="Palatino"/>
              </a:rPr>
              <a:t>				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earthquake</a:t>
            </a:r>
            <a:endParaRPr lang="en-US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le volcan</a:t>
            </a:r>
            <a:r>
              <a:rPr lang="fr-FR" sz="2200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volcano</a:t>
            </a:r>
            <a:endParaRPr lang="en-US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l’accident (m)</a:t>
            </a:r>
            <a:r>
              <a:rPr lang="fr-FR" sz="2200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accident</a:t>
            </a:r>
            <a:endParaRPr lang="en-US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l’avalanche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 (f)</a:t>
            </a:r>
            <a:r>
              <a:rPr lang="en-US" sz="2200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avalanche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083" y="1600199"/>
            <a:ext cx="4182325" cy="5103079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200" dirty="0" err="1">
                <a:solidFill>
                  <a:schemeClr val="tx1"/>
                </a:solidFill>
                <a:latin typeface="Palatino"/>
                <a:cs typeface="Palatino"/>
              </a:rPr>
              <a:t>Dans</a:t>
            </a:r>
            <a:r>
              <a:rPr lang="en-US" sz="2200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"/>
                <a:cs typeface="Palatino"/>
              </a:rPr>
              <a:t>vos</a:t>
            </a:r>
            <a:r>
              <a:rPr lang="en-US" sz="2200" dirty="0">
                <a:solidFill>
                  <a:schemeClr val="tx1"/>
                </a:solidFill>
                <a:latin typeface="Palatino"/>
                <a:cs typeface="Palatino"/>
              </a:rPr>
              <a:t> cahiers, </a:t>
            </a:r>
            <a:r>
              <a:rPr lang="en-US" sz="2200" dirty="0" err="1">
                <a:solidFill>
                  <a:schemeClr val="tx1"/>
                </a:solidFill>
                <a:latin typeface="Palatino"/>
                <a:cs typeface="Palatino"/>
              </a:rPr>
              <a:t>écrivez</a:t>
            </a:r>
            <a:r>
              <a:rPr lang="en-US" sz="2200" dirty="0">
                <a:solidFill>
                  <a:schemeClr val="tx1"/>
                </a:solidFill>
                <a:latin typeface="Palatino"/>
                <a:cs typeface="Palatino"/>
              </a:rPr>
              <a:t> “</a:t>
            </a:r>
            <a:r>
              <a:rPr lang="en-US" sz="2200" dirty="0" err="1">
                <a:solidFill>
                  <a:schemeClr val="tx1"/>
                </a:solidFill>
                <a:latin typeface="Palatino"/>
                <a:cs typeface="Palatino"/>
              </a:rPr>
              <a:t>Semaine</a:t>
            </a:r>
            <a:r>
              <a:rPr lang="en-US" sz="2200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10” </a:t>
            </a:r>
            <a:r>
              <a:rPr lang="en-US" sz="2200" dirty="0">
                <a:solidFill>
                  <a:schemeClr val="tx1"/>
                </a:solidFill>
                <a:latin typeface="Palatino"/>
                <a:cs typeface="Palatino"/>
              </a:rPr>
              <a:t>et la date.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200" dirty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sz="2200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sz="2200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sz="2200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le crime</a:t>
            </a:r>
            <a:r>
              <a:rPr lang="en-US" sz="2200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crime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detourner</a:t>
            </a:r>
            <a:r>
              <a:rPr lang="en-US" sz="2200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hijack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l’empreinte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digitale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 (f)</a:t>
            </a:r>
            <a:r>
              <a:rPr lang="en-US" sz="2200" dirty="0" smtClean="0">
                <a:solidFill>
                  <a:srgbClr val="000090"/>
                </a:solidFill>
                <a:latin typeface="Palatino"/>
                <a:cs typeface="Palatino"/>
              </a:rPr>
              <a:t>			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fingerprint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enlever</a:t>
            </a:r>
            <a:r>
              <a:rPr lang="en-US" sz="2200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kidnap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l’execution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 (f)</a:t>
            </a:r>
            <a:r>
              <a:rPr lang="en-US" sz="2200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execution</a:t>
            </a: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le meurtre</a:t>
            </a:r>
            <a:r>
              <a:rPr lang="fr-FR" sz="2200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murder</a:t>
            </a:r>
            <a:endParaRPr lang="en-US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l’otage (m)</a:t>
            </a:r>
            <a:r>
              <a:rPr lang="fr-FR" sz="2200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hostage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01134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342"/>
            <a:ext cx="8445090" cy="12297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>
                <a:latin typeface="Palatino"/>
                <a:cs typeface="Palatino"/>
              </a:rPr>
              <a:t>dix</a:t>
            </a:r>
            <a:r>
              <a:rPr lang="en-US" sz="2400" dirty="0">
                <a:latin typeface="Palatino"/>
                <a:cs typeface="Palatino"/>
              </a:rPr>
              <a:t>:  9/10 – 13/10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038600" cy="49020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600199"/>
            <a:ext cx="4041648" cy="49020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6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40342"/>
            <a:ext cx="7570787" cy="12297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>
                <a:latin typeface="Palatino"/>
                <a:cs typeface="Palatino"/>
              </a:rPr>
              <a:t>dix</a:t>
            </a:r>
            <a:r>
              <a:rPr lang="en-US" sz="2400" dirty="0">
                <a:latin typeface="Palatino"/>
                <a:cs typeface="Palatino"/>
              </a:rPr>
              <a:t>:  9/10 – 13/10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dix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199" y="1600199"/>
            <a:ext cx="4289425" cy="514667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1800" dirty="0" err="1">
                <a:latin typeface="Palatino"/>
                <a:cs typeface="Palatino"/>
              </a:rPr>
              <a:t>chercher</a:t>
            </a:r>
            <a:r>
              <a:rPr lang="en-US" sz="1800" dirty="0">
                <a:latin typeface="Palatino"/>
                <a:cs typeface="Palatino"/>
              </a:rPr>
              <a:t>	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essayer de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découvrir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, de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retrouver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un objet,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une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personne</a:t>
            </a:r>
            <a:endParaRPr lang="en-US" sz="18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Palatino"/>
                <a:cs typeface="Palatino"/>
              </a:rPr>
              <a:t>cliquer</a:t>
            </a:r>
            <a:r>
              <a:rPr lang="en-US" sz="1800" dirty="0">
                <a:latin typeface="Palatino"/>
                <a:cs typeface="Palatino"/>
              </a:rPr>
              <a:t>	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to click</a:t>
            </a:r>
            <a:endParaRPr lang="en-US" sz="18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Palatino"/>
                <a:cs typeface="Palatino"/>
              </a:rPr>
              <a:t>communiquer</a:t>
            </a:r>
            <a:r>
              <a:rPr lang="en-US" sz="1800" dirty="0">
                <a:latin typeface="Palatino"/>
                <a:cs typeface="Palatino"/>
              </a:rPr>
              <a:t>	</a:t>
            </a:r>
            <a:r>
              <a:rPr lang="en-US" sz="1800" dirty="0" smtClean="0">
                <a:latin typeface="Palatino"/>
                <a:cs typeface="Palatino"/>
              </a:rPr>
              <a:t>    </a:t>
            </a:r>
            <a:r>
              <a:rPr lang="en-US" sz="18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transmettre</a:t>
            </a:r>
            <a:r>
              <a:rPr lang="en-US" sz="1800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une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information, un message</a:t>
            </a:r>
            <a:endParaRPr lang="en-US" sz="18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1800" dirty="0">
                <a:latin typeface="Palatino"/>
                <a:cs typeface="Palatino"/>
              </a:rPr>
              <a:t>un </a:t>
            </a:r>
            <a:r>
              <a:rPr lang="en-US" sz="1800" dirty="0" err="1">
                <a:latin typeface="Palatino"/>
                <a:cs typeface="Palatino"/>
              </a:rPr>
              <a:t>conseil</a:t>
            </a:r>
            <a:r>
              <a:rPr lang="en-US" sz="1800" dirty="0">
                <a:latin typeface="Palatino"/>
                <a:cs typeface="Palatino"/>
              </a:rPr>
              <a:t>	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recommandation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,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avis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donné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sur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ce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qu'il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faut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faire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ou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éviter</a:t>
            </a:r>
            <a:endParaRPr lang="en-US" sz="18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1800" dirty="0">
                <a:latin typeface="Palatino"/>
                <a:cs typeface="Palatino"/>
              </a:rPr>
              <a:t>un </a:t>
            </a:r>
            <a:r>
              <a:rPr lang="en-US" sz="1800" dirty="0" err="1">
                <a:latin typeface="Palatino"/>
                <a:cs typeface="Palatino"/>
              </a:rPr>
              <a:t>courrier</a:t>
            </a:r>
            <a:r>
              <a:rPr lang="en-US" sz="1800" dirty="0">
                <a:latin typeface="Palatino"/>
                <a:cs typeface="Palatino"/>
              </a:rPr>
              <a:t> </a:t>
            </a:r>
            <a:r>
              <a:rPr lang="en-US" sz="1800" dirty="0" err="1">
                <a:latin typeface="Palatino"/>
                <a:cs typeface="Palatino"/>
              </a:rPr>
              <a:t>électronique</a:t>
            </a:r>
            <a:r>
              <a:rPr lang="en-US" sz="1800" dirty="0">
                <a:latin typeface="Palatino"/>
                <a:cs typeface="Palatino"/>
              </a:rPr>
              <a:t>, un </a:t>
            </a:r>
            <a:r>
              <a:rPr lang="en-US" sz="1800" dirty="0" err="1">
                <a:latin typeface="Palatino"/>
                <a:cs typeface="Palatino"/>
              </a:rPr>
              <a:t>courriel</a:t>
            </a:r>
            <a:r>
              <a:rPr lang="en-US" sz="1800" dirty="0">
                <a:latin typeface="Palatino"/>
                <a:cs typeface="Palatino"/>
              </a:rPr>
              <a:t>	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correspondance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tapée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à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l'ordinateur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,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transmise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par internet</a:t>
            </a:r>
            <a:endParaRPr lang="en-US" sz="18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1800" dirty="0">
                <a:latin typeface="Palatino"/>
                <a:cs typeface="Palatino"/>
              </a:rPr>
              <a:t>demander	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exprimer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ce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que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l'on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désire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savoir,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ce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que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l'on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désire</a:t>
            </a:r>
            <a:endParaRPr lang="en-US" sz="18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Palatino"/>
                <a:cs typeface="Palatino"/>
              </a:rPr>
              <a:t>une</a:t>
            </a:r>
            <a:r>
              <a:rPr lang="en-US" sz="1800" dirty="0">
                <a:latin typeface="Palatino"/>
                <a:cs typeface="Palatino"/>
              </a:rPr>
              <a:t> </a:t>
            </a:r>
            <a:r>
              <a:rPr lang="en-US" sz="1800" dirty="0" err="1">
                <a:latin typeface="Palatino"/>
                <a:cs typeface="Palatino"/>
              </a:rPr>
              <a:t>émoticône</a:t>
            </a:r>
            <a:r>
              <a:rPr lang="en-US" sz="1800" dirty="0">
                <a:latin typeface="Palatino"/>
                <a:cs typeface="Palatino"/>
              </a:rPr>
              <a:t>	</a:t>
            </a:r>
            <a:r>
              <a:rPr lang="en-US" sz="1800" dirty="0" smtClean="0">
                <a:latin typeface="Palatino"/>
                <a:cs typeface="Palatino"/>
              </a:rPr>
              <a:t>	</a:t>
            </a:r>
            <a:r>
              <a:rPr lang="en-US" sz="1800" i="1" dirty="0" smtClean="0">
                <a:solidFill>
                  <a:srgbClr val="0000FF"/>
                </a:solidFill>
                <a:latin typeface="Palatino"/>
                <a:cs typeface="Palatino"/>
              </a:rPr>
              <a:t>petit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dessin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représentant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un visage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utilisée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dans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les messages pour </a:t>
            </a:r>
            <a:r>
              <a:rPr lang="en-US" sz="1800" i="1" dirty="0" err="1">
                <a:solidFill>
                  <a:srgbClr val="0000FF"/>
                </a:solidFill>
                <a:latin typeface="Palatino"/>
                <a:cs typeface="Palatino"/>
              </a:rPr>
              <a:t>exprimer</a:t>
            </a:r>
            <a:r>
              <a:rPr lang="en-US" sz="1800" i="1" dirty="0">
                <a:solidFill>
                  <a:srgbClr val="0000FF"/>
                </a:solidFill>
                <a:latin typeface="Palatino"/>
                <a:cs typeface="Palatino"/>
              </a:rPr>
              <a:t> un </a:t>
            </a:r>
            <a:r>
              <a:rPr lang="en-US" sz="1800" i="1" dirty="0" smtClean="0">
                <a:solidFill>
                  <a:srgbClr val="0000FF"/>
                </a:solidFill>
                <a:latin typeface="Palatino"/>
                <a:cs typeface="Palatino"/>
              </a:rPr>
              <a:t>sentiment</a:t>
            </a:r>
            <a:endParaRPr lang="en-US" sz="18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6375" y="1600200"/>
            <a:ext cx="4201033" cy="514667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dirty="0" err="1">
                <a:solidFill>
                  <a:schemeClr val="tx1"/>
                </a:solidFill>
                <a:latin typeface="Palatino"/>
                <a:cs typeface="Palatino"/>
              </a:rPr>
              <a:t>Dans</a:t>
            </a:r>
            <a:r>
              <a:rPr lang="en-US" sz="2000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Palatino"/>
                <a:cs typeface="Palatino"/>
              </a:rPr>
              <a:t>vos</a:t>
            </a:r>
            <a:r>
              <a:rPr lang="en-US" sz="2000" dirty="0">
                <a:solidFill>
                  <a:schemeClr val="tx1"/>
                </a:solidFill>
                <a:latin typeface="Palatino"/>
                <a:cs typeface="Palatino"/>
              </a:rPr>
              <a:t> cahiers, </a:t>
            </a:r>
            <a:r>
              <a:rPr lang="en-US" sz="2000" dirty="0" err="1">
                <a:solidFill>
                  <a:schemeClr val="tx1"/>
                </a:solidFill>
                <a:latin typeface="Palatino"/>
                <a:cs typeface="Palatino"/>
              </a:rPr>
              <a:t>écrivez</a:t>
            </a:r>
            <a:r>
              <a:rPr lang="en-US" sz="2000" dirty="0">
                <a:solidFill>
                  <a:schemeClr val="tx1"/>
                </a:solidFill>
                <a:latin typeface="Palatino"/>
                <a:cs typeface="Palatino"/>
              </a:rPr>
              <a:t> “</a:t>
            </a:r>
            <a:r>
              <a:rPr lang="en-US" sz="2000" dirty="0" err="1">
                <a:solidFill>
                  <a:schemeClr val="tx1"/>
                </a:solidFill>
                <a:latin typeface="Palatino"/>
                <a:cs typeface="Palatino"/>
              </a:rPr>
              <a:t>Semaine</a:t>
            </a:r>
            <a:r>
              <a:rPr lang="en-US" sz="2000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Palatino"/>
                <a:cs typeface="Palatino"/>
              </a:rPr>
              <a:t>10” </a:t>
            </a:r>
            <a:r>
              <a:rPr lang="en-US" sz="2000" dirty="0">
                <a:solidFill>
                  <a:schemeClr val="tx1"/>
                </a:solidFill>
                <a:latin typeface="Palatino"/>
                <a:cs typeface="Palatino"/>
              </a:rPr>
              <a:t>et la date.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dirty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sz="2000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sz="2000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sz="2000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  <a:endParaRPr lang="en-US" sz="20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000" dirty="0">
                <a:latin typeface="Palatino"/>
                <a:cs typeface="Palatino"/>
              </a:rPr>
              <a:t>aider	</a:t>
            </a:r>
            <a:r>
              <a:rPr lang="en-US" sz="2000" i="1" dirty="0">
                <a:solidFill>
                  <a:srgbClr val="0000FF"/>
                </a:solidFill>
                <a:latin typeface="Palatino"/>
                <a:cs typeface="Palatino"/>
              </a:rPr>
              <a:t>porter aide, assistance, </a:t>
            </a:r>
            <a:r>
              <a:rPr lang="en-US" sz="2000" i="1" dirty="0" err="1">
                <a:solidFill>
                  <a:srgbClr val="0000FF"/>
                </a:solidFill>
                <a:latin typeface="Palatino"/>
                <a:cs typeface="Palatino"/>
              </a:rPr>
              <a:t>faciliter</a:t>
            </a:r>
            <a:endParaRPr lang="en-US" sz="20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000" dirty="0" err="1">
                <a:latin typeface="Palatino"/>
                <a:cs typeface="Palatino"/>
              </a:rPr>
              <a:t>une</a:t>
            </a:r>
            <a:r>
              <a:rPr lang="en-US" sz="2000" dirty="0">
                <a:latin typeface="Palatino"/>
                <a:cs typeface="Palatino"/>
              </a:rPr>
              <a:t> </a:t>
            </a:r>
            <a:r>
              <a:rPr lang="en-US" sz="2000" dirty="0" err="1">
                <a:latin typeface="Palatino"/>
                <a:cs typeface="Palatino"/>
              </a:rPr>
              <a:t>appli</a:t>
            </a:r>
            <a:r>
              <a:rPr lang="en-US" sz="2000" dirty="0">
                <a:latin typeface="Palatino"/>
                <a:cs typeface="Palatino"/>
              </a:rPr>
              <a:t>	</a:t>
            </a:r>
            <a:r>
              <a:rPr lang="en-US" sz="2000" i="1" dirty="0">
                <a:solidFill>
                  <a:srgbClr val="0000FF"/>
                </a:solidFill>
                <a:latin typeface="Palatino"/>
                <a:cs typeface="Palatino"/>
              </a:rPr>
              <a:t>an app</a:t>
            </a:r>
            <a:endParaRPr lang="en-US" sz="20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000" dirty="0">
                <a:latin typeface="Palatino"/>
                <a:cs typeface="Palatino"/>
              </a:rPr>
              <a:t>au </a:t>
            </a:r>
            <a:r>
              <a:rPr lang="en-US" sz="2000" dirty="0" err="1">
                <a:latin typeface="Palatino"/>
                <a:cs typeface="Palatino"/>
              </a:rPr>
              <a:t>niveau</a:t>
            </a:r>
            <a:r>
              <a:rPr lang="en-US" sz="2000" dirty="0">
                <a:latin typeface="Palatino"/>
                <a:cs typeface="Palatino"/>
              </a:rPr>
              <a:t> local, national, </a:t>
            </a:r>
            <a:r>
              <a:rPr lang="en-US" sz="2000" dirty="0" err="1">
                <a:latin typeface="Palatino"/>
                <a:cs typeface="Palatino"/>
              </a:rPr>
              <a:t>mondial</a:t>
            </a:r>
            <a:r>
              <a:rPr lang="en-US" sz="2000" dirty="0">
                <a:latin typeface="Palatino"/>
                <a:cs typeface="Palatino"/>
              </a:rPr>
              <a:t>	</a:t>
            </a:r>
            <a:r>
              <a:rPr lang="en-US" sz="2000" i="1" dirty="0" err="1">
                <a:solidFill>
                  <a:srgbClr val="0000FF"/>
                </a:solidFill>
                <a:latin typeface="Palatino"/>
                <a:cs typeface="Palatino"/>
              </a:rPr>
              <a:t>stade</a:t>
            </a:r>
            <a:r>
              <a:rPr lang="en-US" sz="20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"/>
                <a:cs typeface="Palatino"/>
              </a:rPr>
              <a:t>comparatif</a:t>
            </a:r>
            <a:r>
              <a:rPr lang="en-US" sz="2000" i="1" dirty="0">
                <a:solidFill>
                  <a:srgbClr val="0000FF"/>
                </a:solidFill>
                <a:latin typeface="Palatino"/>
                <a:cs typeface="Palatino"/>
              </a:rPr>
              <a:t>, grade, </a:t>
            </a:r>
            <a:r>
              <a:rPr lang="en-US" sz="2000" i="1" dirty="0" err="1">
                <a:solidFill>
                  <a:srgbClr val="0000FF"/>
                </a:solidFill>
                <a:latin typeface="Palatino"/>
                <a:cs typeface="Palatino"/>
              </a:rPr>
              <a:t>échelon</a:t>
            </a:r>
            <a:endParaRPr lang="en-US" sz="20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000" dirty="0">
                <a:latin typeface="Palatino"/>
                <a:cs typeface="Palatino"/>
              </a:rPr>
              <a:t>bookmarker	</a:t>
            </a:r>
            <a:r>
              <a:rPr lang="en-US" sz="2000" i="1" dirty="0">
                <a:solidFill>
                  <a:srgbClr val="0000FF"/>
                </a:solidFill>
                <a:latin typeface="Palatino"/>
                <a:cs typeface="Palatino"/>
              </a:rPr>
              <a:t>to bookmark</a:t>
            </a:r>
            <a:endParaRPr lang="en-US" sz="20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000" dirty="0">
                <a:latin typeface="Palatino"/>
                <a:cs typeface="Palatino"/>
              </a:rPr>
              <a:t>chatter	</a:t>
            </a:r>
            <a:r>
              <a:rPr lang="en-US" sz="2000" i="1" dirty="0" err="1">
                <a:solidFill>
                  <a:srgbClr val="0000FF"/>
                </a:solidFill>
                <a:latin typeface="Palatino"/>
                <a:cs typeface="Palatino"/>
              </a:rPr>
              <a:t>participer</a:t>
            </a:r>
            <a:r>
              <a:rPr lang="en-US" sz="20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"/>
                <a:cs typeface="Palatino"/>
              </a:rPr>
              <a:t>à</a:t>
            </a:r>
            <a:r>
              <a:rPr lang="en-US" sz="2000" i="1" dirty="0">
                <a:solidFill>
                  <a:srgbClr val="0000FF"/>
                </a:solidFill>
                <a:latin typeface="Palatino"/>
                <a:cs typeface="Palatino"/>
              </a:rPr>
              <a:t> un forum de discussion </a:t>
            </a:r>
            <a:r>
              <a:rPr lang="en-US" sz="2000" i="1" dirty="0" err="1">
                <a:solidFill>
                  <a:srgbClr val="0000FF"/>
                </a:solidFill>
                <a:latin typeface="Palatino"/>
                <a:cs typeface="Palatino"/>
              </a:rPr>
              <a:t>sur</a:t>
            </a:r>
            <a:r>
              <a:rPr lang="en-US" sz="20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Palatino"/>
                <a:cs typeface="Palatino"/>
              </a:rPr>
              <a:t>Internet</a:t>
            </a:r>
            <a:endParaRPr lang="en-US" sz="20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3309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40342"/>
            <a:ext cx="7570787" cy="11670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>
                <a:latin typeface="Palatino"/>
                <a:cs typeface="Palatino"/>
              </a:rPr>
              <a:t>dix</a:t>
            </a:r>
            <a:r>
              <a:rPr lang="en-US" sz="2400" dirty="0">
                <a:latin typeface="Palatino"/>
                <a:cs typeface="Palatino"/>
              </a:rPr>
              <a:t>:  9/10 – 13/10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dix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038600" cy="48561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600200"/>
            <a:ext cx="4041648" cy="48561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5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31" y="40341"/>
            <a:ext cx="8528651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>
                <a:latin typeface="Palatino"/>
                <a:cs typeface="Palatino"/>
              </a:rPr>
              <a:t>dix</a:t>
            </a:r>
            <a:r>
              <a:rPr lang="en-US" sz="2400" dirty="0">
                <a:latin typeface="Palatino"/>
                <a:cs typeface="Palatino"/>
              </a:rPr>
              <a:t>:  9/10 – 13/10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mercredi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31" y="1774825"/>
            <a:ext cx="4185937" cy="48107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4091348" cy="48107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8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31" y="40341"/>
            <a:ext cx="8528651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>
                <a:latin typeface="Palatino"/>
                <a:cs typeface="Palatino"/>
              </a:rPr>
              <a:t>dix</a:t>
            </a:r>
            <a:r>
              <a:rPr lang="en-US" sz="2400" dirty="0">
                <a:latin typeface="Palatino"/>
                <a:cs typeface="Palatino"/>
              </a:rPr>
              <a:t>:  9/10 – 13/10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mercredi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31" y="1774825"/>
            <a:ext cx="4185937" cy="48107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4091348" cy="48107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77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76" y="40341"/>
            <a:ext cx="8699498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>
                <a:latin typeface="Palatino"/>
                <a:cs typeface="Palatino"/>
              </a:rPr>
              <a:t>dix</a:t>
            </a:r>
            <a:r>
              <a:rPr lang="en-US" sz="2400" dirty="0">
                <a:latin typeface="Palatino"/>
                <a:cs typeface="Palatino"/>
              </a:rPr>
              <a:t>:  9/10 – 13/10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199" y="1600199"/>
            <a:ext cx="4257675" cy="511492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un GSM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téléphone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portable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internaute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utilisateur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du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réseau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Internet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l'internet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the internet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isoler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séparer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de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ce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qui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entoure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, de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manière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qu'il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n'y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ait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pas de contact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language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soutenu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formel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, recherché, pas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familier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un lien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sponsorisé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ce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qui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établit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un rapport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logique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,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payé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un mot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clé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qui aide a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trouver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un site 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web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6375" y="1600199"/>
            <a:ext cx="4201033" cy="5114926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Écrivez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“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Semaine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10” et la date.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“</a:t>
            </a:r>
            <a:r>
              <a:rPr lang="en-US" b="1" i="1" dirty="0">
                <a:solidFill>
                  <a:srgbClr val="000090"/>
                </a:solidFill>
                <a:latin typeface="Palatino"/>
                <a:cs typeface="Palatino"/>
              </a:rPr>
              <a:t>Les mots du jour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.”</a:t>
            </a:r>
            <a:endParaRPr lang="en-US" dirty="0"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envoyer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un SMS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message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envoyé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par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téléphone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portable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être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en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ligne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être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sur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l'internet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expliquer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faire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comprendre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, faire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connaître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la raison, la cause de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quelque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chose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exprimer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manifester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ses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sentiments,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ses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idées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par la parole, le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geste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ou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une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expression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formule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de politesse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expression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qu'il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faut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prononcer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en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certaines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circonstances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 (rite, </a:t>
            </a:r>
            <a:r>
              <a:rPr lang="en-US" i="1" dirty="0" err="1">
                <a:solidFill>
                  <a:srgbClr val="000090"/>
                </a:solidFill>
                <a:latin typeface="Palatino"/>
                <a:cs typeface="Palatino"/>
              </a:rPr>
              <a:t>courtoisie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...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)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59144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341"/>
            <a:ext cx="8321040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>
                <a:latin typeface="Palatino"/>
                <a:cs typeface="Palatino"/>
              </a:rPr>
              <a:t>dix</a:t>
            </a:r>
            <a:r>
              <a:rPr lang="en-US" sz="2400" dirty="0">
                <a:latin typeface="Palatino"/>
                <a:cs typeface="Palatino"/>
              </a:rPr>
              <a:t>:  9/10 – 13/10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038600" cy="49020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600199"/>
            <a:ext cx="4041648" cy="49020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96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342"/>
            <a:ext cx="8445090" cy="11826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:  2/10 – 6/10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7409" y="1600200"/>
            <a:ext cx="4544540" cy="504808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quand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même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all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the same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,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	just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the same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, nevertheless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sans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doute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	 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without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a doubt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selon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 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according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to (2)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toutefois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	       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nevertheless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d'un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autre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côté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on the other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			side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(1)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d'une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part		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on one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side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165" y="1600199"/>
            <a:ext cx="4172243" cy="5048081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Dans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vos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cahiers,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écrivez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“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Semaine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9” 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et la date.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par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contre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	      </a:t>
            </a:r>
            <a:r>
              <a:rPr lang="en-US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on the other 		   hand, however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pas du tout	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not at all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de plus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besides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, moreover (1)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pour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ainsi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dire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so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to speak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pourtant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	 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 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nevertheless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, 		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however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64313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341"/>
            <a:ext cx="8321040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>
                <a:latin typeface="Palatino"/>
                <a:cs typeface="Palatino"/>
              </a:rPr>
              <a:t>dix</a:t>
            </a:r>
            <a:r>
              <a:rPr lang="en-US" sz="2400" dirty="0">
                <a:latin typeface="Palatino"/>
                <a:cs typeface="Palatino"/>
              </a:rPr>
              <a:t>:  9/10 – 13/10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vendredi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treize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49750" y="1600200"/>
            <a:ext cx="4619625" cy="50673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000" dirty="0" err="1" smtClean="0">
                <a:solidFill>
                  <a:srgbClr val="000000"/>
                </a:solidFill>
                <a:latin typeface="Palatino"/>
                <a:cs typeface="Palatino"/>
              </a:rPr>
              <a:t>retrouver</a:t>
            </a:r>
            <a:r>
              <a:rPr lang="en-US" sz="2000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découvrir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 de nouveau 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ce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 qui 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avait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été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oublié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, revoir 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quelqu'un</a:t>
            </a:r>
            <a:endParaRPr lang="en-US" sz="20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000" dirty="0" err="1">
                <a:solidFill>
                  <a:srgbClr val="000000"/>
                </a:solidFill>
                <a:latin typeface="Palatino"/>
                <a:cs typeface="Palatino"/>
              </a:rPr>
              <a:t>une</a:t>
            </a:r>
            <a:r>
              <a:rPr lang="en-US" sz="2000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salutation	</a:t>
            </a:r>
            <a:r>
              <a:rPr lang="en-US" sz="2000" i="1" dirty="0" err="1" smtClean="0">
                <a:solidFill>
                  <a:srgbClr val="000090"/>
                </a:solidFill>
                <a:latin typeface="Palatino"/>
                <a:cs typeface="Palatino"/>
              </a:rPr>
              <a:t>ouverture</a:t>
            </a:r>
            <a:r>
              <a:rPr lang="en-US" sz="2000" i="1" dirty="0" smtClean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d'un </a:t>
            </a:r>
            <a:r>
              <a:rPr lang="en-US" sz="2000" i="1" dirty="0" smtClean="0">
                <a:solidFill>
                  <a:srgbClr val="000090"/>
                </a:solidFill>
                <a:latin typeface="Palatino"/>
                <a:cs typeface="Palatino"/>
              </a:rPr>
              <a:t>			</a:t>
            </a:r>
            <a:r>
              <a:rPr lang="en-US" sz="2000" i="1" dirty="0" err="1" smtClean="0">
                <a:solidFill>
                  <a:srgbClr val="000090"/>
                </a:solidFill>
                <a:latin typeface="Palatino"/>
                <a:cs typeface="Palatino"/>
              </a:rPr>
              <a:t>courriel</a:t>
            </a:r>
            <a:endParaRPr lang="en-US" sz="20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000" dirty="0">
                <a:solidFill>
                  <a:srgbClr val="000000"/>
                </a:solidFill>
                <a:latin typeface="Palatino"/>
                <a:cs typeface="Palatino"/>
              </a:rPr>
              <a:t>un </a:t>
            </a:r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smartphone        </a:t>
            </a:r>
            <a:r>
              <a:rPr lang="en-US" sz="2000" i="1" dirty="0" smtClean="0">
                <a:solidFill>
                  <a:srgbClr val="000090"/>
                </a:solidFill>
                <a:latin typeface="Palatino"/>
                <a:cs typeface="Palatino"/>
              </a:rPr>
              <a:t>a 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smartphone</a:t>
            </a:r>
            <a:endParaRPr lang="en-US" sz="20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000" dirty="0" err="1">
                <a:solidFill>
                  <a:srgbClr val="000000"/>
                </a:solidFill>
                <a:latin typeface="Palatino"/>
                <a:cs typeface="Palatino"/>
              </a:rPr>
              <a:t>suivre</a:t>
            </a:r>
            <a:r>
              <a:rPr lang="en-US" sz="2000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approuver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, 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soutenir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, </a:t>
            </a:r>
            <a:r>
              <a:rPr lang="en-US" sz="2000" i="1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en-US" sz="2000" i="1" dirty="0" err="1" smtClean="0">
                <a:solidFill>
                  <a:srgbClr val="000090"/>
                </a:solidFill>
                <a:latin typeface="Palatino"/>
                <a:cs typeface="Palatino"/>
              </a:rPr>
              <a:t>souscrire</a:t>
            </a:r>
            <a:endParaRPr lang="en-US" sz="20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000" dirty="0">
                <a:solidFill>
                  <a:srgbClr val="000000"/>
                </a:solidFill>
                <a:latin typeface="Palatino"/>
                <a:cs typeface="Palatino"/>
              </a:rPr>
              <a:t>la </a:t>
            </a:r>
            <a:r>
              <a:rPr lang="en-US" sz="2000" dirty="0" err="1">
                <a:solidFill>
                  <a:srgbClr val="000000"/>
                </a:solidFill>
                <a:latin typeface="Palatino"/>
                <a:cs typeface="Palatino"/>
              </a:rPr>
              <a:t>technologie</a:t>
            </a:r>
            <a:r>
              <a:rPr lang="en-US" sz="2000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technology</a:t>
            </a:r>
            <a:endParaRPr lang="en-US" sz="20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000" dirty="0" err="1">
                <a:solidFill>
                  <a:srgbClr val="000000"/>
                </a:solidFill>
                <a:latin typeface="Palatino"/>
                <a:cs typeface="Palatino"/>
              </a:rPr>
              <a:t>télécharger</a:t>
            </a:r>
            <a:r>
              <a:rPr lang="en-US" sz="2000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charger un 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fichier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informatique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 par 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l'intermédiaire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 des 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télécommunications</a:t>
            </a:r>
            <a:endParaRPr lang="en-US" sz="20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000" dirty="0">
                <a:solidFill>
                  <a:srgbClr val="000000"/>
                </a:solidFill>
                <a:latin typeface="Palatino"/>
                <a:cs typeface="Palatino"/>
              </a:rPr>
              <a:t>un </a:t>
            </a:r>
            <a:r>
              <a:rPr lang="en-US" sz="2000" dirty="0" err="1">
                <a:solidFill>
                  <a:srgbClr val="000000"/>
                </a:solidFill>
                <a:latin typeface="Palatino"/>
                <a:cs typeface="Palatino"/>
              </a:rPr>
              <a:t>utilisateur</a:t>
            </a:r>
            <a:r>
              <a:rPr lang="en-US" sz="2000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personne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 qui </a:t>
            </a:r>
            <a:r>
              <a:rPr lang="en-US" sz="2000" i="1" dirty="0" smtClean="0">
                <a:solidFill>
                  <a:srgbClr val="000090"/>
                </a:solidFill>
                <a:latin typeface="Palatino"/>
                <a:cs typeface="Palatino"/>
              </a:rPr>
              <a:t>			</a:t>
            </a:r>
            <a:r>
              <a:rPr lang="en-US" sz="2000" i="1" dirty="0" err="1" smtClean="0">
                <a:solidFill>
                  <a:srgbClr val="000090"/>
                </a:solidFill>
                <a:latin typeface="Palatino"/>
                <a:cs typeface="Palatino"/>
              </a:rPr>
              <a:t>utilise</a:t>
            </a:r>
            <a:endParaRPr lang="en-US" sz="2000" dirty="0">
              <a:solidFill>
                <a:srgbClr val="000090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000" y="1600200"/>
            <a:ext cx="4508499" cy="506730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000" dirty="0" err="1">
                <a:solidFill>
                  <a:schemeClr val="tx1"/>
                </a:solidFill>
                <a:latin typeface="Palatino"/>
                <a:cs typeface="Palatino"/>
              </a:rPr>
              <a:t>Écrivez</a:t>
            </a:r>
            <a:r>
              <a:rPr lang="en-US" sz="2000" dirty="0">
                <a:solidFill>
                  <a:schemeClr val="tx1"/>
                </a:solidFill>
                <a:latin typeface="Palatino"/>
                <a:cs typeface="Palatino"/>
              </a:rPr>
              <a:t> “</a:t>
            </a:r>
            <a:r>
              <a:rPr lang="en-US" sz="2000" dirty="0" err="1">
                <a:solidFill>
                  <a:schemeClr val="tx1"/>
                </a:solidFill>
                <a:latin typeface="Palatino"/>
                <a:cs typeface="Palatino"/>
              </a:rPr>
              <a:t>Semaine</a:t>
            </a:r>
            <a:r>
              <a:rPr lang="en-US" sz="2000" dirty="0">
                <a:solidFill>
                  <a:schemeClr val="tx1"/>
                </a:solidFill>
                <a:latin typeface="Palatino"/>
                <a:cs typeface="Palatino"/>
              </a:rPr>
              <a:t> 10” et la date.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Palatino"/>
                <a:cs typeface="Palatino"/>
              </a:rPr>
              <a:t>“</a:t>
            </a:r>
            <a:r>
              <a:rPr lang="en-US" sz="2000" b="1" i="1" dirty="0">
                <a:solidFill>
                  <a:srgbClr val="000090"/>
                </a:solidFill>
                <a:latin typeface="Palatino"/>
                <a:cs typeface="Palatino"/>
              </a:rPr>
              <a:t>Les mots du jour</a:t>
            </a:r>
            <a:r>
              <a:rPr lang="en-US" sz="2000" dirty="0">
                <a:solidFill>
                  <a:schemeClr val="tx1"/>
                </a:solidFill>
                <a:latin typeface="Palatino"/>
                <a:cs typeface="Palatino"/>
              </a:rPr>
              <a:t>.”</a:t>
            </a:r>
            <a:endParaRPr lang="en-US" sz="2000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000" dirty="0" err="1">
                <a:latin typeface="Palatino"/>
                <a:cs typeface="Palatino"/>
              </a:rPr>
              <a:t>nouer</a:t>
            </a:r>
            <a:r>
              <a:rPr lang="en-US" sz="2000" dirty="0">
                <a:latin typeface="Palatino"/>
                <a:cs typeface="Palatino"/>
              </a:rPr>
              <a:t>	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lier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, 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unir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, 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attacher</a:t>
            </a:r>
            <a:endParaRPr lang="en-US" sz="20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000" dirty="0">
                <a:latin typeface="Palatino"/>
                <a:cs typeface="Palatino"/>
              </a:rPr>
              <a:t>un portable	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a laptop, a mobile phone</a:t>
            </a:r>
            <a:endParaRPr lang="en-US" sz="20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000" dirty="0">
                <a:latin typeface="Palatino"/>
                <a:cs typeface="Palatino"/>
              </a:rPr>
              <a:t>poser </a:t>
            </a:r>
            <a:r>
              <a:rPr lang="en-US" sz="2000" dirty="0" err="1">
                <a:latin typeface="Palatino"/>
                <a:cs typeface="Palatino"/>
              </a:rPr>
              <a:t>une</a:t>
            </a:r>
            <a:r>
              <a:rPr lang="en-US" sz="2000" dirty="0">
                <a:latin typeface="Palatino"/>
                <a:cs typeface="Palatino"/>
              </a:rPr>
              <a:t> question	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questionner</a:t>
            </a:r>
            <a:endParaRPr lang="en-US" sz="20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000" dirty="0" err="1">
                <a:latin typeface="Palatino"/>
                <a:cs typeface="Palatino"/>
              </a:rPr>
              <a:t>une</a:t>
            </a:r>
            <a:r>
              <a:rPr lang="en-US" sz="2000" dirty="0">
                <a:latin typeface="Palatino"/>
                <a:cs typeface="Palatino"/>
              </a:rPr>
              <a:t> relation	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une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 liaison entre les </a:t>
            </a:r>
            <a:r>
              <a:rPr lang="en-US" sz="2000" i="1" dirty="0" err="1" smtClean="0">
                <a:solidFill>
                  <a:srgbClr val="000090"/>
                </a:solidFill>
                <a:latin typeface="Palatino"/>
                <a:cs typeface="Palatino"/>
              </a:rPr>
              <a:t>personnes</a:t>
            </a:r>
            <a:r>
              <a:rPr lang="en-US" sz="2000" i="1" dirty="0" smtClean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ou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 les choses</a:t>
            </a:r>
            <a:endParaRPr lang="en-US" sz="20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000" dirty="0" err="1">
                <a:latin typeface="Palatino"/>
                <a:cs typeface="Palatino"/>
              </a:rPr>
              <a:t>répondre</a:t>
            </a:r>
            <a:r>
              <a:rPr lang="en-US" sz="2000" dirty="0">
                <a:latin typeface="Palatino"/>
                <a:cs typeface="Palatino"/>
              </a:rPr>
              <a:t>	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dire, 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énoncer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 en </a:t>
            </a:r>
            <a:r>
              <a:rPr lang="en-US" sz="2000" i="1" dirty="0" err="1" smtClean="0">
                <a:solidFill>
                  <a:srgbClr val="000090"/>
                </a:solidFill>
                <a:latin typeface="Palatino"/>
                <a:cs typeface="Palatino"/>
              </a:rPr>
              <a:t>réponse</a:t>
            </a:r>
            <a:endParaRPr lang="en-US" sz="2000" i="1" dirty="0" smtClean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Palatino"/>
                <a:cs typeface="Palatino"/>
              </a:rPr>
              <a:t>un </a:t>
            </a:r>
            <a:r>
              <a:rPr lang="en-US" sz="2000" dirty="0" err="1">
                <a:solidFill>
                  <a:srgbClr val="000000"/>
                </a:solidFill>
                <a:latin typeface="Palatino"/>
                <a:cs typeface="Palatino"/>
              </a:rPr>
              <a:t>réseau</a:t>
            </a:r>
            <a:r>
              <a:rPr lang="en-US" sz="2000" dirty="0">
                <a:solidFill>
                  <a:srgbClr val="000000"/>
                </a:solidFill>
                <a:latin typeface="Palatino"/>
                <a:cs typeface="Palatino"/>
              </a:rPr>
              <a:t> social	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site internet 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permettant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 de 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créer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 des 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communautés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 de </a:t>
            </a:r>
            <a:r>
              <a:rPr lang="en-US" sz="2000" i="1" dirty="0" err="1">
                <a:solidFill>
                  <a:srgbClr val="000090"/>
                </a:solidFill>
                <a:latin typeface="Palatino"/>
                <a:cs typeface="Palatino"/>
              </a:rPr>
              <a:t>personnes</a:t>
            </a:r>
            <a:r>
              <a:rPr lang="en-US" sz="2000" i="1" dirty="0">
                <a:solidFill>
                  <a:srgbClr val="000090"/>
                </a:solidFill>
                <a:latin typeface="Palatino"/>
                <a:cs typeface="Palatino"/>
              </a:rPr>
              <a:t>, par </a:t>
            </a:r>
            <a:r>
              <a:rPr lang="en-US" sz="2000" i="1" dirty="0" err="1" smtClean="0">
                <a:solidFill>
                  <a:srgbClr val="000090"/>
                </a:solidFill>
                <a:latin typeface="Palatino"/>
                <a:cs typeface="Palatino"/>
              </a:rPr>
              <a:t>affinité</a:t>
            </a:r>
            <a:endParaRPr lang="en-US" sz="2000" dirty="0">
              <a:solidFill>
                <a:srgbClr val="000090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39477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341"/>
            <a:ext cx="8321040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>
                <a:latin typeface="Palatino"/>
                <a:cs typeface="Palatino"/>
              </a:rPr>
              <a:t>dix</a:t>
            </a:r>
            <a:r>
              <a:rPr lang="en-US" sz="2400" dirty="0">
                <a:latin typeface="Palatino"/>
                <a:cs typeface="Palatino"/>
              </a:rPr>
              <a:t>:  9/10 – 13/10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vendredi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treize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038600" cy="49326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600200"/>
            <a:ext cx="4041648" cy="49326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9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40341"/>
            <a:ext cx="8763000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:  16/10 – 20/10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seize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305300" cy="509905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la </a:t>
            </a:r>
            <a:r>
              <a:rPr lang="en-US" sz="2200" dirty="0" err="1" smtClean="0">
                <a:solidFill>
                  <a:srgbClr val="000000"/>
                </a:solidFill>
                <a:latin typeface="Palatino"/>
                <a:cs typeface="Palatino"/>
              </a:rPr>
              <a:t>conférence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	 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lecture</a:t>
            </a: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"/>
                <a:cs typeface="Palatino"/>
              </a:rPr>
              <a:t>le cours		       </a:t>
            </a:r>
            <a:r>
              <a:rPr lang="fr-FR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course</a:t>
            </a:r>
            <a:endParaRPr lang="en-US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"/>
                <a:cs typeface="Palatino"/>
              </a:rPr>
              <a:t>la craie		       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chalk</a:t>
            </a:r>
            <a:endParaRPr lang="en-US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"/>
                <a:cs typeface="Palatino"/>
              </a:rPr>
              <a:t>le crayon de couleur     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colored</a:t>
            </a:r>
            <a:r>
              <a:rPr lang="fr-FR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 			      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pencil</a:t>
            </a:r>
            <a:endParaRPr lang="en-US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le crayon </a:t>
            </a:r>
            <a:r>
              <a:rPr lang="en-US" sz="2200" dirty="0" err="1" smtClean="0">
                <a:solidFill>
                  <a:srgbClr val="000000"/>
                </a:solidFill>
                <a:latin typeface="Palatino"/>
                <a:cs typeface="Palatino"/>
              </a:rPr>
              <a:t>gras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	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crayon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le </a:t>
            </a:r>
            <a:r>
              <a:rPr lang="en-US" sz="2200" dirty="0" err="1" smtClean="0">
                <a:solidFill>
                  <a:srgbClr val="000000"/>
                </a:solidFill>
                <a:latin typeface="Palatino"/>
                <a:cs typeface="Palatino"/>
              </a:rPr>
              <a:t>directeur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	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elementary school 			   principal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rgbClr val="000000"/>
                </a:solidFill>
                <a:latin typeface="Palatino"/>
                <a:cs typeface="Palatino"/>
              </a:rPr>
              <a:t>l’élève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	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secondary school 			   student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rgbClr val="000000"/>
                </a:solidFill>
                <a:latin typeface="Palatino"/>
                <a:cs typeface="Palatino"/>
              </a:rPr>
              <a:t>l’encre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 (f)		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ink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500" y="1600200"/>
            <a:ext cx="4216908" cy="5099050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Écrivez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“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Semaine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11” 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et la date.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apprendre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learn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la bourse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scholarship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le bureau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desk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le carnet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  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small notebook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classeur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notebook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collège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       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junior high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collègien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junior high student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11572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342"/>
            <a:ext cx="8321040" cy="12297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:  16/10 – 20/10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seize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038600" cy="49479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600199"/>
            <a:ext cx="4041648" cy="494798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11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40341"/>
            <a:ext cx="8667750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:  16/10 – 20/10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smtClean="0">
                <a:latin typeface="Palatino"/>
                <a:cs typeface="Palatino"/>
              </a:rPr>
              <a:t>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4375" y="1600199"/>
            <a:ext cx="4397375" cy="508317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l’instituteur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/</a:t>
            </a: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l’institutrice</a:t>
            </a:r>
            <a:r>
              <a:rPr lang="en-US" sz="2200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sz="2200" dirty="0" smtClean="0">
                <a:solidFill>
                  <a:srgbClr val="000090"/>
                </a:solidFill>
                <a:latin typeface="Palatino"/>
                <a:cs typeface="Palatino"/>
              </a:rPr>
              <a:t>      	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elementary school teacher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le jardin d’enfants</a:t>
            </a:r>
            <a:r>
              <a:rPr lang="fr-FR" sz="2200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kindergarten</a:t>
            </a:r>
            <a:endParaRPr lang="en-US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la lecture</a:t>
            </a:r>
            <a:r>
              <a:rPr lang="fr-FR" sz="2200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sz="2200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reading</a:t>
            </a:r>
            <a:endParaRPr lang="en-US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le livret scolaire</a:t>
            </a:r>
            <a:r>
              <a:rPr lang="fr-FR" sz="2200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report 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card</a:t>
            </a:r>
            <a:endParaRPr lang="en-US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le lycée</a:t>
            </a:r>
            <a:r>
              <a:rPr lang="fr-FR" sz="2200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sz="2200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high</a:t>
            </a:r>
            <a:r>
              <a:rPr lang="fr-FR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school</a:t>
            </a:r>
            <a:endParaRPr lang="en-US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le lycéen/la lycéenne</a:t>
            </a:r>
            <a:r>
              <a:rPr lang="fr-FR" sz="2200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fr-FR" sz="2200" dirty="0" smtClean="0">
                <a:solidFill>
                  <a:srgbClr val="000090"/>
                </a:solidFill>
                <a:latin typeface="Palatino"/>
                <a:cs typeface="Palatino"/>
              </a:rPr>
              <a:t>     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high</a:t>
            </a:r>
            <a:r>
              <a:rPr lang="fr-FR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 		           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school</a:t>
            </a:r>
            <a:r>
              <a:rPr lang="fr-FR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student</a:t>
            </a:r>
            <a:endParaRPr lang="en-US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le maître/la maîtresse</a:t>
            </a:r>
            <a:r>
              <a:rPr lang="fr-FR" sz="2200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sz="2200" dirty="0" smtClean="0">
                <a:solidFill>
                  <a:srgbClr val="000090"/>
                </a:solidFill>
                <a:latin typeface="Palatino"/>
                <a:cs typeface="Palatino"/>
              </a:rPr>
              <a:t>    	      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elementary</a:t>
            </a:r>
            <a:r>
              <a:rPr lang="fr-FR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school</a:t>
            </a:r>
            <a:r>
              <a:rPr lang="fr-FR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teacher</a:t>
            </a:r>
            <a:endParaRPr lang="en-US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la matière</a:t>
            </a:r>
            <a:r>
              <a:rPr lang="fr-FR" sz="2200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sz="2200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subject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000" y="1600200"/>
            <a:ext cx="4153408" cy="508317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200" dirty="0" smtClean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sz="2200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sz="2200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sz="2200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enseigner</a:t>
            </a:r>
            <a:r>
              <a:rPr lang="en-US" sz="2200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sz="2200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teach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l’épreuve</a:t>
            </a:r>
            <a:r>
              <a:rPr lang="en-US" sz="2200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sz="2200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test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être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inscrit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(e) au tableau </a:t>
            </a: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d’honneur</a:t>
            </a:r>
            <a:r>
              <a:rPr lang="en-US" sz="2200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make the honor 			      roll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l’étudiant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(m)/</a:t>
            </a: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l’étudiante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(f)</a:t>
            </a:r>
            <a:r>
              <a:rPr lang="en-US" sz="2200" dirty="0" smtClean="0">
                <a:solidFill>
                  <a:srgbClr val="000090"/>
                </a:solidFill>
                <a:latin typeface="Palatino"/>
                <a:cs typeface="Palatino"/>
              </a:rPr>
              <a:t> 	  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university student</a:t>
            </a: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faire une demande</a:t>
            </a:r>
            <a:r>
              <a:rPr lang="fr-FR" sz="2200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sz="2200" dirty="0" smtClean="0">
                <a:solidFill>
                  <a:srgbClr val="000090"/>
                </a:solidFill>
                <a:latin typeface="Palatino"/>
                <a:cs typeface="Palatino"/>
              </a:rPr>
              <a:t>  </a:t>
            </a:r>
            <a:r>
              <a:rPr lang="fr-FR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apply</a:t>
            </a:r>
            <a:endParaRPr lang="en-US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la gomme</a:t>
            </a:r>
            <a:r>
              <a:rPr lang="fr-FR" sz="2200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sz="2200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eraser</a:t>
            </a:r>
            <a:endParaRPr lang="fr-FR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chemeClr val="tx1"/>
                </a:solidFill>
                <a:latin typeface="Palatino"/>
                <a:cs typeface="Palatino"/>
              </a:rPr>
              <a:t>s’inscrire</a:t>
            </a:r>
            <a:r>
              <a:rPr lang="en-US" sz="2200" dirty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register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8767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32" y="40342"/>
            <a:ext cx="8763817" cy="11670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:  16/10 – 20/10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038600" cy="48867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600199"/>
            <a:ext cx="4041648" cy="48867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87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6" y="40342"/>
            <a:ext cx="8651874" cy="12297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:  16/10 – 20/10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mercredi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smtClean="0">
                <a:latin typeface="Palatino"/>
                <a:cs typeface="Palatino"/>
              </a:rPr>
              <a:t>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15031"/>
            <a:ext cx="4241800" cy="505246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disponible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available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échec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failure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l'écran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the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screen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en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tant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que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as to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(in)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évitable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(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un)avoidable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je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vous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prie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   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I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beg of you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lumineux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     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illuminated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lutte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the fight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126" y="1489591"/>
            <a:ext cx="4169282" cy="5177909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à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propos 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de 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in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regards to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avoir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hâte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de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to be in a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	    hurry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to, can't wait to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capacité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a skill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cassé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/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brisé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broken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compromettre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			         compromise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la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connexion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internet 		         connection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craindre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fear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93791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32" y="40342"/>
            <a:ext cx="8748139" cy="11670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:  16/10 – 20/10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mercredi</a:t>
            </a:r>
            <a:r>
              <a:rPr lang="en-US" sz="2400" dirty="0">
                <a:latin typeface="Palatino"/>
                <a:cs typeface="Palatino"/>
              </a:rPr>
              <a:t>, 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038600" cy="49173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600200"/>
            <a:ext cx="4041648" cy="49173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0" y="40342"/>
            <a:ext cx="8667750" cy="11513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:  16/10 – 20/10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smtClean="0">
                <a:latin typeface="Palatino"/>
                <a:cs typeface="Palatino"/>
              </a:rPr>
              <a:t>dix-</a:t>
            </a:r>
            <a:r>
              <a:rPr lang="en-US" sz="2400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7409" y="1600200"/>
            <a:ext cx="4607250" cy="509905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priorité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priority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publicité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an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advertisement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réussir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succeed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réussite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a success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réjouir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de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to look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				forward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to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taille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the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size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un tiers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third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veuillez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accepter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please accept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250" y="1600200"/>
            <a:ext cx="4185158" cy="509905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la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moitié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half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ne pas marcher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not to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				function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nuisible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néfaste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harmful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perte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the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loss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e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ser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weigh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plus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ou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moins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more or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			less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poids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weight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922450306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32" y="40342"/>
            <a:ext cx="8779494" cy="11983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:  16/10 – 20/10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dix-</a:t>
            </a:r>
            <a:r>
              <a:rPr lang="en-US" sz="2400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038600" cy="49173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600200"/>
            <a:ext cx="4041648" cy="49173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7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64" y="40342"/>
            <a:ext cx="8387553" cy="11670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:  2/10 – 6/10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974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0" y="40341"/>
            <a:ext cx="8667750" cy="126109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:  16/10 – 20/10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vendredi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241800" cy="5114924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devoir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dû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dire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dit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écrire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écrit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être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été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faire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fait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falloir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il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)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il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a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fallu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lire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lu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mettre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mis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250" y="1600199"/>
            <a:ext cx="4185158" cy="5114925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avoir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eu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boire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bu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conduire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 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      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  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conduit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connaître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connu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courir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couru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craindre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craint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croire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cru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01352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32" y="40342"/>
            <a:ext cx="8763817" cy="12140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:  16/10 – 20/10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vendredi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038600" cy="49020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600199"/>
            <a:ext cx="4041648" cy="49020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61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0341"/>
            <a:ext cx="8635999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Palatino"/>
                <a:cs typeface="Palatino"/>
              </a:rPr>
              <a:t>la </a:t>
            </a:r>
            <a:r>
              <a:rPr lang="en-US" sz="2800" dirty="0" err="1">
                <a:latin typeface="Palatino"/>
                <a:cs typeface="Palatino"/>
              </a:rPr>
              <a:t>semaine</a:t>
            </a:r>
            <a:r>
              <a:rPr lang="en-US" sz="2800" dirty="0">
                <a:latin typeface="Palatino"/>
                <a:cs typeface="Palatino"/>
              </a:rPr>
              <a:t> </a:t>
            </a:r>
            <a:r>
              <a:rPr lang="en-US" sz="2800" dirty="0" err="1">
                <a:latin typeface="Palatino"/>
                <a:cs typeface="Palatino"/>
              </a:rPr>
              <a:t>numéro</a:t>
            </a:r>
            <a:r>
              <a:rPr lang="en-US" sz="2800" dirty="0">
                <a:latin typeface="Palatino"/>
                <a:cs typeface="Palatino"/>
              </a:rPr>
              <a:t> </a:t>
            </a:r>
            <a:r>
              <a:rPr lang="en-US" sz="2800" b="1" dirty="0" err="1">
                <a:latin typeface="Palatino"/>
                <a:cs typeface="Palatino"/>
              </a:rPr>
              <a:t>douze</a:t>
            </a:r>
            <a:r>
              <a:rPr lang="en-US" sz="2800" dirty="0">
                <a:latin typeface="Palatino"/>
                <a:cs typeface="Palatino"/>
              </a:rPr>
              <a:t>:  23/10 – 27/10</a:t>
            </a:r>
            <a:br>
              <a:rPr lang="en-US" sz="28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vingt-trois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771830"/>
            <a:ext cx="4225924" cy="4943294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rire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ri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savoir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su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suivre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suivi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valoir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il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)	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il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a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valu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venir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je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suis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venu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(e)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vivre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vécu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voir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vu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vouloir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voulu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125" y="1600199"/>
            <a:ext cx="4169283" cy="5114926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Écrivez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“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Semaine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12” 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et la date.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mourir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je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suis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 mort(e)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naître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 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je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suis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 né(e)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offrir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      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offert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pleuvoir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il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)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   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il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a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plu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pouvoir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      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pu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prendre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     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"/>
                <a:cs typeface="Palatino"/>
              </a:rPr>
              <a:t>pris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recevoir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     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j'ai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Palatino"/>
                <a:cs typeface="Palatino"/>
              </a:rPr>
              <a:t>reçu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07879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0" y="0"/>
            <a:ext cx="8699500" cy="11112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:  23/10 – 27/10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vingt-trois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28749"/>
            <a:ext cx="4273550" cy="5254625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 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3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.	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pleuvoir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/ je (</a:t>
            </a:r>
            <a:r>
              <a:rPr lang="en-US" sz="2200" i="1" dirty="0">
                <a:solidFill>
                  <a:srgbClr val="000000"/>
                </a:solidFill>
                <a:latin typeface="Palatino Linotype"/>
                <a:cs typeface="Palatino Linotype"/>
              </a:rPr>
              <a:t>f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) /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monter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dans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l'autobus</a:t>
            </a:r>
            <a:endParaRPr lang="en-US" sz="22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 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4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.	faire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froid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/ je (</a:t>
            </a:r>
            <a:r>
              <a:rPr lang="en-US" sz="2200" i="1" dirty="0">
                <a:solidFill>
                  <a:srgbClr val="000000"/>
                </a:solidFill>
                <a:latin typeface="Palatino Linotype"/>
                <a:cs typeface="Palatino Linotype"/>
              </a:rPr>
              <a:t>f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) / arriver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à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la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faculté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(</a:t>
            </a:r>
            <a:r>
              <a:rPr lang="en-US" sz="2200" i="1" dirty="0">
                <a:solidFill>
                  <a:srgbClr val="000000"/>
                </a:solidFill>
                <a:latin typeface="Palatino Linotype"/>
                <a:cs typeface="Palatino Linotype"/>
              </a:rPr>
              <a:t>university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 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5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.	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geler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/ je (</a:t>
            </a:r>
            <a:r>
              <a:rPr lang="en-US" sz="2200" i="1" dirty="0">
                <a:solidFill>
                  <a:srgbClr val="000000"/>
                </a:solidFill>
                <a:latin typeface="Palatino Linotype"/>
                <a:cs typeface="Palatino Linotype"/>
              </a:rPr>
              <a:t>f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) /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retrouver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mon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amie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Hélène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 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6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.	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neiger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/ nous (</a:t>
            </a:r>
            <a:r>
              <a:rPr lang="en-US" sz="2200" i="1" dirty="0">
                <a:solidFill>
                  <a:srgbClr val="000000"/>
                </a:solidFill>
                <a:latin typeface="Palatino Linotype"/>
                <a:cs typeface="Palatino Linotype"/>
              </a:rPr>
              <a:t>f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)/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entrer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dans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l'amphithéâtre</a:t>
            </a:r>
            <a:endParaRPr lang="en-US" sz="22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 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7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.	tonner (</a:t>
            </a:r>
            <a:r>
              <a:rPr lang="en-US" sz="2200" i="1" dirty="0">
                <a:solidFill>
                  <a:srgbClr val="000000"/>
                </a:solidFill>
                <a:latin typeface="Palatino Linotype"/>
                <a:cs typeface="Palatino Linotype"/>
              </a:rPr>
              <a:t>to thunder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) / le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professeur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/ commencer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sa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conférence</a:t>
            </a:r>
            <a:endParaRPr lang="en-US" sz="22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 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8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.	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grêler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(</a:t>
            </a:r>
            <a:r>
              <a:rPr lang="en-US" sz="2200" i="1" dirty="0">
                <a:solidFill>
                  <a:srgbClr val="000000"/>
                </a:solidFill>
                <a:latin typeface="Palatino Linotype"/>
                <a:cs typeface="Palatino Linotype"/>
              </a:rPr>
              <a:t>to hail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) / nous /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sortir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de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l'amphithéâtre</a:t>
            </a:r>
            <a:endParaRPr lang="en-US" sz="22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200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222250" y="1428750"/>
            <a:ext cx="4185158" cy="52546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Dans</a:t>
            </a:r>
            <a:r>
              <a:rPr lang="en-US" sz="2000" i="1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section </a:t>
            </a:r>
            <a:r>
              <a:rPr lang="en-US" sz="2000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grammaire</a:t>
            </a:r>
            <a:r>
              <a:rPr lang="en-US" sz="2000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, </a:t>
            </a:r>
            <a:r>
              <a:rPr lang="en-US" sz="2000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formez</a:t>
            </a:r>
            <a:r>
              <a:rPr lang="en-US" sz="2000" i="1" dirty="0">
                <a:solidFill>
                  <a:schemeClr val="tx1"/>
                </a:solidFill>
                <a:latin typeface="Palatino Linotype"/>
                <a:cs typeface="Palatino Linotype"/>
              </a:rPr>
              <a:t> des phrases avec les </a:t>
            </a:r>
            <a:r>
              <a:rPr lang="en-US" sz="2000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éléments</a:t>
            </a:r>
            <a:r>
              <a:rPr lang="en-US" sz="2000" i="1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proposés</a:t>
            </a:r>
            <a:r>
              <a:rPr lang="en-US" sz="2000" i="1" dirty="0">
                <a:solidFill>
                  <a:schemeClr val="tx1"/>
                </a:solidFill>
                <a:latin typeface="Palatino Linotype"/>
                <a:cs typeface="Palatino Linotype"/>
              </a:rPr>
              <a:t> en </a:t>
            </a:r>
            <a:r>
              <a:rPr lang="en-US" sz="2000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employant</a:t>
            </a:r>
            <a:r>
              <a:rPr lang="en-US" sz="2000" i="1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b="1" i="1" dirty="0">
                <a:solidFill>
                  <a:schemeClr val="tx1"/>
                </a:solidFill>
                <a:latin typeface="Palatino Linotype"/>
                <a:cs typeface="Palatino Linotype"/>
              </a:rPr>
              <a:t>un </a:t>
            </a:r>
            <a:r>
              <a:rPr lang="en-US" sz="2000" b="1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imparfait</a:t>
            </a:r>
            <a:r>
              <a:rPr lang="en-US" sz="2000" b="1" i="1" dirty="0">
                <a:solidFill>
                  <a:schemeClr val="tx1"/>
                </a:solidFill>
                <a:latin typeface="Palatino Linotype"/>
                <a:cs typeface="Palatino Linotype"/>
              </a:rPr>
              <a:t> et un passé </a:t>
            </a:r>
            <a:r>
              <a:rPr lang="en-US" sz="2000" b="1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composé</a:t>
            </a:r>
            <a:r>
              <a:rPr lang="en-US" sz="2000" i="1" dirty="0">
                <a:solidFill>
                  <a:schemeClr val="tx1"/>
                </a:solidFill>
                <a:latin typeface="Palatino Linotype"/>
                <a:cs typeface="Palatino Linotype"/>
              </a:rPr>
              <a:t> pour savoir </a:t>
            </a:r>
            <a:r>
              <a:rPr lang="en-US" sz="2000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ce</a:t>
            </a:r>
            <a:r>
              <a:rPr lang="en-US" sz="2000" i="1" dirty="0">
                <a:solidFill>
                  <a:schemeClr val="tx1"/>
                </a:solidFill>
                <a:latin typeface="Palatino Linotype"/>
                <a:cs typeface="Palatino Linotype"/>
              </a:rPr>
              <a:t> qui </a:t>
            </a:r>
            <a:r>
              <a:rPr lang="en-US" sz="2000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est</a:t>
            </a:r>
            <a:r>
              <a:rPr lang="en-US" sz="2000" i="1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arrivé</a:t>
            </a:r>
            <a:r>
              <a:rPr lang="en-US" sz="2000" i="1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à</a:t>
            </a:r>
            <a:r>
              <a:rPr lang="en-US" sz="2000" i="1" dirty="0">
                <a:solidFill>
                  <a:schemeClr val="tx1"/>
                </a:solidFill>
                <a:latin typeface="Palatino Linotype"/>
                <a:cs typeface="Palatino Linotype"/>
              </a:rPr>
              <a:t> Jeanine</a:t>
            </a:r>
            <a:r>
              <a:rPr lang="en-US" sz="2000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  <a:endParaRPr lang="en-US" sz="2000" i="1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u="sng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Modèle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:  faire 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du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soleil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/ je (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féminin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)/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descendre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prendre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l'autobus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u="sng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Il </a:t>
            </a:r>
            <a:r>
              <a:rPr lang="en-US" sz="2000" u="sng" dirty="0" err="1">
                <a:solidFill>
                  <a:srgbClr val="0000FF"/>
                </a:solidFill>
                <a:latin typeface="Palatino Linotype"/>
                <a:cs typeface="Palatino Linotype"/>
              </a:rPr>
              <a:t>faisait</a:t>
            </a:r>
            <a:r>
              <a:rPr lang="en-US" sz="2000" u="sng" dirty="0">
                <a:solidFill>
                  <a:srgbClr val="0000FF"/>
                </a:solidFill>
                <a:latin typeface="Palatino Linotype"/>
                <a:cs typeface="Palatino Linotype"/>
              </a:rPr>
              <a:t> du </a:t>
            </a:r>
            <a:r>
              <a:rPr lang="en-US" sz="2000" u="sng" dirty="0" err="1">
                <a:solidFill>
                  <a:srgbClr val="0000FF"/>
                </a:solidFill>
                <a:latin typeface="Palatino Linotype"/>
                <a:cs typeface="Palatino Linotype"/>
              </a:rPr>
              <a:t>soleil</a:t>
            </a:r>
            <a:r>
              <a:rPr lang="en-US" sz="2000" u="sng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u="sng" dirty="0" err="1">
                <a:solidFill>
                  <a:srgbClr val="0000FF"/>
                </a:solidFill>
                <a:latin typeface="Palatino Linotype"/>
                <a:cs typeface="Palatino Linotype"/>
              </a:rPr>
              <a:t>quand</a:t>
            </a:r>
            <a:r>
              <a:rPr lang="en-US" sz="2000" u="sng" dirty="0">
                <a:solidFill>
                  <a:srgbClr val="0000FF"/>
                </a:solidFill>
                <a:latin typeface="Palatino Linotype"/>
                <a:cs typeface="Palatino Linotype"/>
              </a:rPr>
              <a:t> je </a:t>
            </a:r>
            <a:r>
              <a:rPr lang="en-US" sz="2000" u="sng" dirty="0" err="1">
                <a:solidFill>
                  <a:srgbClr val="0000FF"/>
                </a:solidFill>
                <a:latin typeface="Palatino Linotype"/>
                <a:cs typeface="Palatino Linotype"/>
              </a:rPr>
              <a:t>suis</a:t>
            </a:r>
            <a:r>
              <a:rPr lang="en-US" sz="2000" u="sng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u="sng" dirty="0" err="1">
                <a:solidFill>
                  <a:srgbClr val="0000FF"/>
                </a:solidFill>
                <a:latin typeface="Palatino Linotype"/>
                <a:cs typeface="Palatino Linotype"/>
              </a:rPr>
              <a:t>descendue</a:t>
            </a:r>
            <a:r>
              <a:rPr lang="en-US" sz="2000" u="sng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u="sng" dirty="0" err="1">
                <a:solidFill>
                  <a:srgbClr val="0000FF"/>
                </a:solidFill>
                <a:latin typeface="Palatino Linotype"/>
                <a:cs typeface="Palatino Linotype"/>
              </a:rPr>
              <a:t>prendre</a:t>
            </a:r>
            <a:r>
              <a:rPr lang="en-US" sz="2000" u="sng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u="sng" dirty="0" err="1">
                <a:solidFill>
                  <a:srgbClr val="0000FF"/>
                </a:solidFill>
                <a:latin typeface="Palatino Linotype"/>
                <a:cs typeface="Palatino Linotype"/>
              </a:rPr>
              <a:t>l'autobus</a:t>
            </a:r>
            <a:r>
              <a:rPr lang="en-US" sz="2000" u="sng" dirty="0">
                <a:solidFill>
                  <a:srgbClr val="0000FF"/>
                </a:solidFill>
                <a:latin typeface="Palatino Linotype"/>
                <a:cs typeface="Palatino Linotype"/>
              </a:rPr>
              <a:t>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.	faire du vent / je (</a:t>
            </a:r>
            <a:r>
              <a:rPr lang="en-US" sz="2200" i="1" dirty="0">
                <a:solidFill>
                  <a:srgbClr val="000000"/>
                </a:solidFill>
                <a:latin typeface="Palatino Linotype"/>
                <a:cs typeface="Palatino Linotype"/>
              </a:rPr>
              <a:t>f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) / arriver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à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l'arrêt</a:t>
            </a:r>
            <a:endParaRPr lang="en-US" sz="22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2.	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bruiner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(</a:t>
            </a:r>
            <a:r>
              <a:rPr lang="en-US" sz="2200" i="1" dirty="0">
                <a:solidFill>
                  <a:srgbClr val="000000"/>
                </a:solidFill>
                <a:latin typeface="Palatino Linotype"/>
                <a:cs typeface="Palatino Linotype"/>
              </a:rPr>
              <a:t>to drizzle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) /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l'autobus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/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venir</a:t>
            </a:r>
            <a:endParaRPr lang="en-US" sz="2200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10895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0" y="1"/>
            <a:ext cx="8699500" cy="10477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:  23/10 – 27/10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vingt-trois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50" y="1552311"/>
            <a:ext cx="8699500" cy="5004064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Il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faisait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du vent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quand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je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suis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arrivée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à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l'arrêt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Il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bruinait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quand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l'autobus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est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venu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Il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pleuvait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quand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je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suis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montée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dans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l'autobus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Il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faisait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froid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quand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suis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arrivée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à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la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faculté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Il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gelait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quand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j’ai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retrouvée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mon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amie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Hélène.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Il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 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neigeait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quand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nous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sommes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entrées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dans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l'amphithéâtre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Il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tonnait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quand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professeur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a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commencé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sa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conférence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Il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grêlait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quand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nous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sommes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sortis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de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l'amphithéâtre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96947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8" y="40342"/>
            <a:ext cx="8669750" cy="11513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:  23/10 – 27/10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vingt-trois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038600" cy="49326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600200"/>
            <a:ext cx="4041648" cy="49326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244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21" y="40341"/>
            <a:ext cx="9018579" cy="102589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:  23/10 – 27/10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vingt-quatre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91432" y="1552312"/>
            <a:ext cx="4030318" cy="517868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la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règle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     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ruler, rule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la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retenue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      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detention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réussir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pass (a test)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la salle de classe</a:t>
            </a:r>
            <a:r>
              <a:rPr lang="fr-FR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classroom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sécher un cours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cut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 a 			class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le tableau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   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chalk board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la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terminale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last year 			of school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000" y="1442552"/>
            <a:ext cx="4637432" cy="5288448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la note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the grade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passer un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examen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take a test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professeur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high school 	        teacher/ college teacher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proviseur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high school 			principal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pupitre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student desk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rater/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échouer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fail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95065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07" y="40342"/>
            <a:ext cx="8816129" cy="11513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:  23/10 – 27/10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vingt-quatre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199" y="1615031"/>
            <a:ext cx="4256729" cy="5024951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Le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pharmacien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délivre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des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médicaments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Je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modifie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la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sonnerie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du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téléphone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L’arbitre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siffle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le coup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d’envoi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Au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marché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, les fruits et les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légumes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sont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frais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Les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enfants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se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rendent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à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la fête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foraine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.</a:t>
            </a:r>
            <a:endParaRPr lang="en-US" dirty="0">
              <a:solidFill>
                <a:srgbClr val="000000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208" y="1615031"/>
            <a:ext cx="4193200" cy="5024951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 err="1">
                <a:solidFill>
                  <a:srgbClr val="000090"/>
                </a:solidFill>
                <a:latin typeface="Palatino"/>
                <a:cs typeface="Palatino"/>
              </a:rPr>
              <a:t>Copiez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 les phrases </a:t>
            </a:r>
            <a:r>
              <a:rPr lang="en-US" dirty="0" err="1">
                <a:solidFill>
                  <a:srgbClr val="000090"/>
                </a:solidFill>
                <a:latin typeface="Palatino"/>
                <a:cs typeface="Palatino"/>
              </a:rPr>
              <a:t>suivantes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rgbClr val="000090"/>
                </a:solidFill>
                <a:latin typeface="Palatino"/>
                <a:cs typeface="Palatino"/>
              </a:rPr>
              <a:t>dans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 la section </a:t>
            </a:r>
            <a:r>
              <a:rPr lang="en-US" dirty="0" err="1" smtClean="0">
                <a:solidFill>
                  <a:srgbClr val="000090"/>
                </a:solidFill>
                <a:latin typeface="Palatino"/>
                <a:cs typeface="Palatino"/>
              </a:rPr>
              <a:t>cinq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: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Gabriel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récite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l’alphabet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Ce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 petit chat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est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affectueux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Mes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 parents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boivent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 du café.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Ouvrez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votre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livre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géographie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La fanfare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défile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 en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musique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.</a:t>
            </a:r>
            <a:endParaRPr lang="en-US" dirty="0">
              <a:solidFill>
                <a:schemeClr val="tx1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30180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0" y="40341"/>
            <a:ext cx="8667750" cy="12924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:  23/10 – 27/10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300" dirty="0">
                <a:latin typeface="Palatino"/>
                <a:cs typeface="Palatino"/>
              </a:rPr>
              <a:t>nous </a:t>
            </a:r>
            <a:r>
              <a:rPr lang="en-US" sz="2300" dirty="0" err="1">
                <a:latin typeface="Palatino"/>
                <a:cs typeface="Palatino"/>
              </a:rPr>
              <a:t>sommes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b="1" dirty="0" err="1">
                <a:latin typeface="Palatino"/>
                <a:cs typeface="Palatino"/>
              </a:rPr>
              <a:t>mercredi</a:t>
            </a:r>
            <a:r>
              <a:rPr lang="en-US" sz="2300" dirty="0">
                <a:latin typeface="Palatino"/>
                <a:cs typeface="Palatino"/>
              </a:rPr>
              <a:t>, le </a:t>
            </a:r>
            <a:r>
              <a:rPr lang="en-US" sz="2300" dirty="0" err="1">
                <a:latin typeface="Palatino"/>
                <a:cs typeface="Palatino"/>
              </a:rPr>
              <a:t>vingt-cinq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dirty="0" err="1">
                <a:latin typeface="Palatino"/>
                <a:cs typeface="Palatino"/>
              </a:rPr>
              <a:t>octobre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dirty="0" err="1">
                <a:latin typeface="Palatino"/>
                <a:cs typeface="Palatino"/>
              </a:rPr>
              <a:t>deux</a:t>
            </a:r>
            <a:r>
              <a:rPr lang="en-US" sz="2300" dirty="0">
                <a:latin typeface="Palatino"/>
                <a:cs typeface="Palatino"/>
              </a:rPr>
              <a:t> mille dix-</a:t>
            </a:r>
            <a:r>
              <a:rPr lang="en-US" sz="2300" dirty="0" err="1">
                <a:latin typeface="Palatino"/>
                <a:cs typeface="Palatino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458231"/>
            <a:ext cx="4241800" cy="525689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la bru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  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daughter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-in-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law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le/la célibataire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      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single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le demi-frère</a:t>
            </a:r>
            <a:r>
              <a:rPr lang="fr-FR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      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stepbrother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la demi-sœur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stepsister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l’époux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 (m)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husband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l’épouse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 (f)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wife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la femme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   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woman, wife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se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fiancer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     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get engaged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250" y="1600199"/>
            <a:ext cx="4185158" cy="511492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le beau-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fils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 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son-in-law, 			stepson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le beau-frère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     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brother-in-			law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beau-père</a:t>
            </a:r>
            <a:r>
              <a:rPr lang="fr-FR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dirty="0" err="1" smtClean="0">
                <a:solidFill>
                  <a:srgbClr val="0000FF"/>
                </a:solidFill>
                <a:latin typeface="Palatino"/>
                <a:cs typeface="Palatino"/>
              </a:rPr>
              <a:t>stepdad</a:t>
            </a:r>
            <a:endParaRPr lang="en-US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bébé</a:t>
            </a:r>
            <a:r>
              <a:rPr lang="fr-FR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dirty="0" smtClean="0">
                <a:solidFill>
                  <a:srgbClr val="0000FF"/>
                </a:solidFill>
                <a:latin typeface="Palatino"/>
                <a:cs typeface="Palatino"/>
              </a:rPr>
              <a:t>baby</a:t>
            </a:r>
            <a:endParaRPr lang="en-US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la belle-fille    </a:t>
            </a:r>
            <a:r>
              <a:rPr lang="fr-FR" dirty="0" err="1" smtClean="0">
                <a:solidFill>
                  <a:srgbClr val="0000FF"/>
                </a:solidFill>
                <a:latin typeface="Palatino"/>
                <a:cs typeface="Palatino"/>
              </a:rPr>
              <a:t>stepdaughter</a:t>
            </a:r>
            <a:endParaRPr lang="en-US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la belle-mère</a:t>
            </a:r>
            <a:r>
              <a:rPr lang="fr-FR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dirty="0" err="1" smtClean="0">
                <a:solidFill>
                  <a:srgbClr val="0000FF"/>
                </a:solidFill>
                <a:latin typeface="Palatino"/>
                <a:cs typeface="Palatino"/>
              </a:rPr>
              <a:t>stepmom</a:t>
            </a:r>
            <a:endParaRPr lang="en-US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la belle-sœur        </a:t>
            </a:r>
            <a:r>
              <a:rPr lang="fr-FR" dirty="0" err="1" smtClean="0">
                <a:solidFill>
                  <a:srgbClr val="0000FF"/>
                </a:solidFill>
                <a:latin typeface="Palatino"/>
                <a:cs typeface="Palatino"/>
              </a:rPr>
              <a:t>stepsister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24368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8" y="40342"/>
            <a:ext cx="8654072" cy="12140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:  23/10 – 27/10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300" dirty="0">
                <a:latin typeface="Palatino"/>
                <a:cs typeface="Palatino"/>
              </a:rPr>
              <a:t>nous </a:t>
            </a:r>
            <a:r>
              <a:rPr lang="en-US" sz="2300" dirty="0" err="1">
                <a:latin typeface="Palatino"/>
                <a:cs typeface="Palatino"/>
              </a:rPr>
              <a:t>sommes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b="1" dirty="0" err="1">
                <a:latin typeface="Palatino"/>
                <a:cs typeface="Palatino"/>
              </a:rPr>
              <a:t>mercredi</a:t>
            </a:r>
            <a:r>
              <a:rPr lang="en-US" sz="2300" dirty="0">
                <a:latin typeface="Palatino"/>
                <a:cs typeface="Palatino"/>
              </a:rPr>
              <a:t>, le </a:t>
            </a:r>
            <a:r>
              <a:rPr lang="en-US" sz="2300" dirty="0" err="1">
                <a:latin typeface="Palatino"/>
                <a:cs typeface="Palatino"/>
              </a:rPr>
              <a:t>vingt-cinq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dirty="0" err="1">
                <a:latin typeface="Palatino"/>
                <a:cs typeface="Palatino"/>
              </a:rPr>
              <a:t>octobre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dirty="0" err="1">
                <a:latin typeface="Palatino"/>
                <a:cs typeface="Palatino"/>
              </a:rPr>
              <a:t>deux</a:t>
            </a:r>
            <a:r>
              <a:rPr lang="en-US" sz="2300" dirty="0">
                <a:latin typeface="Palatino"/>
                <a:cs typeface="Palatino"/>
              </a:rPr>
              <a:t> mille dix-</a:t>
            </a:r>
            <a:r>
              <a:rPr lang="en-US" sz="2300" dirty="0" err="1">
                <a:latin typeface="Palatino"/>
                <a:cs typeface="Palatino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038600" cy="49173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600200"/>
            <a:ext cx="4041648" cy="49173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83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341"/>
            <a:ext cx="8321040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:  2/10 – 6/10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trois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199" y="2121647"/>
            <a:ext cx="4256741" cy="457199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le bracelet	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bracelet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la broche	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brooch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la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chaine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 (en or)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gold chain</a:t>
            </a: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chatoyer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sparkle</a:t>
            </a: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le collier	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necklace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le diamant	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diamond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doré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(e)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gilded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176" y="1600200"/>
            <a:ext cx="4198232" cy="509344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Dans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vos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cahiers,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écrivez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“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Semaine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9” 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et la date.</a:t>
            </a:r>
          </a:p>
          <a:p>
            <a:pPr marL="0" indent="0">
              <a:spcBef>
                <a:spcPts val="1200"/>
              </a:spcBef>
              <a:spcAft>
                <a:spcPts val="240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l’alliance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 (f)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wedding ring</a:t>
            </a: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l’anneau (m)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ring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la bague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ring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le bijou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jewel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la boucle d’oreille   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earring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92508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6" y="40342"/>
            <a:ext cx="8651874" cy="11826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:  23/10 – 27/10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</a:t>
            </a:r>
            <a:r>
              <a:rPr lang="en-US" sz="2400" dirty="0">
                <a:latin typeface="Palatino"/>
                <a:cs typeface="Palatino"/>
              </a:rPr>
              <a:t>-six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1102" y="1600200"/>
            <a:ext cx="4468898" cy="5067300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le petit-fils	               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grandson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la petite-fille    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granddaughter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le veut	                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widower</a:t>
            </a:r>
            <a:endParaRPr lang="fr-FR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la veuve	                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widow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copain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	 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friend/boyfriend</a:t>
            </a:r>
          </a:p>
          <a:p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la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copine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	 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friend/girlfriend</a:t>
            </a:r>
          </a:p>
          <a:p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se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marier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	        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get married</a:t>
            </a:r>
          </a:p>
          <a:p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se divorcer	   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get divorced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126" y="1600200"/>
            <a:ext cx="3963489" cy="506730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gendre	        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son-in-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law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mari	          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husband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neveu	          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nephew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la nièce	           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niece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l’orphelin(e)        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orphan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petit ami        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boyfriend</a:t>
            </a:r>
            <a:endParaRPr lang="fr-FR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la petite amie    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girlfriend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96053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44" y="40342"/>
            <a:ext cx="8654072" cy="12454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:  23/10 – 27/10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</a:t>
            </a:r>
            <a:r>
              <a:rPr lang="en-US" sz="2400" dirty="0">
                <a:latin typeface="Palatino"/>
                <a:cs typeface="Palatino"/>
              </a:rPr>
              <a:t>-six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2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40341"/>
            <a:ext cx="8667750" cy="127677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:  23/10 – 27/10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300" dirty="0">
                <a:latin typeface="Palatino"/>
                <a:cs typeface="Palatino"/>
              </a:rPr>
              <a:t>nous </a:t>
            </a:r>
            <a:r>
              <a:rPr lang="en-US" sz="2300" dirty="0" err="1">
                <a:latin typeface="Palatino"/>
                <a:cs typeface="Palatino"/>
              </a:rPr>
              <a:t>sommes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b="1" dirty="0" err="1">
                <a:latin typeface="Palatino"/>
                <a:cs typeface="Palatino"/>
              </a:rPr>
              <a:t>vendredi</a:t>
            </a:r>
            <a:r>
              <a:rPr lang="en-US" sz="2300" dirty="0">
                <a:latin typeface="Palatino"/>
                <a:cs typeface="Palatino"/>
              </a:rPr>
              <a:t>, le </a:t>
            </a:r>
            <a:r>
              <a:rPr lang="en-US" sz="2300" dirty="0" err="1">
                <a:latin typeface="Palatino"/>
                <a:cs typeface="Palatino"/>
              </a:rPr>
              <a:t>vingt-sept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dirty="0" err="1">
                <a:latin typeface="Palatino"/>
                <a:cs typeface="Palatino"/>
              </a:rPr>
              <a:t>octobre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dirty="0" err="1">
                <a:latin typeface="Palatino"/>
                <a:cs typeface="Palatino"/>
              </a:rPr>
              <a:t>deux</a:t>
            </a:r>
            <a:r>
              <a:rPr lang="en-US" sz="2300" dirty="0">
                <a:latin typeface="Palatino"/>
                <a:cs typeface="Palatino"/>
              </a:rPr>
              <a:t> mille dix-</a:t>
            </a:r>
            <a:r>
              <a:rPr lang="en-US" sz="2300" dirty="0" err="1">
                <a:latin typeface="Palatino"/>
                <a:cs typeface="Palatino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273550" cy="5067300"/>
          </a:xfrm>
        </p:spPr>
        <p:txBody>
          <a:bodyPr>
            <a:normAutofit fontScale="92500"/>
          </a:bodyPr>
          <a:lstStyle/>
          <a:p>
            <a:r>
              <a:rPr lang="fr-FR" dirty="0">
                <a:solidFill>
                  <a:srgbClr val="000000"/>
                </a:solidFill>
                <a:latin typeface="Palatino"/>
                <a:cs typeface="Palatino"/>
              </a:rPr>
              <a:t>le mal de gorge</a:t>
            </a:r>
            <a:r>
              <a:rPr lang="fr-FR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i="1" dirty="0">
                <a:solidFill>
                  <a:srgbClr val="0000FF"/>
                </a:solidFill>
                <a:latin typeface="Palatino"/>
                <a:cs typeface="Palatino"/>
              </a:rPr>
              <a:t>sore </a:t>
            </a:r>
            <a:r>
              <a:rPr lang="fr-FR" i="1" dirty="0" err="1">
                <a:solidFill>
                  <a:srgbClr val="0000FF"/>
                </a:solidFill>
                <a:latin typeface="Palatino"/>
                <a:cs typeface="Palatino"/>
              </a:rPr>
              <a:t>throat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la nausée</a:t>
            </a:r>
            <a:r>
              <a:rPr lang="fr-FR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nausea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la pneumonie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pneumonia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rhume des foins  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hay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fever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saigner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bleed</a:t>
            </a:r>
          </a:p>
          <a:p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la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toux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cough</a:t>
            </a:r>
          </a:p>
          <a:p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le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vertige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dizzy spell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vomir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throw up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000" y="1600200"/>
            <a:ext cx="4153408" cy="506730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l’allergie (f)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allergy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l’</a:t>
            </a:r>
            <a:r>
              <a:rPr lang="fr-FR" dirty="0" err="1" smtClean="0">
                <a:solidFill>
                  <a:srgbClr val="000000"/>
                </a:solidFill>
                <a:latin typeface="Palatino"/>
                <a:cs typeface="Palatino"/>
              </a:rPr>
              <a:t>artrite</a:t>
            </a: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 (f)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arthritis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l’asthme (m)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asthma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éternuer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sneeze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être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enrhumé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(e)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have a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			cold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la grippe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   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fr-FR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flu</a:t>
            </a:r>
            <a:r>
              <a:rPr lang="fr-FR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(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influenza)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51502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77" y="40342"/>
            <a:ext cx="8795171" cy="11670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:  23/10 – 27/10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300" dirty="0">
                <a:latin typeface="Palatino"/>
                <a:cs typeface="Palatino"/>
              </a:rPr>
              <a:t>nous </a:t>
            </a:r>
            <a:r>
              <a:rPr lang="en-US" sz="2300" dirty="0" err="1">
                <a:latin typeface="Palatino"/>
                <a:cs typeface="Palatino"/>
              </a:rPr>
              <a:t>sommes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b="1" dirty="0" err="1">
                <a:latin typeface="Palatino"/>
                <a:cs typeface="Palatino"/>
              </a:rPr>
              <a:t>vendredi</a:t>
            </a:r>
            <a:r>
              <a:rPr lang="en-US" sz="2300" dirty="0">
                <a:latin typeface="Palatino"/>
                <a:cs typeface="Palatino"/>
              </a:rPr>
              <a:t>, le </a:t>
            </a:r>
            <a:r>
              <a:rPr lang="en-US" sz="2300" dirty="0" err="1">
                <a:latin typeface="Palatino"/>
                <a:cs typeface="Palatino"/>
              </a:rPr>
              <a:t>vingt-sept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dirty="0" err="1">
                <a:latin typeface="Palatino"/>
                <a:cs typeface="Palatino"/>
              </a:rPr>
              <a:t>octobre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dirty="0" err="1">
                <a:latin typeface="Palatino"/>
                <a:cs typeface="Palatino"/>
              </a:rPr>
              <a:t>deux</a:t>
            </a:r>
            <a:r>
              <a:rPr lang="en-US" sz="2300" dirty="0">
                <a:latin typeface="Palatino"/>
                <a:cs typeface="Palatino"/>
              </a:rPr>
              <a:t> mille dix-</a:t>
            </a:r>
            <a:r>
              <a:rPr lang="en-US" sz="2300" dirty="0" err="1">
                <a:latin typeface="Palatino"/>
                <a:cs typeface="Palatino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038600" cy="49479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600199"/>
            <a:ext cx="4041648" cy="494798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57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21" y="40342"/>
            <a:ext cx="8889238" cy="11670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treize</a:t>
            </a:r>
            <a:r>
              <a:rPr lang="en-US" sz="2400" dirty="0">
                <a:latin typeface="Palatino"/>
                <a:cs typeface="Palatino"/>
              </a:rPr>
              <a:t>:  30/10 – 3/11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458231"/>
            <a:ext cx="4225924" cy="519339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ciment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cement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coton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cotton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cristal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crystal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cuir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leather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la laine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wool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lin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linen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la pierre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stone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le plastique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plastic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125" y="1600199"/>
            <a:ext cx="4169283" cy="5051425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Écrivez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“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Semaine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13” et la date.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en-US" sz="2600" dirty="0" err="1" smtClean="0">
                <a:solidFill>
                  <a:srgbClr val="000000"/>
                </a:solidFill>
                <a:latin typeface="Palatino"/>
                <a:cs typeface="Palatino"/>
              </a:rPr>
              <a:t>l’acier</a:t>
            </a:r>
            <a:r>
              <a:rPr lang="en-US" sz="2600" dirty="0" smtClean="0">
                <a:solidFill>
                  <a:srgbClr val="000000"/>
                </a:solidFill>
                <a:latin typeface="Palatino"/>
                <a:cs typeface="Palatino"/>
              </a:rPr>
              <a:t> (m)		</a:t>
            </a:r>
            <a:r>
              <a:rPr lang="en-US" sz="2600" i="1" dirty="0" smtClean="0">
                <a:solidFill>
                  <a:srgbClr val="0000FF"/>
                </a:solidFill>
                <a:latin typeface="Palatino"/>
                <a:cs typeface="Palatino"/>
              </a:rPr>
              <a:t>steel</a:t>
            </a:r>
          </a:p>
          <a:p>
            <a:r>
              <a:rPr lang="en-US" sz="2600" dirty="0" smtClean="0">
                <a:solidFill>
                  <a:srgbClr val="000000"/>
                </a:solidFill>
                <a:latin typeface="Palatino"/>
                <a:cs typeface="Palatino"/>
              </a:rPr>
              <a:t>le </a:t>
            </a:r>
            <a:r>
              <a:rPr lang="en-US" sz="2600" dirty="0" err="1" smtClean="0">
                <a:solidFill>
                  <a:srgbClr val="000000"/>
                </a:solidFill>
                <a:latin typeface="Palatino"/>
                <a:cs typeface="Palatino"/>
              </a:rPr>
              <a:t>béton</a:t>
            </a:r>
            <a:r>
              <a:rPr lang="en-US" sz="2600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600" dirty="0" smtClean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600" i="1" dirty="0" smtClean="0">
                <a:solidFill>
                  <a:srgbClr val="0000FF"/>
                </a:solidFill>
                <a:latin typeface="Palatino"/>
                <a:cs typeface="Palatino"/>
              </a:rPr>
              <a:t>concrete</a:t>
            </a:r>
          </a:p>
          <a:p>
            <a:r>
              <a:rPr lang="fr-FR" sz="2600" dirty="0" smtClean="0">
                <a:solidFill>
                  <a:srgbClr val="000000"/>
                </a:solidFill>
                <a:latin typeface="Palatino"/>
                <a:cs typeface="Palatino"/>
              </a:rPr>
              <a:t>le bois		</a:t>
            </a:r>
            <a:r>
              <a:rPr lang="fr-FR" sz="26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wood</a:t>
            </a:r>
            <a:endParaRPr lang="en-US" sz="26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sz="2600" dirty="0" smtClean="0">
                <a:solidFill>
                  <a:srgbClr val="000000"/>
                </a:solidFill>
                <a:latin typeface="Palatino"/>
                <a:cs typeface="Palatino"/>
              </a:rPr>
              <a:t>la boue		</a:t>
            </a:r>
            <a:r>
              <a:rPr lang="fr-FR" sz="26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mud</a:t>
            </a:r>
            <a:endParaRPr lang="en-US" sz="26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sz="2600" dirty="0" smtClean="0">
                <a:solidFill>
                  <a:srgbClr val="000000"/>
                </a:solidFill>
                <a:latin typeface="Palatino"/>
                <a:cs typeface="Palatino"/>
              </a:rPr>
              <a:t>la brique		</a:t>
            </a:r>
            <a:r>
              <a:rPr lang="fr-FR" sz="2600" i="1" dirty="0" smtClean="0">
                <a:solidFill>
                  <a:srgbClr val="0000FF"/>
                </a:solidFill>
                <a:latin typeface="Palatino"/>
                <a:cs typeface="Palatino"/>
              </a:rPr>
              <a:t>brick</a:t>
            </a:r>
            <a:endParaRPr lang="en-US" sz="26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sz="2600" dirty="0" smtClean="0">
                <a:solidFill>
                  <a:srgbClr val="000000"/>
                </a:solidFill>
                <a:latin typeface="Palatino"/>
                <a:cs typeface="Palatino"/>
              </a:rPr>
              <a:t>le caoutchouc	</a:t>
            </a:r>
            <a:r>
              <a:rPr lang="fr-FR" sz="26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rubber</a:t>
            </a:r>
            <a:endParaRPr lang="en-US" sz="26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sz="2600" dirty="0" smtClean="0">
                <a:solidFill>
                  <a:srgbClr val="000000"/>
                </a:solidFill>
                <a:latin typeface="Palatino"/>
                <a:cs typeface="Palatino"/>
              </a:rPr>
              <a:t>la céramique</a:t>
            </a:r>
            <a:r>
              <a:rPr lang="fr-FR" sz="2600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fr-FR" sz="26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ceramic</a:t>
            </a:r>
            <a:endParaRPr lang="en-US" sz="26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29500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43" y="40342"/>
            <a:ext cx="8575683" cy="11983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treize</a:t>
            </a:r>
            <a:r>
              <a:rPr lang="en-US" sz="2400" dirty="0">
                <a:latin typeface="Palatino"/>
                <a:cs typeface="Palatino"/>
              </a:rPr>
              <a:t>:  30/10 – 3/11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038600" cy="49020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600199"/>
            <a:ext cx="4041648" cy="49020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36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40341"/>
            <a:ext cx="8667750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treize</a:t>
            </a:r>
            <a:r>
              <a:rPr lang="en-US" sz="2400" dirty="0">
                <a:latin typeface="Palatino"/>
                <a:cs typeface="Palatino"/>
              </a:rPr>
              <a:t>:  30/10 – 3/11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300" dirty="0">
                <a:latin typeface="Palatino"/>
                <a:cs typeface="Palatino"/>
              </a:rPr>
              <a:t>nous </a:t>
            </a:r>
            <a:r>
              <a:rPr lang="en-US" sz="2300" dirty="0" err="1">
                <a:latin typeface="Palatino"/>
                <a:cs typeface="Palatino"/>
              </a:rPr>
              <a:t>sommes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b="1" dirty="0" err="1">
                <a:latin typeface="Palatino"/>
                <a:cs typeface="Palatino"/>
              </a:rPr>
              <a:t>mardi</a:t>
            </a:r>
            <a:r>
              <a:rPr lang="en-US" sz="2300" dirty="0">
                <a:latin typeface="Palatino"/>
                <a:cs typeface="Palatino"/>
              </a:rPr>
              <a:t>, le </a:t>
            </a:r>
            <a:r>
              <a:rPr lang="en-US" sz="2300" dirty="0" err="1">
                <a:latin typeface="Palatino"/>
                <a:cs typeface="Palatino"/>
              </a:rPr>
              <a:t>trente</a:t>
            </a:r>
            <a:r>
              <a:rPr lang="en-US" sz="2300" dirty="0">
                <a:latin typeface="Palatino"/>
                <a:cs typeface="Palatino"/>
              </a:rPr>
              <a:t>-et-un </a:t>
            </a:r>
            <a:r>
              <a:rPr lang="en-US" sz="2300" dirty="0" err="1">
                <a:latin typeface="Palatino"/>
                <a:cs typeface="Palatino"/>
              </a:rPr>
              <a:t>octobre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dirty="0" err="1">
                <a:latin typeface="Palatino"/>
                <a:cs typeface="Palatino"/>
              </a:rPr>
              <a:t>deux</a:t>
            </a:r>
            <a:r>
              <a:rPr lang="en-US" sz="2300" dirty="0">
                <a:latin typeface="Palatino"/>
                <a:cs typeface="Palatino"/>
              </a:rPr>
              <a:t> mille dix-</a:t>
            </a:r>
            <a:r>
              <a:rPr lang="en-US" sz="2300" dirty="0" err="1">
                <a:latin typeface="Palatino"/>
                <a:cs typeface="Palatino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199"/>
            <a:ext cx="4273550" cy="509905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briller</a:t>
            </a: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		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shine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la brise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breeze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le brouillard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fog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la brume	   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mist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,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fog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,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haze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la chaleur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heat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le ciel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sky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clair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clear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couvert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cloudy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000" y="1600199"/>
            <a:ext cx="4153408" cy="5099051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Écrivez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“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Semaine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13” 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et la date.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sable	</a:t>
            </a: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sand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la soie	</a:t>
            </a: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silk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tissu	</a:t>
            </a: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fabric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la toile	</a:t>
            </a: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cloth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verre	</a:t>
            </a: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glass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dirty="0">
                <a:solidFill>
                  <a:schemeClr val="tx1"/>
                </a:solidFill>
                <a:latin typeface="Palatino"/>
                <a:cs typeface="Palatino"/>
              </a:rPr>
              <a:t>l’arc-en-ciel (m)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rainbow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04963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10" y="40342"/>
            <a:ext cx="8732461" cy="11356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treize</a:t>
            </a:r>
            <a:r>
              <a:rPr lang="en-US" sz="2400" dirty="0">
                <a:latin typeface="Palatino"/>
                <a:cs typeface="Palatino"/>
              </a:rPr>
              <a:t>:  30/10 – 3/11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-et-un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038600" cy="49440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600199"/>
            <a:ext cx="4041648" cy="494403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97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40341"/>
            <a:ext cx="8620125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treize</a:t>
            </a:r>
            <a:r>
              <a:rPr lang="en-US" sz="2400" dirty="0" smtClean="0">
                <a:latin typeface="Palatino"/>
                <a:cs typeface="Palatino"/>
              </a:rPr>
              <a:t>:  31/</a:t>
            </a:r>
            <a:r>
              <a:rPr lang="en-US" sz="2400" dirty="0">
                <a:latin typeface="Palatino"/>
                <a:cs typeface="Palatino"/>
              </a:rPr>
              <a:t>10 – </a:t>
            </a:r>
            <a:r>
              <a:rPr lang="en-US" sz="2400" dirty="0" smtClean="0">
                <a:latin typeface="Palatino"/>
                <a:cs typeface="Palatino"/>
              </a:rPr>
              <a:t>4/11</a:t>
            </a:r>
            <a:r>
              <a:rPr lang="en-US" sz="2400" dirty="0">
                <a:latin typeface="Palatino"/>
                <a:cs typeface="Palatino"/>
              </a:rPr>
              <a:t/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 smtClean="0">
                <a:latin typeface="Palatino"/>
                <a:cs typeface="Palatino"/>
              </a:rPr>
              <a:t>nous </a:t>
            </a:r>
            <a:r>
              <a:rPr lang="en-US" sz="2400" dirty="0" err="1" smtClean="0">
                <a:latin typeface="Palatino"/>
                <a:cs typeface="Palatino"/>
              </a:rPr>
              <a:t>sommes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lundi</a:t>
            </a:r>
            <a:r>
              <a:rPr lang="en-US" sz="2400" dirty="0" smtClean="0">
                <a:latin typeface="Palatino"/>
                <a:cs typeface="Palatino"/>
              </a:rPr>
              <a:t>, le </a:t>
            </a:r>
            <a:r>
              <a:rPr lang="en-US" sz="2400" dirty="0" err="1" smtClean="0">
                <a:latin typeface="Palatino"/>
                <a:cs typeface="Palatino"/>
              </a:rPr>
              <a:t>trente</a:t>
            </a:r>
            <a:r>
              <a:rPr lang="en-US" sz="2400" dirty="0" smtClean="0">
                <a:latin typeface="Palatino"/>
                <a:cs typeface="Palatino"/>
              </a:rPr>
              <a:t>-et-un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seize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199" y="1724790"/>
            <a:ext cx="4225925" cy="4942710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nuageux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cloudy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l’orage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storm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pleuvoir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rain</a:t>
            </a:r>
          </a:p>
          <a:p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pluvieux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rainy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souffler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blow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tonnerre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thunder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la vague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wave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999" y="1600200"/>
            <a:ext cx="4394199" cy="506730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Écrivez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“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Semaine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13” 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et la date.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l’éclair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 (m)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flash of lightning</a:t>
            </a: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enniegé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(e)</a:t>
            </a:r>
            <a:r>
              <a:rPr lang="en-US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snowy</a:t>
            </a: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ensoleillé(e)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sunny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la foudre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        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thunderbolt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geler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freeze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la glace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ice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mouillé(e)</a:t>
            </a:r>
            <a:r>
              <a:rPr lang="fr-FR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wet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95872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10" y="40342"/>
            <a:ext cx="8669750" cy="12454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:  23/10 – 27/10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300" dirty="0">
                <a:latin typeface="Palatino"/>
                <a:cs typeface="Palatino"/>
              </a:rPr>
              <a:t>nous </a:t>
            </a:r>
            <a:r>
              <a:rPr lang="en-US" sz="2300" dirty="0" err="1">
                <a:latin typeface="Palatino"/>
                <a:cs typeface="Palatino"/>
              </a:rPr>
              <a:t>sommes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b="1" dirty="0" err="1">
                <a:latin typeface="Palatino"/>
                <a:cs typeface="Palatino"/>
              </a:rPr>
              <a:t>mercredi</a:t>
            </a:r>
            <a:r>
              <a:rPr lang="en-US" sz="2300" dirty="0">
                <a:latin typeface="Palatino"/>
                <a:cs typeface="Palatino"/>
              </a:rPr>
              <a:t>, le </a:t>
            </a:r>
            <a:r>
              <a:rPr lang="en-US" sz="2300" dirty="0" err="1">
                <a:latin typeface="Palatino"/>
                <a:cs typeface="Palatino"/>
              </a:rPr>
              <a:t>vingt-cinq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dirty="0" err="1">
                <a:latin typeface="Palatino"/>
                <a:cs typeface="Palatino"/>
              </a:rPr>
              <a:t>octobre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dirty="0" err="1">
                <a:latin typeface="Palatino"/>
                <a:cs typeface="Palatino"/>
              </a:rPr>
              <a:t>deux</a:t>
            </a:r>
            <a:r>
              <a:rPr lang="en-US" sz="2300" dirty="0">
                <a:latin typeface="Palatino"/>
                <a:cs typeface="Palatino"/>
              </a:rPr>
              <a:t> mille dix-</a:t>
            </a:r>
            <a:r>
              <a:rPr lang="en-US" sz="2300" dirty="0" err="1">
                <a:latin typeface="Palatino"/>
                <a:cs typeface="Palatino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038600" cy="49173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600200"/>
            <a:ext cx="4041648" cy="49173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12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8" y="40341"/>
            <a:ext cx="8751922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:  2/10 – 6/10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trois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287330" cy="5070380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Ma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grande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sœur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joue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de la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guitare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classique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Pour effacer les traits de crayon, on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utilise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une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gomme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Connais-tu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un fruit plus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juteux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que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l’orange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?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Les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poissons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se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déplacent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grâce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à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leurs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nageoires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Margaux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est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très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gourmande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;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elle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mange trop de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gâteaux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.</a:t>
            </a:r>
            <a:endParaRPr lang="en-US" dirty="0">
              <a:solidFill>
                <a:srgbClr val="000000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608" y="1600199"/>
            <a:ext cx="4223800" cy="5070381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200" dirty="0" err="1">
                <a:solidFill>
                  <a:schemeClr val="tx1"/>
                </a:solidFill>
                <a:latin typeface="Palatino"/>
                <a:cs typeface="Palatino"/>
              </a:rPr>
              <a:t>Copiez</a:t>
            </a:r>
            <a:r>
              <a:rPr lang="en-US" sz="2200" dirty="0">
                <a:solidFill>
                  <a:schemeClr val="tx1"/>
                </a:solidFill>
                <a:latin typeface="Palatino"/>
                <a:cs typeface="Palatino"/>
              </a:rPr>
              <a:t> les phrases </a:t>
            </a:r>
            <a:r>
              <a:rPr lang="en-US" sz="2200" dirty="0" err="1">
                <a:solidFill>
                  <a:schemeClr val="tx1"/>
                </a:solidFill>
                <a:latin typeface="Palatino"/>
                <a:cs typeface="Palatino"/>
              </a:rPr>
              <a:t>suivantes</a:t>
            </a:r>
            <a:r>
              <a:rPr lang="en-US" sz="2200" dirty="0">
                <a:solidFill>
                  <a:schemeClr val="tx1"/>
                </a:solidFill>
                <a:latin typeface="Palatino"/>
                <a:cs typeface="Palatino"/>
              </a:rPr>
              <a:t> sous le </a:t>
            </a:r>
            <a:r>
              <a:rPr lang="en-US" sz="2200" dirty="0" err="1">
                <a:solidFill>
                  <a:schemeClr val="tx1"/>
                </a:solidFill>
                <a:latin typeface="Palatino"/>
                <a:cs typeface="Palatino"/>
              </a:rPr>
              <a:t>titre</a:t>
            </a:r>
            <a:r>
              <a:rPr lang="en-US" sz="2200" dirty="0">
                <a:solidFill>
                  <a:schemeClr val="tx1"/>
                </a:solidFill>
                <a:latin typeface="Palatino"/>
                <a:cs typeface="Palatino"/>
              </a:rPr>
              <a:t> “</a:t>
            </a:r>
            <a:r>
              <a:rPr lang="en-US" sz="2200" i="1" dirty="0">
                <a:solidFill>
                  <a:schemeClr val="tx1"/>
                </a:solidFill>
                <a:latin typeface="Palatino"/>
                <a:cs typeface="Palatino"/>
              </a:rPr>
              <a:t>Pour commencer</a:t>
            </a:r>
            <a:r>
              <a:rPr lang="en-US" sz="2200" dirty="0">
                <a:solidFill>
                  <a:schemeClr val="tx1"/>
                </a:solidFill>
                <a:latin typeface="Palatino"/>
                <a:cs typeface="Palatino"/>
              </a:rPr>
              <a:t>”:</a:t>
            </a: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Le train entre en </a:t>
            </a: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gare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.</a:t>
            </a: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À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Venise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, on se </a:t>
            </a: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déplace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 en </a:t>
            </a: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gondole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.</a:t>
            </a: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Au </a:t>
            </a: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printemps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, on </a:t>
            </a: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voit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 les premiers bourgeons.</a:t>
            </a: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Il </a:t>
            </a: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neige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; les </a:t>
            </a: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enfants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 font de la luge.</a:t>
            </a: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La </a:t>
            </a: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rougeole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est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une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maladie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assez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 grave.</a:t>
            </a:r>
            <a:endParaRPr lang="en-US" sz="2200" dirty="0">
              <a:solidFill>
                <a:schemeClr val="tx1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98038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038600" cy="49326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600200"/>
            <a:ext cx="4041648" cy="49326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038600" cy="48561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600200"/>
            <a:ext cx="4041648" cy="48561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8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18" y="40342"/>
            <a:ext cx="8710706" cy="12140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:  2/10 – 6/10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mercredi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quatre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51529"/>
            <a:ext cx="4286624" cy="4542117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pendentif	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pendant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la perle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pearl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la pierre		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stone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rubis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ruby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saphir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sapphire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scintiller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twinkle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4118" y="1600199"/>
            <a:ext cx="4183290" cy="5093448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Dans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vos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cahiers,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écrivez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“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Semaine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9” et la date.</a:t>
            </a:r>
          </a:p>
          <a:p>
            <a:pPr marL="0" indent="0">
              <a:spcBef>
                <a:spcPts val="1200"/>
              </a:spcBef>
              <a:spcAft>
                <a:spcPts val="240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l’emeraude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 (f)	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emerald</a:t>
            </a:r>
          </a:p>
          <a:p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la joaillerie  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jewelry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making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la montre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watch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l’opale (f)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opal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la parure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jewels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11806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59" y="40342"/>
            <a:ext cx="8492123" cy="12297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:  2/10 – 6/10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mercredi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quatre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038600" cy="49173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600200"/>
            <a:ext cx="4041648" cy="49173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37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176" y="40342"/>
            <a:ext cx="8740588" cy="11983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:  2/10 – 6/10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cinq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199" y="1778000"/>
            <a:ext cx="4301565" cy="490070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le lait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milk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la limonade 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lemon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-lime soda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la liqueur		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liqueur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l’orangeade (f)    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orange soda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le rafraichissement 			        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refreshment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le thé</a:t>
            </a:r>
            <a:r>
              <a:rPr lang="fr-FR" dirty="0">
                <a:solidFill>
                  <a:schemeClr val="tx1"/>
                </a:solidFill>
                <a:latin typeface="Palatino"/>
                <a:cs typeface="Palatino"/>
              </a:rPr>
              <a:t>	</a:t>
            </a:r>
            <a:r>
              <a:rPr lang="fr-FR" dirty="0" smtClean="0">
                <a:solidFill>
                  <a:schemeClr val="tx1"/>
                </a:solidFill>
                <a:latin typeface="Palatino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tea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thé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 glacé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iced tea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le vin	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wine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176" y="1600200"/>
            <a:ext cx="4198232" cy="5078506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Dans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vos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cahiers,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écrivez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“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Semaine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9” et la date.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la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bière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beer</a:t>
            </a: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la boisson	          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beverage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la boisson gazeuse   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soda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citron pressé  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lemonade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digestif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after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dinner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 drink</a:t>
            </a: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l’eau (f)		</a:t>
            </a:r>
            <a:r>
              <a:rPr lang="fr-FR" i="1" dirty="0" smtClean="0">
                <a:solidFill>
                  <a:srgbClr val="0000FF"/>
                </a:solidFill>
                <a:latin typeface="Palatino"/>
                <a:cs typeface="Palatino"/>
              </a:rPr>
              <a:t>water</a:t>
            </a:r>
            <a:endParaRPr lang="en-US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"/>
                <a:cs typeface="Palatino"/>
              </a:rPr>
              <a:t>le jus		</a:t>
            </a:r>
            <a:r>
              <a:rPr lang="fr-FR" i="1" dirty="0" err="1" smtClean="0">
                <a:solidFill>
                  <a:srgbClr val="0000FF"/>
                </a:solidFill>
                <a:latin typeface="Palatino"/>
                <a:cs typeface="Palatino"/>
              </a:rPr>
              <a:t>juice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176471435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44" y="40342"/>
            <a:ext cx="8638394" cy="12297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:  2/10 – 6/10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cinq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038600" cy="49173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600200"/>
            <a:ext cx="4041648" cy="49173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84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57952</TotalTime>
  <Words>1270</Words>
  <Application>Microsoft Macintosh PowerPoint</Application>
  <PresentationFormat>On-screen Show (4:3)</PresentationFormat>
  <Paragraphs>436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Infusion</vt:lpstr>
      <vt:lpstr>Français AP</vt:lpstr>
      <vt:lpstr>la semaine numéro neuf:  2/10 – 6/10 nous sommes lundi, le deux octobre deux mille dix-sept</vt:lpstr>
      <vt:lpstr>la semaine numéro neuf:  2/10 – 6/10 nous sommes lundi, le deux octobre deux mille dix-sept</vt:lpstr>
      <vt:lpstr>la semaine numéro neuf:  2/10 – 6/10 nous sommes mardi, le trois octobre deux mille dix-sept</vt:lpstr>
      <vt:lpstr>la semaine numéro neuf:  2/10 – 6/10 nous sommes mardi, le trois octobre deux mille dix-sept</vt:lpstr>
      <vt:lpstr>la semaine numéro neuf:  2/10 – 6/10 nous sommes mercredi, le quatre octobre deux mille dix-sept</vt:lpstr>
      <vt:lpstr>la semaine numéro neuf:  2/10 – 6/10 nous sommes mercredi, le quatre octobre deux mille dix-sept</vt:lpstr>
      <vt:lpstr>la semaine numéro neuf:  2/10 – 6/10 nous sommes jeudi, le cinq octobre deux mille dix-sept</vt:lpstr>
      <vt:lpstr>la semaine numéro neuf:  2/10 – 6/10 nous sommes jeudi, le cinq octobre deux mille dix-sept</vt:lpstr>
      <vt:lpstr>la semaine numéro neuf:  2/10 – 6/10 nous sommes vendredi, le six octobre deux mille dix-sept</vt:lpstr>
      <vt:lpstr>la semaine numéro neuf:  2/10 – 6/10 nous sommes vendredi, le six octobre deux mille dix-sept</vt:lpstr>
      <vt:lpstr>la semaine numéro dix:  9/10 – 13/10 nous sommes lundi, le neuf octobre deux mille dix-sept</vt:lpstr>
      <vt:lpstr>la semaine numéro dix:  9/10 – 13/10 nous sommes lundi, le neuf octobre deux mille dix-sept</vt:lpstr>
      <vt:lpstr>la semaine numéro dix:  9/10 – 13/10 nous sommes mardi, le dix octobre deux mille dix-sept</vt:lpstr>
      <vt:lpstr>la semaine numéro dix:  9/10 – 13/10 nous sommes mardi, le dix octobre deux mille dix-sept</vt:lpstr>
      <vt:lpstr>la semaine numéro dix:  9/10 – 13/10 nous sommes mercredi, le onze octobre deux mille dix-sept</vt:lpstr>
      <vt:lpstr>la semaine numéro dix:  9/10 – 13/10 nous sommes mercredi, le onze octobre deux mille dix-sept</vt:lpstr>
      <vt:lpstr>la semaine numéro dix:  9/10 – 13/10 nous sommes jeudi, le douze octobre deux mille dix-sept</vt:lpstr>
      <vt:lpstr>la semaine numéro dix:  9/10 – 13/10 nous sommes jeudi, le douze octobre deux mille dix-sept</vt:lpstr>
      <vt:lpstr>la semaine numéro dix:  9/10 – 13/10 nous sommes vendredi, le treize octobre deux mille dix-sept</vt:lpstr>
      <vt:lpstr>la semaine numéro dix:  9/10 – 13/10 nous sommes vendredi, le treize octobre deux mille dix-sept</vt:lpstr>
      <vt:lpstr>la semaine numéro onze:  16/10 – 20/10 nous sommes lundi, le seize octobre deux mille dix-sept</vt:lpstr>
      <vt:lpstr>la semaine numéro onze:  16/10 – 20/10 nous sommes lundi, le seize octobre deux mille dix-sept</vt:lpstr>
      <vt:lpstr>la semaine numéro onze:  16/10 – 20/10 nous sommes mardi, le dix-sept octobre deux mille dix-sept</vt:lpstr>
      <vt:lpstr>la semaine numéro onze:  16/10 – 20/10 nous sommes mardi, le dix-sept octobre deux mille dix-sept</vt:lpstr>
      <vt:lpstr>la semaine numéro onze:  16/10 – 20/10 nous sommes mercredi, le dix-huit octobre deux mille dix-sept</vt:lpstr>
      <vt:lpstr>la semaine numéro onze:  16/10 – 20/10 nous sommes mercredi, le dix-huit octobre deux mille dix-sept</vt:lpstr>
      <vt:lpstr>la semaine numéro onze:  16/10 – 20/10 nous sommes jeudi, le dix-neuf octobre deux mille dix-sept</vt:lpstr>
      <vt:lpstr>la semaine numéro onze:  16/10 – 20/10 nous sommes jeudi, le dix-neuf octobre deux mille dix-sept</vt:lpstr>
      <vt:lpstr>la semaine numéro onze:  16/10 – 20/10 nous sommes vendredi, le vingt octobre deux mille dix-sept</vt:lpstr>
      <vt:lpstr>la semaine numéro onze:  16/10 – 20/10 nous sommes vendredi, le vingt octobre deux mille dix-sept</vt:lpstr>
      <vt:lpstr>la semaine numéro douze:  23/10 – 27/10 nous sommes lundi, le vingt-trois octobre deux mille dix-sept</vt:lpstr>
      <vt:lpstr>la semaine numéro douze:  23/10 – 27/10 nous sommes lundi, le vingt-trois octobre deux mille dix-sept</vt:lpstr>
      <vt:lpstr>la semaine numéro douze:  23/10 – 27/10 nous sommes lundi, le vingt-trois octobre deux mille dix-sept</vt:lpstr>
      <vt:lpstr>la semaine numéro douze:  23/10 – 27/10 nous sommes lundi, le vingt-trois octobre deux mille dix-sept</vt:lpstr>
      <vt:lpstr>la semaine numéro douze:  23/10 – 27/10 nous sommes mardi, le vingt-quatre octobre deux mille dix-sept</vt:lpstr>
      <vt:lpstr>la semaine numéro douze:  23/10 – 27/10 nous sommes mardi, le vingt-quatre octobre deux mille dix-sept</vt:lpstr>
      <vt:lpstr>la semaine numéro douze:  23/10 – 27/10 nous sommes mercredi, le vingt-cinq octobre deux mille dix-sept</vt:lpstr>
      <vt:lpstr>la semaine numéro douze:  23/10 – 27/10 nous sommes mercredi, le vingt-cinq octobre deux mille dix-sept</vt:lpstr>
      <vt:lpstr>la semaine numéro douze:  23/10 – 27/10 nous sommes jeudi, le vingt-six octobre deux mille dix-sept</vt:lpstr>
      <vt:lpstr>la semaine numéro douze:  23/10 – 27/10 nous sommes jeudi, le vingt-six octobre deux mille dix-sept</vt:lpstr>
      <vt:lpstr>la semaine numéro douze:  23/10 – 27/10 nous sommes vendredi, le vingt-sept octobre deux mille dix-sept</vt:lpstr>
      <vt:lpstr>la semaine numéro douze:  23/10 – 27/10 nous sommes vendredi, le vingt-sept octobre deux mille dix-sept</vt:lpstr>
      <vt:lpstr>la semaine numéro treize:  30/10 – 3/11 nous sommes lundi, le trente octobre deux mille dix-sept</vt:lpstr>
      <vt:lpstr>la semaine numéro treize:  30/10 – 3/11 nous sommes lundi, le trente octobre deux mille dix-sept</vt:lpstr>
      <vt:lpstr>la semaine numéro treize:  30/10 – 3/11 nous sommes mardi, le trente-et-un octobre deux mille dix-sept</vt:lpstr>
      <vt:lpstr>la semaine numéro treize:  30/10 – 3/11 nous sommes mardi, le trente-et-un octobre deux mille dix-sept</vt:lpstr>
      <vt:lpstr>la semaine numéro treize:  31/10 – 4/11 nous sommes lundi, le trente-et-un octobre deux mille seize</vt:lpstr>
      <vt:lpstr>la semaine numéro douze:  23/10 – 27/10 nous sommes mercredi, le vingt-cinq octobre deux mille dix-sept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Français 3</dc:title>
  <dc:creator>Tara Thiesmeyer</dc:creator>
  <cp:lastModifiedBy>Tara Thiesmeyer</cp:lastModifiedBy>
  <cp:revision>198</cp:revision>
  <cp:lastPrinted>2017-10-27T04:30:09Z</cp:lastPrinted>
  <dcterms:created xsi:type="dcterms:W3CDTF">2016-07-01T05:47:10Z</dcterms:created>
  <dcterms:modified xsi:type="dcterms:W3CDTF">2017-10-27T05:00:33Z</dcterms:modified>
</cp:coreProperties>
</file>