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sldIdLst>
    <p:sldId id="256" r:id="rId2"/>
    <p:sldId id="291" r:id="rId3"/>
    <p:sldId id="289" r:id="rId4"/>
    <p:sldId id="262" r:id="rId5"/>
    <p:sldId id="288" r:id="rId6"/>
    <p:sldId id="258" r:id="rId7"/>
    <p:sldId id="287" r:id="rId8"/>
    <p:sldId id="259" r:id="rId9"/>
    <p:sldId id="286" r:id="rId10"/>
    <p:sldId id="260" r:id="rId11"/>
    <p:sldId id="285" r:id="rId12"/>
    <p:sldId id="261" r:id="rId13"/>
    <p:sldId id="292" r:id="rId14"/>
    <p:sldId id="284" r:id="rId15"/>
    <p:sldId id="263" r:id="rId16"/>
    <p:sldId id="283" r:id="rId17"/>
    <p:sldId id="264" r:id="rId18"/>
    <p:sldId id="290" r:id="rId19"/>
    <p:sldId id="265" r:id="rId20"/>
    <p:sldId id="282" r:id="rId21"/>
    <p:sldId id="267" r:id="rId22"/>
    <p:sldId id="281" r:id="rId23"/>
    <p:sldId id="266" r:id="rId24"/>
    <p:sldId id="280" r:id="rId25"/>
    <p:sldId id="268" r:id="rId26"/>
    <p:sldId id="279" r:id="rId27"/>
    <p:sldId id="270" r:id="rId28"/>
    <p:sldId id="278" r:id="rId29"/>
    <p:sldId id="294" r:id="rId30"/>
    <p:sldId id="277" r:id="rId31"/>
    <p:sldId id="276" r:id="rId32"/>
    <p:sldId id="269" r:id="rId33"/>
    <p:sldId id="293" r:id="rId34"/>
    <p:sldId id="272" r:id="rId35"/>
    <p:sldId id="275" r:id="rId36"/>
    <p:sldId id="271" r:id="rId37"/>
    <p:sldId id="273" r:id="rId38"/>
    <p:sldId id="27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3" d="100"/>
          <a:sy n="83" d="100"/>
        </p:scale>
        <p:origin x="-1792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AB02A5-4FE5-49D9-9E24-09F23B90C450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4AB02A5-4FE5-49D9-9E24-09F23B90C450}" type="datetimeFigureOut">
              <a:rPr lang="en-US" smtClean="0"/>
              <a:t>11/26/17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4AB02A5-4FE5-49D9-9E24-09F23B90C450}" type="datetimeFigureOut">
              <a:rPr lang="en-US" smtClean="0"/>
              <a:t>11/26/17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pPr algn="r" eaLnBrk="1" latinLnBrk="0" hangingPunct="1"/>
            <a:fld id="{54AB02A5-4FE5-49D9-9E24-09F23B90C450}" type="datetimeFigureOut">
              <a:rPr lang="en-US" smtClean="0"/>
              <a:t>11/26/17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Palatino"/>
                <a:cs typeface="Palatino"/>
              </a:rPr>
              <a:t>Français</a:t>
            </a:r>
            <a:r>
              <a:rPr lang="en-US" dirty="0" smtClean="0">
                <a:latin typeface="Palatino"/>
                <a:cs typeface="Palatino"/>
              </a:rPr>
              <a:t> AP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Palatino"/>
                <a:cs typeface="Palatino"/>
              </a:rPr>
              <a:t>le </a:t>
            </a:r>
            <a:r>
              <a:rPr lang="en-US" dirty="0" err="1">
                <a:latin typeface="Palatino"/>
                <a:cs typeface="Palatino"/>
              </a:rPr>
              <a:t>mois</a:t>
            </a:r>
            <a:r>
              <a:rPr lang="en-US" dirty="0">
                <a:latin typeface="Palatino"/>
                <a:cs typeface="Palatino"/>
              </a:rPr>
              <a:t> de </a:t>
            </a:r>
            <a:r>
              <a:rPr lang="en-US" dirty="0" err="1">
                <a:latin typeface="Palatino"/>
                <a:cs typeface="Palatino"/>
              </a:rPr>
              <a:t>novembre</a:t>
            </a:r>
            <a:endParaRPr lang="en-US" dirty="0">
              <a:latin typeface="Palatino"/>
              <a:cs typeface="Palatino"/>
            </a:endParaRPr>
          </a:p>
          <a:p>
            <a:endParaRPr lang="en-US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61739063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914" y="40341"/>
            <a:ext cx="8415310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quatorze</a:t>
            </a:r>
            <a:r>
              <a:rPr lang="en-US" sz="2400" dirty="0">
                <a:latin typeface="Palatino Linotype"/>
                <a:cs typeface="Palatino Linotype"/>
              </a:rPr>
              <a:t>:  6/11 – 9/11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mardi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novembre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9508" y="1637047"/>
            <a:ext cx="4268858" cy="509473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“</a:t>
            </a:r>
            <a:r>
              <a:rPr lang="en-US" b="1" i="1" dirty="0">
                <a:solidFill>
                  <a:srgbClr val="0000FF"/>
                </a:solidFill>
                <a:latin typeface="Palatino"/>
                <a:cs typeface="Palatino"/>
              </a:rPr>
              <a:t>Les mots du </a:t>
            </a:r>
            <a:r>
              <a:rPr lang="en-US" b="1" i="1" dirty="0" smtClean="0">
                <a:solidFill>
                  <a:srgbClr val="0000FF"/>
                </a:solidFill>
                <a:latin typeface="Palatino"/>
                <a:cs typeface="Palatino"/>
              </a:rPr>
              <a:t>jour</a:t>
            </a:r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”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Palatino"/>
                <a:cs typeface="Palatino"/>
              </a:rPr>
              <a:t>un pays en </a:t>
            </a:r>
            <a:r>
              <a:rPr lang="en-US" dirty="0" err="1">
                <a:latin typeface="Palatino"/>
                <a:cs typeface="Palatino"/>
              </a:rPr>
              <a:t>développement</a:t>
            </a:r>
            <a:r>
              <a:rPr lang="en-US" dirty="0">
                <a:latin typeface="Palatino"/>
                <a:cs typeface="Palatino"/>
              </a:rPr>
              <a:t>	 </a:t>
            </a:r>
            <a:r>
              <a:rPr lang="en-US" dirty="0" smtClean="0">
                <a:latin typeface="Palatino"/>
                <a:cs typeface="Palatino"/>
              </a:rPr>
              <a:t>          </a:t>
            </a:r>
            <a:r>
              <a:rPr lang="en-US" i="1" dirty="0" smtClean="0">
                <a:solidFill>
                  <a:srgbClr val="000090"/>
                </a:solidFill>
                <a:latin typeface="Palatino"/>
                <a:cs typeface="Palatino"/>
              </a:rPr>
              <a:t>a 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developing country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Palatino"/>
                <a:cs typeface="Palatino"/>
              </a:rPr>
              <a:t>le </a:t>
            </a:r>
            <a:r>
              <a:rPr lang="en-US" dirty="0" smtClean="0">
                <a:latin typeface="Palatino"/>
                <a:cs typeface="Palatino"/>
              </a:rPr>
              <a:t>PIB    </a:t>
            </a:r>
            <a:r>
              <a:rPr lang="en-US" i="1" dirty="0" smtClean="0">
                <a:solidFill>
                  <a:srgbClr val="000090"/>
                </a:solidFill>
                <a:latin typeface="Palatino"/>
                <a:cs typeface="Palatino"/>
              </a:rPr>
              <a:t>Gross 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Domestic Product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Palatino"/>
                <a:cs typeface="Palatino"/>
              </a:rPr>
              <a:t>la </a:t>
            </a:r>
            <a:r>
              <a:rPr lang="en-US" dirty="0" err="1">
                <a:latin typeface="Palatino"/>
                <a:cs typeface="Palatino"/>
              </a:rPr>
              <a:t>plupart</a:t>
            </a:r>
            <a:r>
              <a:rPr lang="en-US" dirty="0">
                <a:latin typeface="Palatino"/>
                <a:cs typeface="Palatino"/>
              </a:rPr>
              <a:t>	</a:t>
            </a:r>
            <a:r>
              <a:rPr lang="en-US" dirty="0" smtClean="0"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90"/>
                </a:solidFill>
                <a:latin typeface="Palatino"/>
                <a:cs typeface="Palatino"/>
              </a:rPr>
              <a:t>most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latin typeface="Palatino"/>
                <a:cs typeface="Palatino"/>
              </a:rPr>
              <a:t>une</a:t>
            </a:r>
            <a:r>
              <a:rPr lang="en-US" dirty="0">
                <a:latin typeface="Palatino"/>
                <a:cs typeface="Palatino"/>
              </a:rPr>
              <a:t> </a:t>
            </a:r>
            <a:r>
              <a:rPr lang="en-US" dirty="0" err="1">
                <a:latin typeface="Palatino"/>
                <a:cs typeface="Palatino"/>
              </a:rPr>
              <a:t>poignée</a:t>
            </a:r>
            <a:r>
              <a:rPr lang="en-US" dirty="0">
                <a:latin typeface="Palatino"/>
                <a:cs typeface="Palatino"/>
              </a:rPr>
              <a:t>	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a handful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Palatino"/>
                <a:cs typeface="Palatino"/>
              </a:rPr>
              <a:t>un </a:t>
            </a:r>
            <a:r>
              <a:rPr lang="en-US" dirty="0" err="1">
                <a:latin typeface="Palatino"/>
                <a:cs typeface="Palatino"/>
              </a:rPr>
              <a:t>portail</a:t>
            </a:r>
            <a:r>
              <a:rPr lang="en-US" dirty="0">
                <a:latin typeface="Palatino"/>
                <a:cs typeface="Palatino"/>
              </a:rPr>
              <a:t>	</a:t>
            </a:r>
            <a:r>
              <a:rPr lang="en-US" dirty="0" smtClean="0">
                <a:latin typeface="Palatino"/>
                <a:cs typeface="Palatino"/>
              </a:rPr>
              <a:t>         </a:t>
            </a:r>
            <a:r>
              <a:rPr lang="en-US" i="1" dirty="0" smtClean="0">
                <a:solidFill>
                  <a:srgbClr val="000090"/>
                </a:solidFill>
                <a:latin typeface="Palatino"/>
                <a:cs typeface="Palatino"/>
              </a:rPr>
              <a:t>a portal / 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gate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Palatino"/>
                <a:cs typeface="Palatino"/>
              </a:rPr>
              <a:t>un </a:t>
            </a:r>
            <a:r>
              <a:rPr lang="en-US" dirty="0" err="1">
                <a:latin typeface="Palatino"/>
                <a:cs typeface="Palatino"/>
              </a:rPr>
              <a:t>proche</a:t>
            </a:r>
            <a:r>
              <a:rPr lang="en-US" dirty="0">
                <a:latin typeface="Palatino"/>
                <a:cs typeface="Palatino"/>
              </a:rPr>
              <a:t>	</a:t>
            </a:r>
            <a:r>
              <a:rPr lang="en-US" dirty="0" smtClean="0">
                <a:latin typeface="Palatino"/>
                <a:cs typeface="Palatino"/>
              </a:rPr>
              <a:t>        </a:t>
            </a:r>
            <a:r>
              <a:rPr lang="en-US" i="1" dirty="0" smtClean="0">
                <a:solidFill>
                  <a:srgbClr val="000090"/>
                </a:solidFill>
                <a:latin typeface="Palatino"/>
                <a:cs typeface="Palatino"/>
              </a:rPr>
              <a:t>a 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close relation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latin typeface="Palatino"/>
                <a:cs typeface="Palatino"/>
              </a:rPr>
              <a:t>récupérer</a:t>
            </a:r>
            <a:r>
              <a:rPr lang="en-US" dirty="0">
                <a:latin typeface="Palatino"/>
                <a:cs typeface="Palatino"/>
              </a:rPr>
              <a:t>	</a:t>
            </a:r>
            <a:r>
              <a:rPr lang="en-US" dirty="0" smtClean="0">
                <a:latin typeface="Palatino"/>
                <a:cs typeface="Palatino"/>
              </a:rPr>
              <a:t> </a:t>
            </a:r>
            <a:r>
              <a:rPr lang="en-US" i="1" dirty="0" smtClean="0">
                <a:solidFill>
                  <a:srgbClr val="000090"/>
                </a:solidFill>
                <a:latin typeface="Palatino"/>
                <a:cs typeface="Palatino"/>
              </a:rPr>
              <a:t>to 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recover/get back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latin typeface="Palatino"/>
                <a:cs typeface="Palatino"/>
              </a:rPr>
              <a:t>requérir</a:t>
            </a:r>
            <a:r>
              <a:rPr lang="en-US" dirty="0">
                <a:latin typeface="Palatino"/>
                <a:cs typeface="Palatino"/>
              </a:rPr>
              <a:t>	</a:t>
            </a:r>
            <a:r>
              <a:rPr lang="en-US" dirty="0" smtClean="0"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90"/>
                </a:solidFill>
                <a:latin typeface="Palatino"/>
                <a:cs typeface="Palatino"/>
              </a:rPr>
              <a:t>to 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require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Palatino"/>
                <a:cs typeface="Palatino"/>
              </a:rPr>
              <a:t>un </a:t>
            </a:r>
            <a:r>
              <a:rPr lang="en-US" dirty="0" err="1">
                <a:latin typeface="Palatino"/>
                <a:cs typeface="Palatino"/>
              </a:rPr>
              <a:t>scrutin</a:t>
            </a:r>
            <a:r>
              <a:rPr lang="en-US" dirty="0">
                <a:latin typeface="Palatino"/>
                <a:cs typeface="Palatino"/>
              </a:rPr>
              <a:t>	</a:t>
            </a:r>
            <a:r>
              <a:rPr lang="en-US" dirty="0" smtClean="0"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90"/>
                </a:solidFill>
                <a:latin typeface="Palatino"/>
                <a:cs typeface="Palatino"/>
              </a:rPr>
              <a:t>a ballot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071" y="1637047"/>
            <a:ext cx="4299459" cy="509473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Palatino"/>
                <a:cs typeface="Palatino"/>
              </a:rPr>
              <a:t>se doter	</a:t>
            </a:r>
            <a:r>
              <a:rPr lang="en-US" dirty="0" smtClean="0">
                <a:latin typeface="Palatino"/>
                <a:cs typeface="Palatino"/>
              </a:rPr>
              <a:t>         </a:t>
            </a:r>
            <a:r>
              <a:rPr lang="en-US" i="1" dirty="0" smtClean="0">
                <a:solidFill>
                  <a:srgbClr val="000090"/>
                </a:solidFill>
                <a:latin typeface="Palatino"/>
                <a:cs typeface="Palatino"/>
              </a:rPr>
              <a:t>to 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be equipped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Palatino"/>
                <a:cs typeface="Palatino"/>
              </a:rPr>
              <a:t>se </a:t>
            </a:r>
            <a:r>
              <a:rPr lang="en-US" dirty="0" err="1">
                <a:latin typeface="Palatino"/>
                <a:cs typeface="Palatino"/>
              </a:rPr>
              <a:t>mettre</a:t>
            </a:r>
            <a:r>
              <a:rPr lang="en-US" dirty="0">
                <a:latin typeface="Palatino"/>
                <a:cs typeface="Palatino"/>
              </a:rPr>
              <a:t> en tête	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to get </a:t>
            </a:r>
            <a:r>
              <a:rPr lang="en-US" i="1" dirty="0" smtClean="0">
                <a:solidFill>
                  <a:srgbClr val="000090"/>
                </a:solidFill>
                <a:latin typeface="Palatino"/>
                <a:cs typeface="Palatino"/>
              </a:rPr>
              <a:t>	  	    something 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into one's head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>
                <a:latin typeface="Palatino"/>
                <a:cs typeface="Palatino"/>
              </a:rPr>
              <a:t>une</a:t>
            </a:r>
            <a:r>
              <a:rPr lang="en-US" dirty="0">
                <a:latin typeface="Palatino"/>
                <a:cs typeface="Palatino"/>
              </a:rPr>
              <a:t> </a:t>
            </a:r>
            <a:r>
              <a:rPr lang="en-US" dirty="0" err="1">
                <a:latin typeface="Palatino"/>
                <a:cs typeface="Palatino"/>
              </a:rPr>
              <a:t>somme</a:t>
            </a:r>
            <a:r>
              <a:rPr lang="en-US" dirty="0">
                <a:latin typeface="Palatino"/>
                <a:cs typeface="Palatino"/>
              </a:rPr>
              <a:t>	</a:t>
            </a:r>
            <a:r>
              <a:rPr lang="en-US" dirty="0" smtClean="0"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90"/>
                </a:solidFill>
                <a:latin typeface="Palatino"/>
                <a:cs typeface="Palatino"/>
              </a:rPr>
              <a:t>a 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sum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Palatino"/>
                <a:cs typeface="Palatino"/>
              </a:rPr>
              <a:t>de son </a:t>
            </a:r>
            <a:r>
              <a:rPr lang="en-US" dirty="0" smtClean="0">
                <a:latin typeface="Palatino"/>
                <a:cs typeface="Palatino"/>
              </a:rPr>
              <a:t>vivant </a:t>
            </a:r>
            <a:r>
              <a:rPr lang="en-US" i="1" dirty="0" smtClean="0">
                <a:solidFill>
                  <a:srgbClr val="000090"/>
                </a:solidFill>
                <a:latin typeface="Palatino"/>
                <a:cs typeface="Palatino"/>
              </a:rPr>
              <a:t>in 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his/her lifetime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Palatino"/>
                <a:cs typeface="Palatino"/>
              </a:rPr>
              <a:t>un </a:t>
            </a:r>
            <a:r>
              <a:rPr lang="en-US" dirty="0" err="1">
                <a:latin typeface="Palatino"/>
                <a:cs typeface="Palatino"/>
              </a:rPr>
              <a:t>soulèvement</a:t>
            </a:r>
            <a:r>
              <a:rPr lang="en-US" dirty="0">
                <a:latin typeface="Palatino"/>
                <a:cs typeface="Palatino"/>
              </a:rPr>
              <a:t>	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an uprising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Palatino"/>
                <a:cs typeface="Palatino"/>
              </a:rPr>
              <a:t>le </a:t>
            </a:r>
            <a:r>
              <a:rPr lang="en-US" dirty="0" err="1">
                <a:latin typeface="Palatino"/>
                <a:cs typeface="Palatino"/>
              </a:rPr>
              <a:t>taux</a:t>
            </a:r>
            <a:r>
              <a:rPr lang="en-US" dirty="0">
                <a:latin typeface="Palatino"/>
                <a:cs typeface="Palatino"/>
              </a:rPr>
              <a:t> de	</a:t>
            </a:r>
            <a:r>
              <a:rPr lang="en-US" dirty="0" smtClean="0"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90"/>
                </a:solidFill>
                <a:latin typeface="Palatino"/>
                <a:cs typeface="Palatino"/>
              </a:rPr>
              <a:t>the 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rate of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Palatino"/>
                <a:cs typeface="Palatino"/>
              </a:rPr>
              <a:t>un </a:t>
            </a:r>
            <a:r>
              <a:rPr lang="en-US" dirty="0" err="1">
                <a:latin typeface="Palatino"/>
                <a:cs typeface="Palatino"/>
              </a:rPr>
              <a:t>téléphone</a:t>
            </a:r>
            <a:r>
              <a:rPr lang="en-US" dirty="0">
                <a:latin typeface="Palatino"/>
                <a:cs typeface="Palatino"/>
              </a:rPr>
              <a:t> de </a:t>
            </a:r>
            <a:r>
              <a:rPr lang="en-US" dirty="0" smtClean="0">
                <a:latin typeface="Palatino"/>
                <a:cs typeface="Palatino"/>
              </a:rPr>
              <a:t>base     </a:t>
            </a:r>
            <a:r>
              <a:rPr lang="en-US" i="1" dirty="0" smtClean="0">
                <a:solidFill>
                  <a:srgbClr val="000090"/>
                </a:solidFill>
                <a:latin typeface="Palatino"/>
                <a:cs typeface="Palatino"/>
              </a:rPr>
              <a:t>a 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basic </a:t>
            </a:r>
            <a:r>
              <a:rPr lang="en-US" i="1" dirty="0" smtClean="0">
                <a:solidFill>
                  <a:srgbClr val="000090"/>
                </a:solidFill>
                <a:latin typeface="Palatino"/>
                <a:cs typeface="Palatino"/>
              </a:rPr>
              <a:t>			telephone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Palatino"/>
                <a:cs typeface="Palatino"/>
              </a:rPr>
              <a:t>un </a:t>
            </a:r>
            <a:r>
              <a:rPr lang="en-US" dirty="0" err="1">
                <a:latin typeface="Palatino"/>
                <a:cs typeface="Palatino"/>
              </a:rPr>
              <a:t>tremblement</a:t>
            </a:r>
            <a:r>
              <a:rPr lang="en-US" dirty="0">
                <a:latin typeface="Palatino"/>
                <a:cs typeface="Palatino"/>
              </a:rPr>
              <a:t> de </a:t>
            </a:r>
            <a:r>
              <a:rPr lang="en-US" dirty="0" err="1">
                <a:latin typeface="Palatino"/>
                <a:cs typeface="Palatino"/>
              </a:rPr>
              <a:t>terre</a:t>
            </a:r>
            <a:r>
              <a:rPr lang="en-US" dirty="0">
                <a:latin typeface="Palatino"/>
                <a:cs typeface="Palatino"/>
              </a:rPr>
              <a:t>	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an </a:t>
            </a:r>
            <a:r>
              <a:rPr lang="en-US" i="1" dirty="0" smtClean="0">
                <a:solidFill>
                  <a:srgbClr val="000090"/>
                </a:solidFill>
                <a:latin typeface="Palatino"/>
                <a:cs typeface="Palatino"/>
              </a:rPr>
              <a:t>			earthquake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>
                <a:latin typeface="Palatino"/>
                <a:cs typeface="Palatino"/>
              </a:rPr>
              <a:t>volontiers</a:t>
            </a:r>
            <a:r>
              <a:rPr lang="en-US" dirty="0">
                <a:latin typeface="Palatino"/>
                <a:cs typeface="Palatino"/>
              </a:rPr>
              <a:t>	</a:t>
            </a:r>
            <a:r>
              <a:rPr lang="en-US" dirty="0" smtClean="0"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90"/>
                </a:solidFill>
                <a:latin typeface="Palatino"/>
                <a:cs typeface="Palatino"/>
              </a:rPr>
              <a:t>willingly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64722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612" y="40341"/>
            <a:ext cx="8430612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quatorze</a:t>
            </a:r>
            <a:r>
              <a:rPr lang="en-US" sz="2400" dirty="0">
                <a:latin typeface="Palatino Linotype"/>
                <a:cs typeface="Palatino Linotype"/>
              </a:rPr>
              <a:t>:  6/11 – 9/11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mardi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novembre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9507" y="1452283"/>
            <a:ext cx="4299459" cy="524889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Pour commencer,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mettez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ces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verbes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irréguliers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dans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la section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grammaire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du cahier: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suivre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(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to follow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suis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nous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suivons</a:t>
            </a:r>
            <a:endParaRPr lang="en-US" dirty="0" smtClean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suis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suivez</a:t>
            </a:r>
            <a:endParaRPr lang="en-US" dirty="0" smtClean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il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suit	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ils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suivent</a:t>
            </a:r>
            <a:endParaRPr lang="en-US" dirty="0" smtClean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elle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suit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elles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suivent</a:t>
            </a:r>
            <a:endParaRPr lang="en-US" dirty="0" smtClean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participe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passé: 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suivi</a:t>
            </a:r>
            <a:endParaRPr lang="en-US" dirty="0" smtClean="0">
              <a:solidFill>
                <a:srgbClr val="FF000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Comme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suivre</a:t>
            </a:r>
            <a:r>
              <a:rPr lang="en-US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est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le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verbe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vivre (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to live</a:t>
            </a:r>
            <a:r>
              <a:rPr lang="en-US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)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: je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vis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vis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il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vit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, nous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vivons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vivez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ils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vivent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; (p.p.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vécu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)</a:t>
            </a:r>
            <a:endParaRPr lang="en-US" dirty="0">
              <a:solidFill>
                <a:schemeClr val="tx1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2" y="1452283"/>
            <a:ext cx="4284158" cy="524889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courir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(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to run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cours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nous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courons</a:t>
            </a:r>
            <a:endParaRPr lang="en-US" dirty="0" smtClean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cours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courez</a:t>
            </a:r>
            <a:endParaRPr lang="en-US" dirty="0" smtClean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il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court	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ils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courent</a:t>
            </a:r>
            <a:endParaRPr lang="en-US" dirty="0" smtClean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elle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court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elles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courent</a:t>
            </a:r>
            <a:endParaRPr lang="en-US" dirty="0" smtClean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participe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passé: 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couru</a:t>
            </a:r>
            <a:endParaRPr lang="en-US" dirty="0" smtClean="0">
              <a:solidFill>
                <a:srgbClr val="FF000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mourir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(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to die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meurs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nous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mourons</a:t>
            </a:r>
            <a:endParaRPr lang="en-US" dirty="0" smtClean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meurs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mourez</a:t>
            </a:r>
            <a:endParaRPr lang="en-US" dirty="0" smtClean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il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meurt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ils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meurent</a:t>
            </a:r>
            <a:endParaRPr lang="en-US" dirty="0" smtClean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elle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meurt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elles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meurent</a:t>
            </a:r>
            <a:endParaRPr lang="en-US" dirty="0" smtClean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participe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passé:  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mort(e)</a:t>
            </a:r>
            <a:endParaRPr lang="en-US" dirty="0">
              <a:solidFill>
                <a:srgbClr val="FF000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8357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08" y="40341"/>
            <a:ext cx="8690720" cy="116831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quatorze</a:t>
            </a:r>
            <a:r>
              <a:rPr lang="en-US" sz="2400" dirty="0">
                <a:latin typeface="Palatino Linotype"/>
                <a:cs typeface="Palatino Linotype"/>
              </a:rPr>
              <a:t>:  6/11 – 9/11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mercredi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novembre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207" y="1529950"/>
            <a:ext cx="4268857" cy="507943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2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“</a:t>
            </a:r>
            <a:r>
              <a:rPr lang="en-US" sz="22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</a:t>
            </a:r>
            <a:r>
              <a:rPr lang="en-US" sz="2200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jour</a:t>
            </a:r>
            <a:r>
              <a:rPr lang="en-US" sz="22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”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l’autoroute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(f)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électronique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information superhighway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base de données	</a:t>
            </a:r>
            <a:r>
              <a:rPr lang="fr-FR" sz="2200" i="1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database</a:t>
            </a:r>
            <a:endParaRPr lang="en-US" sz="2200" i="1" dirty="0" smtClean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souris		</a:t>
            </a:r>
            <a:r>
              <a:rPr lang="fr-FR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mouse</a:t>
            </a:r>
            <a:endParaRPr lang="en-US" sz="2200" i="1" dirty="0" smtClean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correcteur orthographique 			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spellchecker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l’écran (m)		</a:t>
            </a:r>
            <a:r>
              <a:rPr lang="fr-FR" sz="2200" i="1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screen</a:t>
            </a:r>
            <a:endParaRPr lang="en-US" sz="2200" i="1" dirty="0" smtClean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l’icône (f)		</a:t>
            </a:r>
            <a:r>
              <a:rPr lang="fr-FR" sz="2200" i="1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icon</a:t>
            </a:r>
            <a:endParaRPr lang="en-US" sz="2200" i="1" dirty="0" smtClean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l’imprimante (f)	</a:t>
            </a:r>
            <a:r>
              <a:rPr lang="fr-FR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printer</a:t>
            </a:r>
            <a:endParaRPr lang="en-US" sz="2200" i="1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3" y="1529950"/>
            <a:ext cx="4138395" cy="507943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fr-FR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l’informatique (f)	</a:t>
            </a:r>
            <a:r>
              <a:rPr lang="fr-FR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computer 			science</a:t>
            </a:r>
            <a:endParaRPr lang="en-US" sz="2200" i="1" dirty="0" smtClean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fr-FR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logiciel		</a:t>
            </a:r>
            <a:r>
              <a:rPr lang="fr-FR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software</a:t>
            </a:r>
            <a:endParaRPr lang="en-US" sz="2200" i="1" dirty="0" smtClean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fr-FR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mémoire vive	</a:t>
            </a:r>
            <a:r>
              <a:rPr lang="fr-FR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computer 		</a:t>
            </a:r>
            <a:r>
              <a:rPr lang="fr-FR" sz="2200" i="1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memory</a:t>
            </a:r>
            <a:r>
              <a:rPr lang="fr-FR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(RAM)</a:t>
            </a:r>
            <a:endParaRPr lang="en-US" sz="2200" i="1" dirty="0" smtClean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fr-FR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l’ordinateur (m)	</a:t>
            </a:r>
            <a:r>
              <a:rPr lang="fr-FR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computer</a:t>
            </a:r>
            <a:endParaRPr lang="en-US" sz="2200" i="1" dirty="0" smtClean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fr-FR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télécopieur      </a:t>
            </a:r>
            <a:r>
              <a:rPr lang="fr-FR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fax machine</a:t>
            </a:r>
            <a:endParaRPr lang="en-US" sz="2200" i="1" dirty="0" smtClean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fr-FR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traitement de texte    </a:t>
            </a:r>
            <a:r>
              <a:rPr lang="fr-FR" sz="2200" i="1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word</a:t>
            </a:r>
            <a:r>
              <a:rPr lang="fr-FR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		           </a:t>
            </a:r>
            <a:r>
              <a:rPr lang="fr-FR" sz="2200" i="1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processing</a:t>
            </a:r>
            <a:endParaRPr lang="en-US" sz="2200" i="1" dirty="0" smtClean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clavier		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keyboard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curseur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cursor</a:t>
            </a:r>
          </a:p>
        </p:txBody>
      </p:sp>
    </p:spTree>
    <p:extLst>
      <p:ext uri="{BB962C8B-B14F-4D97-AF65-F5344CB8AC3E}">
        <p14:creationId xmlns:p14="http://schemas.microsoft.com/office/powerpoint/2010/main" val="324474312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809" y="40342"/>
            <a:ext cx="8614217" cy="11377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quatorze</a:t>
            </a:r>
            <a:r>
              <a:rPr lang="en-US" sz="2400" dirty="0">
                <a:latin typeface="Palatino Linotype"/>
                <a:cs typeface="Palatino Linotype"/>
              </a:rPr>
              <a:t>:  6/11 – 9/11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mercredi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novembre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612" y="40341"/>
            <a:ext cx="8491814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quatorze</a:t>
            </a:r>
            <a:r>
              <a:rPr lang="en-US" sz="2400" dirty="0">
                <a:latin typeface="Palatino Linotype"/>
                <a:cs typeface="Palatino Linotype"/>
              </a:rPr>
              <a:t>:  6/11 – 9/11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jeudi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neuf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novembre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607" y="1575848"/>
            <a:ext cx="4360661" cy="5110033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2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“</a:t>
            </a:r>
            <a:r>
              <a:rPr lang="en-US" sz="22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</a:t>
            </a:r>
            <a:r>
              <a:rPr lang="en-US" sz="2200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jour</a:t>
            </a:r>
            <a:r>
              <a:rPr lang="en-US" sz="22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”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disque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dur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hard drive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fichier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file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cartouche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d’encre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    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ink 			</a:t>
            </a:r>
            <a:r>
              <a:rPr lang="en-US" sz="2200" i="1" dirty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			cartridge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corbeille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recycle bin</a:t>
            </a:r>
            <a:endParaRPr lang="en-US" sz="2200" i="1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les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données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data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graveur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de DVD	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DVD writer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haut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débit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broadband</a:t>
            </a:r>
            <a:endParaRPr lang="en-US" sz="2200" i="1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575848"/>
            <a:ext cx="4230198" cy="511003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fenêtre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window</a:t>
            </a:r>
          </a:p>
          <a:p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fonction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function</a:t>
            </a:r>
          </a:p>
          <a:p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manette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joystick</a:t>
            </a:r>
          </a:p>
          <a:p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jeu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vidéo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      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computer game</a:t>
            </a:r>
          </a:p>
          <a:p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lecteur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de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disquettes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  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disk 			         drive</a:t>
            </a:r>
          </a:p>
          <a:p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matériel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hardware</a:t>
            </a:r>
          </a:p>
          <a:p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moniteur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monitor</a:t>
            </a:r>
          </a:p>
          <a:p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navigateur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browser</a:t>
            </a:r>
            <a:endParaRPr lang="en-US" i="1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50171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914" y="40341"/>
            <a:ext cx="8461886" cy="124481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quatorze</a:t>
            </a:r>
            <a:r>
              <a:rPr lang="en-US" sz="2400" dirty="0">
                <a:latin typeface="Palatino Linotype"/>
                <a:cs typeface="Palatino Linotype"/>
              </a:rPr>
              <a:t>:  6/11 – 9/11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jeudi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neuf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novembre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1914" y="1524000"/>
            <a:ext cx="4006408" cy="5039485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dirty="0" smtClean="0">
                <a:latin typeface="Palatino Linotype"/>
                <a:cs typeface="Palatino Linotype"/>
              </a:rPr>
              <a:t>Pour commencer</a:t>
            </a:r>
            <a:r>
              <a:rPr lang="en-US" sz="2400" dirty="0" smtClean="0">
                <a:latin typeface="Palatino Linotype"/>
                <a:cs typeface="Palatino Linotype"/>
              </a:rPr>
              <a:t>, </a:t>
            </a:r>
            <a:r>
              <a:rPr lang="en-US" sz="2400" dirty="0" err="1" smtClean="0">
                <a:latin typeface="Palatino Linotype"/>
                <a:cs typeface="Palatino Linotype"/>
              </a:rPr>
              <a:t>conjugez</a:t>
            </a:r>
            <a:r>
              <a:rPr lang="en-US" sz="2400" dirty="0" smtClean="0">
                <a:latin typeface="Palatino Linotype"/>
                <a:cs typeface="Palatino Linotype"/>
              </a:rPr>
              <a:t> les </a:t>
            </a:r>
            <a:r>
              <a:rPr lang="en-US" sz="2400" dirty="0" err="1" smtClean="0">
                <a:latin typeface="Palatino Linotype"/>
                <a:cs typeface="Palatino Linotype"/>
              </a:rPr>
              <a:t>verbes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suivants</a:t>
            </a:r>
            <a:r>
              <a:rPr lang="en-US" sz="2400" dirty="0" smtClean="0">
                <a:latin typeface="Palatino Linotype"/>
                <a:cs typeface="Palatino Linotype"/>
              </a:rPr>
              <a:t> au passé </a:t>
            </a:r>
            <a:r>
              <a:rPr lang="en-US" sz="2400" dirty="0" err="1" smtClean="0">
                <a:latin typeface="Palatino Linotype"/>
                <a:cs typeface="Palatino Linotype"/>
              </a:rPr>
              <a:t>composé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dans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i="1" dirty="0" smtClean="0">
                <a:latin typeface="Palatino Linotype"/>
                <a:cs typeface="Palatino Linotype"/>
              </a:rPr>
              <a:t>la section </a:t>
            </a:r>
            <a:r>
              <a:rPr lang="en-US" sz="2400" i="1" dirty="0" err="1" smtClean="0">
                <a:latin typeface="Palatino Linotype"/>
                <a:cs typeface="Palatino Linotype"/>
              </a:rPr>
              <a:t>grammaire</a:t>
            </a:r>
            <a:r>
              <a:rPr lang="en-US" sz="2400" i="1" dirty="0" smtClean="0"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latin typeface="Palatino Linotype"/>
                <a:cs typeface="Palatino Linotype"/>
              </a:rPr>
              <a:t>du cahier:</a:t>
            </a:r>
            <a:endParaRPr lang="en-US" sz="2400" dirty="0">
              <a:latin typeface="Palatino Linotype"/>
              <a:cs typeface="Palatino Linotype"/>
            </a:endParaRPr>
          </a:p>
          <a:p>
            <a:pPr>
              <a:spcBef>
                <a:spcPts val="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arriver</a:t>
            </a:r>
          </a:p>
          <a:p>
            <a:pPr>
              <a:spcBef>
                <a:spcPts val="800"/>
              </a:spcBef>
            </a:pPr>
            <a:r>
              <a:rPr lang="en-US" sz="2400" dirty="0" err="1" smtClean="0">
                <a:latin typeface="Palatino Linotype"/>
                <a:cs typeface="Palatino Linotype"/>
              </a:rPr>
              <a:t>sortir</a:t>
            </a:r>
            <a:endParaRPr lang="en-US" sz="2400" dirty="0" smtClean="0">
              <a:latin typeface="Palatino Linotype"/>
              <a:cs typeface="Palatino Linotype"/>
            </a:endParaRPr>
          </a:p>
          <a:p>
            <a:pPr>
              <a:spcBef>
                <a:spcPts val="800"/>
              </a:spcBef>
            </a:pPr>
            <a:endParaRPr lang="en-US" dirty="0">
              <a:latin typeface="Palatino Linotype"/>
              <a:cs typeface="Palatino Linotype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en-US" sz="2400" dirty="0" smtClean="0">
                <a:latin typeface="Palatino Linotype"/>
                <a:cs typeface="Palatino Linotype"/>
              </a:rPr>
              <a:t>Pour les devoirs, </a:t>
            </a:r>
            <a:r>
              <a:rPr lang="en-US" sz="2400" dirty="0" err="1" smtClean="0">
                <a:latin typeface="Palatino Linotype"/>
                <a:cs typeface="Palatino Linotype"/>
              </a:rPr>
              <a:t>faites</a:t>
            </a:r>
            <a:r>
              <a:rPr lang="en-US" sz="2400" dirty="0" smtClean="0">
                <a:latin typeface="Palatino Linotype"/>
                <a:cs typeface="Palatino Linotype"/>
              </a:rPr>
              <a:t> la </a:t>
            </a:r>
            <a:r>
              <a:rPr lang="en-US" sz="2400" dirty="0" err="1" smtClean="0">
                <a:latin typeface="Palatino Linotype"/>
                <a:cs typeface="Palatino Linotype"/>
              </a:rPr>
              <a:t>même</a:t>
            </a:r>
            <a:r>
              <a:rPr lang="en-US" sz="2400" dirty="0" smtClean="0">
                <a:latin typeface="Palatino Linotype"/>
                <a:cs typeface="Palatino Linotype"/>
              </a:rPr>
              <a:t> chose avec:</a:t>
            </a:r>
          </a:p>
          <a:p>
            <a:pPr>
              <a:spcBef>
                <a:spcPts val="800"/>
              </a:spcBef>
            </a:pPr>
            <a:r>
              <a:rPr lang="en-US" sz="2400" dirty="0" err="1" smtClean="0">
                <a:latin typeface="Palatino Linotype"/>
                <a:cs typeface="Palatino Linotype"/>
              </a:rPr>
              <a:t>tomber</a:t>
            </a:r>
            <a:endParaRPr lang="en-US" sz="2400" dirty="0" smtClean="0">
              <a:latin typeface="Palatino Linotype"/>
              <a:cs typeface="Palatino Linotype"/>
            </a:endParaRPr>
          </a:p>
          <a:p>
            <a:pPr>
              <a:spcBef>
                <a:spcPts val="800"/>
              </a:spcBef>
            </a:pPr>
            <a:r>
              <a:rPr lang="en-US" sz="2400" dirty="0" err="1" smtClean="0">
                <a:latin typeface="Palatino Linotype"/>
                <a:cs typeface="Palatino Linotype"/>
              </a:rPr>
              <a:t>partir</a:t>
            </a:r>
            <a:endParaRPr lang="en-US" sz="2400" dirty="0" smtClean="0"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9678" y="1524000"/>
            <a:ext cx="3994122" cy="5245100"/>
          </a:xfrm>
        </p:spPr>
        <p:txBody>
          <a:bodyPr>
            <a:noAutofit/>
          </a:bodyPr>
          <a:lstStyle/>
          <a:p>
            <a:pPr marL="82296" indent="0">
              <a:spcBef>
                <a:spcPts val="0"/>
              </a:spcBef>
              <a:buNone/>
            </a:pPr>
            <a:r>
              <a:rPr lang="en-US" sz="2000" dirty="0" smtClean="0">
                <a:latin typeface="Palatino Linotype"/>
                <a:cs typeface="Palatino Linotype"/>
              </a:rPr>
              <a:t>je </a:t>
            </a:r>
            <a:r>
              <a:rPr lang="en-US" sz="2000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suis</a:t>
            </a:r>
            <a:r>
              <a:rPr lang="en-US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latin typeface="Palatino Linotype"/>
                <a:cs typeface="Palatino Linotype"/>
              </a:rPr>
              <a:t>arrivé</a:t>
            </a:r>
            <a:r>
              <a:rPr lang="en-US" sz="2000" dirty="0" smtClean="0">
                <a:latin typeface="Palatino Linotype"/>
                <a:cs typeface="Palatino Linotype"/>
              </a:rPr>
              <a:t>(e)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en-US" sz="2000" dirty="0" err="1" smtClean="0">
                <a:latin typeface="Palatino Linotype"/>
                <a:cs typeface="Palatino Linotype"/>
              </a:rPr>
              <a:t>tu</a:t>
            </a:r>
            <a:r>
              <a:rPr lang="en-US" sz="2000" dirty="0" smtClean="0"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es</a:t>
            </a:r>
            <a:r>
              <a:rPr lang="en-US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latin typeface="Palatino Linotype"/>
                <a:cs typeface="Palatino Linotype"/>
              </a:rPr>
              <a:t>arrivé</a:t>
            </a:r>
            <a:r>
              <a:rPr lang="en-US" sz="2000" dirty="0" smtClean="0">
                <a:latin typeface="Palatino Linotype"/>
                <a:cs typeface="Palatino Linotype"/>
              </a:rPr>
              <a:t>(e)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en-US" sz="2000" dirty="0" err="1" smtClean="0">
                <a:latin typeface="Palatino Linotype"/>
                <a:cs typeface="Palatino Linotype"/>
              </a:rPr>
              <a:t>il</a:t>
            </a:r>
            <a:r>
              <a:rPr lang="en-US" sz="2000" dirty="0" smtClean="0"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est</a:t>
            </a:r>
            <a:r>
              <a:rPr lang="en-US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latin typeface="Palatino Linotype"/>
                <a:cs typeface="Palatino Linotype"/>
              </a:rPr>
              <a:t>arrivé</a:t>
            </a:r>
            <a:endParaRPr lang="en-US" sz="2000" dirty="0" smtClean="0">
              <a:latin typeface="Palatino Linotype"/>
              <a:cs typeface="Palatino Linotype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000" dirty="0" err="1" smtClean="0">
                <a:latin typeface="Palatino Linotype"/>
                <a:cs typeface="Palatino Linotype"/>
              </a:rPr>
              <a:t>elle</a:t>
            </a:r>
            <a:r>
              <a:rPr lang="en-US" sz="2000" dirty="0" smtClean="0"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est</a:t>
            </a:r>
            <a:r>
              <a:rPr lang="en-US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latin typeface="Palatino Linotype"/>
                <a:cs typeface="Palatino Linotype"/>
              </a:rPr>
              <a:t>arrivée</a:t>
            </a:r>
            <a:endParaRPr lang="en-US" sz="2000" dirty="0" smtClean="0">
              <a:latin typeface="Palatino Linotype"/>
              <a:cs typeface="Palatino Linotype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000" dirty="0" smtClean="0">
                <a:latin typeface="Palatino Linotype"/>
                <a:cs typeface="Palatino Linotype"/>
              </a:rPr>
              <a:t>nous </a:t>
            </a:r>
            <a:r>
              <a:rPr lang="en-US" sz="2000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sommes</a:t>
            </a:r>
            <a:r>
              <a:rPr lang="en-US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latin typeface="Palatino Linotype"/>
                <a:cs typeface="Palatino Linotype"/>
              </a:rPr>
              <a:t>arrivé</a:t>
            </a:r>
            <a:r>
              <a:rPr lang="en-US" sz="2000" dirty="0" smtClean="0">
                <a:latin typeface="Palatino Linotype"/>
                <a:cs typeface="Palatino Linotype"/>
              </a:rPr>
              <a:t>(e)s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en-US" sz="2000" dirty="0" err="1" smtClean="0">
                <a:latin typeface="Palatino Linotype"/>
                <a:cs typeface="Palatino Linotype"/>
              </a:rPr>
              <a:t>vous</a:t>
            </a:r>
            <a:r>
              <a:rPr lang="en-US" sz="2000" dirty="0" smtClean="0"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êtes</a:t>
            </a:r>
            <a:r>
              <a:rPr lang="en-US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latin typeface="Palatino Linotype"/>
                <a:cs typeface="Palatino Linotype"/>
              </a:rPr>
              <a:t>arrivé</a:t>
            </a:r>
            <a:r>
              <a:rPr lang="en-US" sz="2000" dirty="0" smtClean="0">
                <a:latin typeface="Palatino Linotype"/>
                <a:cs typeface="Palatino Linotype"/>
              </a:rPr>
              <a:t>(e)(s)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en-US" sz="2000" dirty="0" err="1" smtClean="0">
                <a:latin typeface="Palatino Linotype"/>
                <a:cs typeface="Palatino Linotype"/>
              </a:rPr>
              <a:t>ils</a:t>
            </a:r>
            <a:r>
              <a:rPr lang="en-US" sz="2000" dirty="0" smtClean="0"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sont</a:t>
            </a:r>
            <a:r>
              <a:rPr lang="en-US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latin typeface="Palatino Linotype"/>
                <a:cs typeface="Palatino Linotype"/>
              </a:rPr>
              <a:t>arrivés</a:t>
            </a:r>
            <a:endParaRPr lang="en-US" sz="2000" dirty="0" smtClean="0">
              <a:latin typeface="Palatino Linotype"/>
              <a:cs typeface="Palatino Linotype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000" dirty="0" err="1" smtClean="0">
                <a:latin typeface="Palatino Linotype"/>
                <a:cs typeface="Palatino Linotype"/>
              </a:rPr>
              <a:t>elles</a:t>
            </a:r>
            <a:r>
              <a:rPr lang="en-US" sz="2000" dirty="0" smtClean="0"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sont</a:t>
            </a:r>
            <a:r>
              <a:rPr lang="en-US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latin typeface="Palatino Linotype"/>
                <a:cs typeface="Palatino Linotype"/>
              </a:rPr>
              <a:t>arrivées</a:t>
            </a:r>
            <a:endParaRPr lang="en-US" sz="2000" dirty="0">
              <a:latin typeface="Palatino Linotype"/>
              <a:cs typeface="Palatino Linotype"/>
            </a:endParaRPr>
          </a:p>
          <a:p>
            <a:pPr marL="82296" indent="0">
              <a:spcBef>
                <a:spcPts val="0"/>
              </a:spcBef>
              <a:buNone/>
            </a:pPr>
            <a:endParaRPr lang="en-US" sz="2000" dirty="0" smtClean="0">
              <a:latin typeface="Palatino Linotype"/>
              <a:cs typeface="Palatino Linotype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000" dirty="0">
                <a:latin typeface="Palatino Linotype"/>
                <a:cs typeface="Palatino Linotype"/>
              </a:rPr>
              <a:t>je </a:t>
            </a:r>
            <a:r>
              <a:rPr lang="en-US" sz="2000" dirty="0" err="1">
                <a:solidFill>
                  <a:srgbClr val="0000FF"/>
                </a:solidFill>
                <a:latin typeface="Palatino Linotype"/>
                <a:cs typeface="Palatino Linotype"/>
              </a:rPr>
              <a:t>suis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latin typeface="Palatino Linotype"/>
                <a:cs typeface="Palatino Linotype"/>
              </a:rPr>
              <a:t>sorti</a:t>
            </a:r>
            <a:r>
              <a:rPr lang="en-US" sz="2000" dirty="0" smtClean="0">
                <a:latin typeface="Palatino Linotype"/>
                <a:cs typeface="Palatino Linotype"/>
              </a:rPr>
              <a:t>(e)</a:t>
            </a:r>
            <a:endParaRPr lang="en-US" sz="2000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000" dirty="0" err="1">
                <a:latin typeface="Palatino Linotype"/>
                <a:cs typeface="Palatino Linotype"/>
              </a:rPr>
              <a:t>tu</a:t>
            </a:r>
            <a:r>
              <a:rPr lang="en-US" sz="2000" dirty="0">
                <a:latin typeface="Palatino Linotype"/>
                <a:cs typeface="Palatino Linotype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Palatino Linotype"/>
                <a:cs typeface="Palatino Linotype"/>
              </a:rPr>
              <a:t>es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latin typeface="Palatino Linotype"/>
                <a:cs typeface="Palatino Linotype"/>
              </a:rPr>
              <a:t>sorti</a:t>
            </a:r>
            <a:r>
              <a:rPr lang="en-US" sz="2000" dirty="0" smtClean="0">
                <a:latin typeface="Palatino Linotype"/>
                <a:cs typeface="Palatino Linotype"/>
              </a:rPr>
              <a:t>(e)</a:t>
            </a:r>
            <a:endParaRPr lang="en-US" sz="2000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000" dirty="0" err="1">
                <a:latin typeface="Palatino Linotype"/>
                <a:cs typeface="Palatino Linotype"/>
              </a:rPr>
              <a:t>il</a:t>
            </a:r>
            <a:r>
              <a:rPr lang="en-US" sz="2000" dirty="0">
                <a:latin typeface="Palatino Linotype"/>
                <a:cs typeface="Palatino Linotype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Palatino Linotype"/>
                <a:cs typeface="Palatino Linotype"/>
              </a:rPr>
              <a:t>est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>
                <a:latin typeface="Palatino Linotype"/>
                <a:cs typeface="Palatino Linotype"/>
              </a:rPr>
              <a:t>sorti</a:t>
            </a:r>
            <a:endParaRPr lang="en-US" sz="2000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000" dirty="0" err="1">
                <a:latin typeface="Palatino Linotype"/>
                <a:cs typeface="Palatino Linotype"/>
              </a:rPr>
              <a:t>elle</a:t>
            </a:r>
            <a:r>
              <a:rPr lang="en-US" sz="2000" dirty="0">
                <a:latin typeface="Palatino Linotype"/>
                <a:cs typeface="Palatino Linotype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Palatino Linotype"/>
                <a:cs typeface="Palatino Linotype"/>
              </a:rPr>
              <a:t>est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smtClean="0">
                <a:latin typeface="Palatino Linotype"/>
                <a:cs typeface="Palatino Linotype"/>
              </a:rPr>
              <a:t>sortie</a:t>
            </a:r>
            <a:endParaRPr lang="en-US" sz="2000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000" dirty="0">
                <a:latin typeface="Palatino Linotype"/>
                <a:cs typeface="Palatino Linotype"/>
              </a:rPr>
              <a:t>nous </a:t>
            </a:r>
            <a:r>
              <a:rPr lang="en-US" sz="2000" dirty="0" err="1">
                <a:solidFill>
                  <a:srgbClr val="0000FF"/>
                </a:solidFill>
                <a:latin typeface="Palatino Linotype"/>
                <a:cs typeface="Palatino Linotype"/>
              </a:rPr>
              <a:t>sommes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latin typeface="Palatino Linotype"/>
                <a:cs typeface="Palatino Linotype"/>
              </a:rPr>
              <a:t>sorti</a:t>
            </a:r>
            <a:r>
              <a:rPr lang="en-US" sz="2000" dirty="0" smtClean="0">
                <a:latin typeface="Palatino Linotype"/>
                <a:cs typeface="Palatino Linotype"/>
              </a:rPr>
              <a:t>(e)s</a:t>
            </a:r>
            <a:endParaRPr lang="en-US" sz="2000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000" dirty="0" err="1">
                <a:latin typeface="Palatino Linotype"/>
                <a:cs typeface="Palatino Linotype"/>
              </a:rPr>
              <a:t>vous</a:t>
            </a:r>
            <a:r>
              <a:rPr lang="en-US" sz="2000" dirty="0">
                <a:latin typeface="Palatino Linotype"/>
                <a:cs typeface="Palatino Linotype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Palatino Linotype"/>
                <a:cs typeface="Palatino Linotype"/>
              </a:rPr>
              <a:t>êtes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latin typeface="Palatino Linotype"/>
                <a:cs typeface="Palatino Linotype"/>
              </a:rPr>
              <a:t>sorti</a:t>
            </a:r>
            <a:r>
              <a:rPr lang="en-US" sz="2000" dirty="0" smtClean="0">
                <a:latin typeface="Palatino Linotype"/>
                <a:cs typeface="Palatino Linotype"/>
              </a:rPr>
              <a:t>(e)(s)</a:t>
            </a:r>
            <a:endParaRPr lang="en-US" sz="2000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000" dirty="0" err="1">
                <a:latin typeface="Palatino Linotype"/>
                <a:cs typeface="Palatino Linotype"/>
              </a:rPr>
              <a:t>ils</a:t>
            </a:r>
            <a:r>
              <a:rPr lang="en-US" sz="2000" dirty="0">
                <a:latin typeface="Palatino Linotype"/>
                <a:cs typeface="Palatino Linotype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Palatino Linotype"/>
                <a:cs typeface="Palatino Linotype"/>
              </a:rPr>
              <a:t>sont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latin typeface="Palatino Linotype"/>
                <a:cs typeface="Palatino Linotype"/>
              </a:rPr>
              <a:t>sortis</a:t>
            </a:r>
            <a:endParaRPr lang="en-US" sz="2000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000" dirty="0" err="1">
                <a:latin typeface="Palatino Linotype"/>
                <a:cs typeface="Palatino Linotype"/>
              </a:rPr>
              <a:t>elles</a:t>
            </a:r>
            <a:r>
              <a:rPr lang="en-US" sz="2000" dirty="0">
                <a:latin typeface="Palatino Linotype"/>
                <a:cs typeface="Palatino Linotype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Palatino Linotype"/>
                <a:cs typeface="Palatino Linotype"/>
              </a:rPr>
              <a:t>sont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smtClean="0">
                <a:latin typeface="Palatino Linotype"/>
                <a:cs typeface="Palatino Linotype"/>
              </a:rPr>
              <a:t>sorties</a:t>
            </a:r>
            <a:endParaRPr lang="en-US" sz="2000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79480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214" y="40341"/>
            <a:ext cx="8415310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quinze</a:t>
            </a:r>
            <a:r>
              <a:rPr lang="en-US" sz="2400" dirty="0">
                <a:latin typeface="Palatino Linotype"/>
                <a:cs typeface="Palatino Linotype"/>
              </a:rPr>
              <a:t>:  13/11 – 17/11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lundi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treize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novembre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907" y="1652346"/>
            <a:ext cx="4299459" cy="4972337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Écrivez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“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Semaine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15” 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et la date.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2200" dirty="0">
                <a:solidFill>
                  <a:srgbClr val="0000FF"/>
                </a:solidFill>
                <a:latin typeface="Palatino Linotype"/>
                <a:cs typeface="Palatino Linotype"/>
              </a:rPr>
              <a:t>“</a:t>
            </a:r>
            <a:r>
              <a:rPr lang="en-US" sz="22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</a:t>
            </a:r>
            <a:r>
              <a:rPr lang="en-US" sz="2200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jour</a:t>
            </a:r>
            <a:r>
              <a:rPr lang="en-US" sz="22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”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200" dirty="0" smtClean="0">
                <a:latin typeface="Palatino Linotype"/>
                <a:cs typeface="Palatino Linotype"/>
              </a:rPr>
              <a:t>la page </a:t>
            </a:r>
            <a:r>
              <a:rPr lang="en-US" sz="2200" dirty="0" err="1" smtClean="0">
                <a:latin typeface="Palatino Linotype"/>
                <a:cs typeface="Palatino Linotype"/>
              </a:rPr>
              <a:t>d’accueil</a:t>
            </a:r>
            <a:r>
              <a:rPr lang="en-US" sz="2200" dirty="0" smtClean="0"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home page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200" dirty="0" smtClean="0">
                <a:latin typeface="Palatino Linotype"/>
                <a:cs typeface="Palatino Linotype"/>
              </a:rPr>
              <a:t>la </a:t>
            </a:r>
            <a:r>
              <a:rPr lang="en-US" sz="2200" dirty="0" err="1" smtClean="0">
                <a:latin typeface="Palatino Linotype"/>
                <a:cs typeface="Palatino Linotype"/>
              </a:rPr>
              <a:t>sauvegarde</a:t>
            </a:r>
            <a:r>
              <a:rPr lang="en-US" sz="2200" dirty="0" smtClean="0"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back-up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200" dirty="0" smtClean="0">
                <a:latin typeface="Palatino Linotype"/>
                <a:cs typeface="Palatino Linotype"/>
              </a:rPr>
              <a:t>la Toile		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the Web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200" dirty="0" smtClean="0">
                <a:latin typeface="Palatino Linotype"/>
                <a:cs typeface="Palatino Linotype"/>
              </a:rPr>
              <a:t>un pirate		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hacker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200" dirty="0" smtClean="0">
                <a:latin typeface="Palatino Linotype"/>
                <a:cs typeface="Palatino Linotype"/>
              </a:rPr>
              <a:t>le </a:t>
            </a:r>
            <a:r>
              <a:rPr lang="en-US" sz="2200" dirty="0" err="1" smtClean="0">
                <a:latin typeface="Palatino Linotype"/>
                <a:cs typeface="Palatino Linotype"/>
              </a:rPr>
              <a:t>réseau</a:t>
            </a:r>
            <a:r>
              <a:rPr lang="en-US" sz="2200" dirty="0" smtClean="0">
                <a:latin typeface="Palatino Linotype"/>
                <a:cs typeface="Palatino Linotype"/>
              </a:rPr>
              <a:t>		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network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200" dirty="0" smtClean="0">
                <a:latin typeface="Palatino Linotype"/>
                <a:cs typeface="Palatino Linotype"/>
              </a:rPr>
              <a:t>la </a:t>
            </a:r>
            <a:r>
              <a:rPr lang="en-US" sz="2200" dirty="0" err="1" smtClean="0">
                <a:latin typeface="Palatino Linotype"/>
                <a:cs typeface="Palatino Linotype"/>
              </a:rPr>
              <a:t>touche</a:t>
            </a:r>
            <a:r>
              <a:rPr lang="en-US" sz="2200" dirty="0" smtClean="0">
                <a:latin typeface="Palatino Linotype"/>
                <a:cs typeface="Palatino Linotype"/>
              </a:rPr>
              <a:t>		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key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200" dirty="0" smtClean="0">
                <a:latin typeface="Palatino Linotype"/>
                <a:cs typeface="Palatino Linotype"/>
              </a:rPr>
              <a:t>le </a:t>
            </a:r>
            <a:r>
              <a:rPr lang="en-US" sz="2200" dirty="0" err="1" smtClean="0">
                <a:latin typeface="Palatino Linotype"/>
                <a:cs typeface="Palatino Linotype"/>
              </a:rPr>
              <a:t>système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d’exploitation</a:t>
            </a:r>
            <a:r>
              <a:rPr lang="en-US" sz="2200" dirty="0" smtClean="0">
                <a:latin typeface="Palatino Linotype"/>
                <a:cs typeface="Palatino Linotype"/>
              </a:rPr>
              <a:t>	             		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operating system</a:t>
            </a:r>
            <a:endParaRPr lang="en-US" sz="2200" i="1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071" y="1774825"/>
            <a:ext cx="4345360" cy="484985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dirty="0" smtClean="0">
                <a:latin typeface="Palatino Linotype"/>
                <a:cs typeface="Palatino Linotype"/>
              </a:rPr>
              <a:t>taper		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to key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Palatino Linotype"/>
                <a:cs typeface="Palatino Linotype"/>
              </a:rPr>
              <a:t>copier		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to copy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Palatino Linotype"/>
                <a:cs typeface="Palatino Linotype"/>
              </a:rPr>
              <a:t>effacer		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to delete</a:t>
            </a:r>
          </a:p>
          <a:p>
            <a:pPr>
              <a:spcBef>
                <a:spcPts val="1200"/>
              </a:spcBef>
            </a:pPr>
            <a:r>
              <a:rPr lang="en-US" dirty="0" err="1" smtClean="0">
                <a:latin typeface="Palatino Linotype"/>
                <a:cs typeface="Palatino Linotype"/>
              </a:rPr>
              <a:t>sauvegarder</a:t>
            </a:r>
            <a:r>
              <a:rPr lang="en-US" dirty="0" smtClean="0"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to save</a:t>
            </a:r>
          </a:p>
          <a:p>
            <a:pPr>
              <a:spcBef>
                <a:spcPts val="1200"/>
              </a:spcBef>
            </a:pPr>
            <a:r>
              <a:rPr lang="en-US" dirty="0" err="1" smtClean="0">
                <a:latin typeface="Palatino Linotype"/>
                <a:cs typeface="Palatino Linotype"/>
              </a:rPr>
              <a:t>imprimer</a:t>
            </a:r>
            <a:r>
              <a:rPr lang="en-US" dirty="0" smtClean="0">
                <a:latin typeface="Palatino Linotype"/>
                <a:cs typeface="Palatino Linotype"/>
              </a:rPr>
              <a:t>		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to print</a:t>
            </a:r>
          </a:p>
          <a:p>
            <a:pPr>
              <a:spcBef>
                <a:spcPts val="1200"/>
              </a:spcBef>
            </a:pPr>
            <a:r>
              <a:rPr lang="en-US" dirty="0" err="1" smtClean="0">
                <a:latin typeface="Palatino Linotype"/>
                <a:cs typeface="Palatino Linotype"/>
              </a:rPr>
              <a:t>formater</a:t>
            </a:r>
            <a:r>
              <a:rPr lang="en-US" dirty="0" smtClean="0">
                <a:latin typeface="Palatino Linotype"/>
                <a:cs typeface="Palatino Linotype"/>
              </a:rPr>
              <a:t>		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to format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Palatino Linotype"/>
                <a:cs typeface="Palatino Linotype"/>
              </a:rPr>
              <a:t>surfer </a:t>
            </a:r>
            <a:r>
              <a:rPr lang="en-US" dirty="0" err="1" smtClean="0">
                <a:latin typeface="Palatino Linotype"/>
                <a:cs typeface="Palatino Linotype"/>
              </a:rPr>
              <a:t>sur</a:t>
            </a:r>
            <a:r>
              <a:rPr lang="en-US" dirty="0" smtClean="0">
                <a:latin typeface="Palatino Linotype"/>
                <a:cs typeface="Palatino Linotype"/>
              </a:rPr>
              <a:t> internet	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to 		surf the internet</a:t>
            </a:r>
          </a:p>
          <a:p>
            <a:pPr>
              <a:spcBef>
                <a:spcPts val="1200"/>
              </a:spcBef>
            </a:pPr>
            <a:r>
              <a:rPr lang="en-US" dirty="0" err="1" smtClean="0">
                <a:latin typeface="Palatino Linotype"/>
                <a:cs typeface="Palatino Linotype"/>
              </a:rPr>
              <a:t>télécharger</a:t>
            </a:r>
            <a:r>
              <a:rPr lang="en-US" dirty="0" smtClean="0">
                <a:latin typeface="Palatino Linotype"/>
                <a:cs typeface="Palatino Linotype"/>
              </a:rPr>
              <a:t> un </a:t>
            </a:r>
            <a:r>
              <a:rPr lang="en-US" dirty="0" err="1" smtClean="0">
                <a:latin typeface="Palatino Linotype"/>
                <a:cs typeface="Palatino Linotype"/>
              </a:rPr>
              <a:t>fichier</a:t>
            </a:r>
            <a:r>
              <a:rPr lang="en-US" dirty="0" smtClean="0"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to 		    download a file</a:t>
            </a:r>
            <a:endParaRPr lang="en-US" i="1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21201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14" y="40341"/>
            <a:ext cx="8456686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quinze</a:t>
            </a:r>
            <a:r>
              <a:rPr lang="en-US" sz="2400" dirty="0">
                <a:latin typeface="Palatino Linotype"/>
                <a:cs typeface="Palatino Linotype"/>
              </a:rPr>
              <a:t>:  13/11 – 17/11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lundi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treize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novembre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2514" y="1774825"/>
            <a:ext cx="3975808" cy="48039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Pour commencer, </a:t>
            </a:r>
            <a:r>
              <a:rPr lang="en-US" sz="2600" dirty="0" err="1">
                <a:solidFill>
                  <a:srgbClr val="000000"/>
                </a:solidFill>
                <a:latin typeface="Palatino Linotype"/>
                <a:cs typeface="Palatino Linotype"/>
              </a:rPr>
              <a:t>conjugez</a:t>
            </a:r>
            <a:r>
              <a:rPr lang="en-US" sz="2600" dirty="0">
                <a:solidFill>
                  <a:srgbClr val="000000"/>
                </a:solidFill>
                <a:latin typeface="Palatino Linotype"/>
                <a:cs typeface="Palatino Linotype"/>
              </a:rPr>
              <a:t> les </a:t>
            </a:r>
            <a:r>
              <a:rPr lang="en-US" sz="2600" dirty="0" err="1">
                <a:solidFill>
                  <a:srgbClr val="000000"/>
                </a:solidFill>
                <a:latin typeface="Palatino Linotype"/>
                <a:cs typeface="Palatino Linotype"/>
              </a:rPr>
              <a:t>verbes</a:t>
            </a:r>
            <a:r>
              <a:rPr lang="en-US" sz="26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alatino Linotype"/>
                <a:cs typeface="Palatino Linotype"/>
              </a:rPr>
              <a:t>suivants</a:t>
            </a:r>
            <a:r>
              <a:rPr lang="en-US" sz="26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au </a:t>
            </a:r>
            <a:r>
              <a:rPr lang="en-US" sz="26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futur</a:t>
            </a:r>
            <a:r>
              <a:rPr lang="en-US" sz="26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simple </a:t>
            </a:r>
            <a:r>
              <a:rPr lang="en-US" sz="26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dans</a:t>
            </a:r>
            <a:r>
              <a:rPr lang="en-US" sz="26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la section </a:t>
            </a:r>
            <a:r>
              <a:rPr lang="en-US" sz="26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grammaire</a:t>
            </a:r>
            <a:r>
              <a:rPr lang="en-US" sz="26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du cahier:</a:t>
            </a:r>
            <a:endParaRPr lang="en-US" sz="26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sz="2600" dirty="0" err="1">
                <a:solidFill>
                  <a:srgbClr val="000000"/>
                </a:solidFill>
                <a:latin typeface="Palatino Linotype"/>
                <a:cs typeface="Palatino Linotype"/>
              </a:rPr>
              <a:t>jouer</a:t>
            </a:r>
            <a:endParaRPr lang="en-US" sz="26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sz="2600" dirty="0" err="1">
                <a:solidFill>
                  <a:srgbClr val="000000"/>
                </a:solidFill>
                <a:latin typeface="Palatino Linotype"/>
                <a:cs typeface="Palatino Linotype"/>
              </a:rPr>
              <a:t>attendre</a:t>
            </a:r>
            <a:endParaRPr lang="en-US" sz="26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sz="2600" dirty="0" err="1">
                <a:solidFill>
                  <a:srgbClr val="000000"/>
                </a:solidFill>
                <a:latin typeface="Palatino Linotype"/>
                <a:cs typeface="Palatino Linotype"/>
              </a:rPr>
              <a:t>avoir</a:t>
            </a:r>
            <a:endParaRPr lang="en-US" sz="26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sz="26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être</a:t>
            </a:r>
            <a:endParaRPr lang="en-US" sz="2600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6"/>
            <a:ext cx="4072666" cy="4911056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jouerai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nous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jouerons</a:t>
            </a:r>
            <a:endParaRPr lang="en-US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tu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joueras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vous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jouerez</a:t>
            </a:r>
            <a:endParaRPr lang="en-US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il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jouera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ils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joueront</a:t>
            </a:r>
            <a:endParaRPr lang="en-US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j’attendrai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nous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attendrons</a:t>
            </a:r>
            <a:endParaRPr lang="en-US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tu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attendras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vous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attendrez</a:t>
            </a:r>
            <a:endParaRPr lang="en-US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il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attendra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ils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attendront</a:t>
            </a:r>
            <a:endParaRPr lang="en-US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j’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aurai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	nous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aurons</a:t>
            </a:r>
            <a:endParaRPr lang="en-US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tu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auras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aurez</a:t>
            </a:r>
            <a:endParaRPr lang="en-US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il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aura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	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ils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auront</a:t>
            </a:r>
            <a:endParaRPr lang="en-US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serai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	nous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serons</a:t>
            </a:r>
            <a:endParaRPr lang="en-US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tu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seras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serez</a:t>
            </a:r>
            <a:endParaRPr lang="en-US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il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sera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	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ils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seront</a:t>
            </a:r>
            <a:endParaRPr lang="en-US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75384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307" y="40342"/>
            <a:ext cx="8751922" cy="11377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quinze</a:t>
            </a:r>
            <a:r>
              <a:rPr lang="en-US" sz="2400" dirty="0">
                <a:latin typeface="Palatino Linotype"/>
                <a:cs typeface="Palatino Linotype"/>
              </a:rPr>
              <a:t>:  13/11 – 17/11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mardi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quatorze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novembre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711" y="1545249"/>
            <a:ext cx="4222956" cy="506413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2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“</a:t>
            </a:r>
            <a:r>
              <a:rPr lang="en-US" sz="22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</a:t>
            </a:r>
            <a:r>
              <a:rPr lang="en-US" sz="2200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jour</a:t>
            </a:r>
            <a:r>
              <a:rPr lang="en-US" sz="22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”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l’announceur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(m)	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announcer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l’architecte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(m/f)	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architect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l’auteur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(m)		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author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l’avocat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(m)/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l’avocate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(f)			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lawyer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banquier		</a:t>
            </a:r>
            <a:r>
              <a:rPr lang="fr-FR" sz="2200" i="1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banker</a:t>
            </a:r>
            <a:endParaRPr lang="en-US" sz="2200" i="1" dirty="0" smtClean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bijoutier/la bijoutière</a:t>
            </a:r>
            <a:r>
              <a:rPr lang="fr-FR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	</a:t>
            </a:r>
            <a:r>
              <a:rPr lang="fr-FR" sz="2200" i="1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jeweler</a:t>
            </a:r>
            <a:endParaRPr lang="en-US" sz="2200" i="1" dirty="0" smtClean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boulanger/la boulangère</a:t>
            </a:r>
            <a:r>
              <a:rPr lang="fr-FR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	</a:t>
            </a:r>
            <a:r>
              <a:rPr lang="fr-FR" sz="2200" i="1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baker</a:t>
            </a:r>
            <a:endParaRPr lang="en-US" sz="2200" i="1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0771" y="1545249"/>
            <a:ext cx="4299457" cy="506413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boucher/la bouchère 			</a:t>
            </a:r>
            <a:r>
              <a:rPr lang="fr-FR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sz="2200" i="1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butcher</a:t>
            </a:r>
            <a:endParaRPr lang="en-US" sz="2200" i="1" dirty="0" smtClean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charpentier	</a:t>
            </a:r>
            <a:r>
              <a:rPr lang="fr-FR" sz="2200" i="1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carpenter</a:t>
            </a:r>
            <a:endParaRPr lang="en-US" sz="2200" i="1" dirty="0" smtClean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chirurgien	</a:t>
            </a:r>
            <a:r>
              <a:rPr lang="fr-FR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surgeon</a:t>
            </a:r>
            <a:endParaRPr lang="en-US" sz="2200" i="1" dirty="0" smtClean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fr-FR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chomeur</a:t>
            </a: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, la </a:t>
            </a:r>
            <a:r>
              <a:rPr lang="fr-FR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chomeuse</a:t>
            </a:r>
            <a:r>
              <a:rPr lang="fr-FR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	</a:t>
            </a:r>
            <a:r>
              <a:rPr lang="fr-FR" sz="2200" i="1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unemployed</a:t>
            </a:r>
            <a:r>
              <a:rPr lang="fr-FR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fr-FR" sz="2200" i="1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person</a:t>
            </a:r>
            <a:endParaRPr lang="en-US" sz="2200" i="1" dirty="0" smtClean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coiffeur/la coiffeuse  </a:t>
            </a:r>
            <a:r>
              <a:rPr lang="fr-FR" sz="2200" i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barber/ 			</a:t>
            </a:r>
            <a:r>
              <a:rPr lang="fr-FR" sz="2200" i="1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hairdresser</a:t>
            </a:r>
            <a:endParaRPr lang="en-US" sz="2200" i="1" dirty="0" smtClean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le/la comptable	</a:t>
            </a:r>
            <a:r>
              <a:rPr lang="fr-FR" sz="2200" i="1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accountant</a:t>
            </a:r>
            <a:endParaRPr lang="en-US" sz="2200" i="1" dirty="0" smtClean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conducteur/ la conductrice			</a:t>
            </a:r>
            <a:r>
              <a:rPr lang="fr-FR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driver</a:t>
            </a:r>
            <a:endParaRPr lang="en-US" sz="2200" i="1" dirty="0" smtClean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couturier/la couturière			 	</a:t>
            </a:r>
            <a:r>
              <a:rPr lang="fr-FR" sz="2200" i="1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dressmaker</a:t>
            </a:r>
            <a:endParaRPr lang="en-US" sz="2200" i="1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17344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006" y="40342"/>
            <a:ext cx="8843726" cy="11989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quinze</a:t>
            </a:r>
            <a:r>
              <a:rPr lang="en-US" sz="2400" dirty="0">
                <a:latin typeface="Palatino Linotype"/>
                <a:cs typeface="Palatino Linotype"/>
              </a:rPr>
              <a:t>:  13/11 – 17/11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mardi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quatorze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novembre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1312" y="1637047"/>
            <a:ext cx="3704588" cy="49415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Pour commencer, </a:t>
            </a:r>
            <a:r>
              <a:rPr lang="en-US" sz="2800" dirty="0" err="1">
                <a:solidFill>
                  <a:srgbClr val="000000"/>
                </a:solidFill>
                <a:latin typeface="Palatino Linotype"/>
                <a:cs typeface="Palatino Linotype"/>
              </a:rPr>
              <a:t>conjugez</a:t>
            </a:r>
            <a:r>
              <a:rPr lang="en-US" sz="2800" dirty="0">
                <a:solidFill>
                  <a:srgbClr val="000000"/>
                </a:solidFill>
                <a:latin typeface="Palatino Linotype"/>
                <a:cs typeface="Palatino Linotype"/>
              </a:rPr>
              <a:t> les </a:t>
            </a:r>
            <a:r>
              <a:rPr lang="en-US" sz="2800" dirty="0" err="1">
                <a:solidFill>
                  <a:srgbClr val="000000"/>
                </a:solidFill>
                <a:latin typeface="Palatino Linotype"/>
                <a:cs typeface="Palatino Linotype"/>
              </a:rPr>
              <a:t>verbes</a:t>
            </a:r>
            <a:r>
              <a:rPr lang="en-US" sz="28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Palatino Linotype"/>
                <a:cs typeface="Palatino Linotype"/>
              </a:rPr>
              <a:t>suivants</a:t>
            </a:r>
            <a:r>
              <a:rPr lang="en-US" sz="2800" dirty="0">
                <a:solidFill>
                  <a:srgbClr val="000000"/>
                </a:solidFill>
                <a:latin typeface="Palatino Linotype"/>
                <a:cs typeface="Palatino Linotype"/>
              </a:rPr>
              <a:t> au </a:t>
            </a:r>
            <a:r>
              <a:rPr lang="en-US" sz="2800" dirty="0" err="1">
                <a:solidFill>
                  <a:srgbClr val="000000"/>
                </a:solidFill>
                <a:latin typeface="Palatino Linotype"/>
                <a:cs typeface="Palatino Linotype"/>
              </a:rPr>
              <a:t>futur</a:t>
            </a:r>
            <a:r>
              <a:rPr lang="en-US" sz="28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simple (</a:t>
            </a:r>
            <a:r>
              <a:rPr lang="en-US" sz="2800" i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grammaire</a:t>
            </a:r>
            <a:r>
              <a:rPr lang="en-US" sz="28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):</a:t>
            </a:r>
            <a:endParaRPr lang="en-US" sz="2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800" dirty="0">
                <a:solidFill>
                  <a:srgbClr val="000000"/>
                </a:solidFill>
                <a:latin typeface="Palatino Linotype"/>
                <a:cs typeface="Palatino Linotype"/>
              </a:rPr>
              <a:t>faire</a:t>
            </a:r>
          </a:p>
          <a:p>
            <a:pPr>
              <a:spcBef>
                <a:spcPts val="1800"/>
              </a:spcBef>
            </a:pPr>
            <a:r>
              <a:rPr lang="en-US" sz="2800" dirty="0" err="1">
                <a:solidFill>
                  <a:srgbClr val="000000"/>
                </a:solidFill>
                <a:latin typeface="Palatino Linotype"/>
                <a:cs typeface="Palatino Linotype"/>
              </a:rPr>
              <a:t>venir</a:t>
            </a:r>
            <a:endParaRPr lang="en-US" sz="2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800" dirty="0" err="1">
                <a:solidFill>
                  <a:srgbClr val="000000"/>
                </a:solidFill>
                <a:latin typeface="Palatino Linotype"/>
                <a:cs typeface="Palatino Linotype"/>
              </a:rPr>
              <a:t>voir</a:t>
            </a:r>
            <a:endParaRPr lang="en-US" sz="2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8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devoir</a:t>
            </a:r>
            <a:endParaRPr lang="en-US" sz="2800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8500" y="1514651"/>
            <a:ext cx="4228122" cy="506395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ferai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nous </a:t>
            </a:r>
            <a:r>
              <a:rPr lang="en-US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ferons</a:t>
            </a:r>
            <a:endParaRPr lang="en-US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feras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vous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ferez</a:t>
            </a:r>
            <a:endParaRPr lang="en-US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il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fera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ils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feront</a:t>
            </a:r>
            <a:endParaRPr lang="en-US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viendrai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nous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viendrons</a:t>
            </a:r>
            <a:endParaRPr lang="en-US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viendras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vous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viendrez</a:t>
            </a:r>
            <a:endParaRPr lang="en-US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il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viendra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ils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viendront</a:t>
            </a:r>
            <a:endParaRPr lang="en-US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verrai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nous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verrons</a:t>
            </a:r>
            <a:endParaRPr lang="en-US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verras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vous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verrez</a:t>
            </a:r>
            <a:endParaRPr lang="en-US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il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verra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ils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verront</a:t>
            </a:r>
            <a:endParaRPr lang="en-US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devrai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nous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devrons</a:t>
            </a:r>
            <a:endParaRPr lang="en-US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devras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vous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devrez</a:t>
            </a:r>
            <a:endParaRPr lang="en-US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il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devra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ils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devront</a:t>
            </a:r>
            <a:endParaRPr lang="en-US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73617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40342"/>
            <a:ext cx="8620125" cy="11989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treize</a:t>
            </a:r>
            <a:r>
              <a:rPr lang="en-US" sz="2400" dirty="0">
                <a:latin typeface="Palatino Linotype"/>
                <a:cs typeface="Palatino Linotype"/>
              </a:rPr>
              <a:t>:  30/10 – 3/11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300" dirty="0">
                <a:latin typeface="Palatino Linotype"/>
                <a:cs typeface="Palatino Linotype"/>
              </a:rPr>
              <a:t>nous </a:t>
            </a:r>
            <a:r>
              <a:rPr lang="en-US" sz="2300" dirty="0" err="1">
                <a:latin typeface="Palatino Linotype"/>
                <a:cs typeface="Palatino Linotype"/>
              </a:rPr>
              <a:t>sommes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b="1" dirty="0" err="1">
                <a:latin typeface="Palatino Linotype"/>
                <a:cs typeface="Palatino Linotype"/>
              </a:rPr>
              <a:t>mercredi</a:t>
            </a:r>
            <a:r>
              <a:rPr lang="en-US" sz="2300" dirty="0">
                <a:latin typeface="Palatino Linotype"/>
                <a:cs typeface="Palatino Linotype"/>
              </a:rPr>
              <a:t>, le premier </a:t>
            </a:r>
            <a:r>
              <a:rPr lang="en-US" sz="2300" dirty="0" err="1">
                <a:latin typeface="Palatino Linotype"/>
                <a:cs typeface="Palatino Linotype"/>
              </a:rPr>
              <a:t>novembre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deux</a:t>
            </a:r>
            <a:r>
              <a:rPr lang="en-US" sz="2300" dirty="0">
                <a:latin typeface="Palatino Linotype"/>
                <a:cs typeface="Palatino Linotype"/>
              </a:rPr>
              <a:t> mille dix-</a:t>
            </a:r>
            <a:r>
              <a:rPr lang="en-US" sz="2300" dirty="0" err="1">
                <a:latin typeface="Palatino Linotype"/>
                <a:cs typeface="Palatino Linotype"/>
              </a:rPr>
              <a:t>sept</a:t>
            </a:r>
            <a:endParaRPr lang="en-US" sz="23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199" y="1724790"/>
            <a:ext cx="4225925" cy="4942710"/>
          </a:xfrm>
        </p:spPr>
        <p:txBody>
          <a:bodyPr>
            <a:no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nuageux</a:t>
            </a:r>
            <a:r>
              <a:rPr lang="en-US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cloudy</a:t>
            </a:r>
          </a:p>
          <a:p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l’orage</a:t>
            </a:r>
            <a:r>
              <a:rPr lang="en-US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storm</a:t>
            </a:r>
          </a:p>
          <a:p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pleuvoir</a:t>
            </a:r>
            <a:r>
              <a:rPr lang="en-US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rain</a:t>
            </a:r>
          </a:p>
          <a:p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pluvieux</a:t>
            </a:r>
            <a:r>
              <a:rPr lang="fr-FR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rainy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souffler</a:t>
            </a:r>
            <a:r>
              <a:rPr lang="fr-FR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	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blow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tonnerre</a:t>
            </a:r>
            <a:r>
              <a:rPr lang="fr-FR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thunder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vague</a:t>
            </a:r>
            <a:r>
              <a:rPr lang="fr-FR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wave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3999" y="1600200"/>
            <a:ext cx="4394199" cy="5067300"/>
          </a:xfrm>
        </p:spPr>
        <p:txBody>
          <a:bodyPr>
            <a:noAutofit/>
          </a:bodyPr>
          <a:lstStyle/>
          <a:p>
            <a:pPr marL="0" indent="0">
              <a:spcBef>
                <a:spcPts val="80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“</a:t>
            </a:r>
            <a:r>
              <a:rPr lang="en-US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</a:t>
            </a:r>
            <a:r>
              <a:rPr lang="en-US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jour</a:t>
            </a:r>
            <a:r>
              <a:rPr lang="en-US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”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800"/>
              </a:spcBef>
              <a:spcAft>
                <a:spcPts val="12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l’éclair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(m)</a:t>
            </a:r>
            <a:r>
              <a:rPr lang="en-US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	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flash of lightning</a:t>
            </a:r>
          </a:p>
          <a:p>
            <a:pPr>
              <a:spcBef>
                <a:spcPts val="800"/>
              </a:spcBef>
              <a:spcAft>
                <a:spcPts val="12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enniegé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(e)</a:t>
            </a:r>
            <a:r>
              <a:rPr lang="en-US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snowy</a:t>
            </a:r>
          </a:p>
          <a:p>
            <a:pPr>
              <a:spcBef>
                <a:spcPts val="800"/>
              </a:spcBef>
              <a:spcAft>
                <a:spcPts val="12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ensoleillé(e)</a:t>
            </a:r>
            <a:r>
              <a:rPr lang="fr-FR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sunny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800"/>
              </a:spcBef>
              <a:spcAft>
                <a:spcPts val="12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foudre</a:t>
            </a:r>
            <a:r>
              <a:rPr lang="fr-FR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	       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thunderbolt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800"/>
              </a:spcBef>
              <a:spcAft>
                <a:spcPts val="12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geler</a:t>
            </a:r>
            <a:r>
              <a:rPr lang="fr-FR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	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freeze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800"/>
              </a:spcBef>
              <a:spcAft>
                <a:spcPts val="12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glace</a:t>
            </a:r>
            <a:r>
              <a:rPr lang="fr-FR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ice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800"/>
              </a:spcBef>
              <a:spcAft>
                <a:spcPts val="12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mouillé(e)</a:t>
            </a:r>
            <a:r>
              <a:rPr lang="fr-FR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wet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20178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05" y="40342"/>
            <a:ext cx="8889627" cy="126011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quinze</a:t>
            </a:r>
            <a:r>
              <a:rPr lang="en-US" sz="2400" dirty="0">
                <a:latin typeface="Palatino Linotype"/>
                <a:cs typeface="Palatino Linotype"/>
              </a:rPr>
              <a:t>:  13/11 – 17/11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mercredi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quinze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novembre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5410" y="1621747"/>
            <a:ext cx="4222956" cy="5079433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“</a:t>
            </a:r>
            <a:r>
              <a:rPr lang="en-US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</a:t>
            </a:r>
            <a:r>
              <a:rPr lang="en-US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jour</a:t>
            </a:r>
            <a:r>
              <a:rPr lang="en-US" b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”</a:t>
            </a:r>
            <a:endParaRPr lang="en-US" b="1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drap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sheet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essuie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-mains	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hand 			             towel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le ménage	         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housework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la machine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à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laver	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washing 			machine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la serviette	      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towel; napkin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vaisselle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dishes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lessive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laundry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0771" y="1514651"/>
            <a:ext cx="4284157" cy="518653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Translate the following sentences into French.  (Use the 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passé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composé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.)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He went out at eight o’clock.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He took out the dog.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She went up to her room.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She took up her suitcase.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I returned to school.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I returned the letter to the sender (</a:t>
            </a:r>
            <a:r>
              <a:rPr lang="en-US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l’expéditeur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).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He came back home early.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He put the car back into the garage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208884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03" y="40341"/>
            <a:ext cx="8904929" cy="118361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quinze</a:t>
            </a:r>
            <a:r>
              <a:rPr lang="en-US" sz="2400" dirty="0">
                <a:latin typeface="Palatino Linotype"/>
                <a:cs typeface="Palatino Linotype"/>
              </a:rPr>
              <a:t>:  13/11 – 17/11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mercredi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quinze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novembre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4809" y="1652347"/>
            <a:ext cx="4238255" cy="5079432"/>
          </a:xfrm>
        </p:spPr>
        <p:txBody>
          <a:bodyPr/>
          <a:lstStyle/>
          <a:p>
            <a:endParaRPr lang="en-US" dirty="0"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0169" y="1652347"/>
            <a:ext cx="4299459" cy="5079432"/>
          </a:xfrm>
        </p:spPr>
        <p:txBody>
          <a:bodyPr/>
          <a:lstStyle/>
          <a:p>
            <a:endParaRPr lang="en-US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61816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012" y="40342"/>
            <a:ext cx="8476512" cy="11989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quinze</a:t>
            </a:r>
            <a:r>
              <a:rPr lang="en-US" sz="2400" dirty="0">
                <a:latin typeface="Palatino Linotype"/>
                <a:cs typeface="Palatino Linotype"/>
              </a:rPr>
              <a:t>:  13/11 – 17/11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jeudi</a:t>
            </a:r>
            <a:r>
              <a:rPr lang="en-US" sz="2400" dirty="0">
                <a:latin typeface="Palatino Linotype"/>
                <a:cs typeface="Palatino Linotype"/>
              </a:rPr>
              <a:t>, le seize </a:t>
            </a:r>
            <a:r>
              <a:rPr lang="en-US" sz="2400" dirty="0" err="1">
                <a:latin typeface="Palatino Linotype"/>
                <a:cs typeface="Palatino Linotype"/>
              </a:rPr>
              <a:t>novembre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8307" y="1453453"/>
            <a:ext cx="4513666" cy="512533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000" b="1" dirty="0">
                <a:solidFill>
                  <a:srgbClr val="0000FF"/>
                </a:solidFill>
                <a:latin typeface="Palatino Linotype"/>
                <a:cs typeface="Palatino Linotype"/>
              </a:rPr>
              <a:t>“</a:t>
            </a:r>
            <a:r>
              <a:rPr lang="en-US" sz="20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</a:t>
            </a:r>
            <a:r>
              <a:rPr lang="en-US" sz="2000" b="1" dirty="0">
                <a:solidFill>
                  <a:srgbClr val="0000FF"/>
                </a:solidFill>
                <a:latin typeface="Palatino Linotype"/>
                <a:cs typeface="Palatino Linotype"/>
              </a:rPr>
              <a:t>”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l'accompagnement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personnalisé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 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personalized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assistance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acquérir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acquire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l'apprentissage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learning,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           apprenticeship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bac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général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, le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bachelier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(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ère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)	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 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general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diploma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bac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professionnel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 	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professional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diploma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bac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technologique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	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technological diploma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4977" y="1453453"/>
            <a:ext cx="4131153" cy="512533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un brevet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certificate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collège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middle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school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un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collégien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/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une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collégienne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middle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school student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un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échec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failure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l'école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elementary school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un/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une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élève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elementary 			student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l'enseignement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primaire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	      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primary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education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l'enseignement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secondaire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	  	   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secondary education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92519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14" y="0"/>
            <a:ext cx="8292905" cy="123925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quinze</a:t>
            </a:r>
            <a:r>
              <a:rPr lang="en-US" sz="2400" dirty="0">
                <a:latin typeface="Palatino Linotype"/>
                <a:cs typeface="Palatino Linotype"/>
              </a:rPr>
              <a:t>:  13/11 – 17/11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jeudi</a:t>
            </a:r>
            <a:r>
              <a:rPr lang="en-US" sz="2400" dirty="0">
                <a:latin typeface="Palatino Linotype"/>
                <a:cs typeface="Palatino Linotype"/>
              </a:rPr>
              <a:t>, le seize </a:t>
            </a:r>
            <a:r>
              <a:rPr lang="en-US" sz="2400" dirty="0" err="1">
                <a:latin typeface="Palatino Linotype"/>
                <a:cs typeface="Palatino Linotype"/>
              </a:rPr>
              <a:t>novembre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907" y="1637046"/>
            <a:ext cx="4314760" cy="5064134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Il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est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sorti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à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huit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heures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Il a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sorti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le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chien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Elle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est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montée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dans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sa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chambre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Elle a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monté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sa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valise.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suis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retourné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à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l’école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J’ai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retourné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lettre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à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l’expéditeur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Il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est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rentré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chez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lui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de bonne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heure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Il a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rentré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voiture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au garage.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0771" y="1637046"/>
            <a:ext cx="4299457" cy="5064134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000" i="1" dirty="0">
                <a:solidFill>
                  <a:schemeClr val="tx1"/>
                </a:solidFill>
                <a:latin typeface="Palatino Linotype"/>
                <a:cs typeface="Palatino Linotype"/>
              </a:rPr>
              <a:t>Translate the following sentences            into French for homework.</a:t>
            </a:r>
          </a:p>
          <a:p>
            <a:pPr marL="457200" indent="-457200">
              <a:spcBef>
                <a:spcPts val="1000"/>
              </a:spcBef>
              <a:buFont typeface="+mj-lt"/>
              <a:buAutoNum type="arabicPeriod"/>
            </a:pPr>
            <a:r>
              <a:rPr lang="en-US" sz="2000" dirty="0">
                <a:solidFill>
                  <a:srgbClr val="000090"/>
                </a:solidFill>
                <a:latin typeface="Palatino Linotype"/>
                <a:cs typeface="Palatino Linotype"/>
              </a:rPr>
              <a:t>I ate some salad.</a:t>
            </a:r>
          </a:p>
          <a:p>
            <a:pPr marL="457200" indent="-457200">
              <a:spcBef>
                <a:spcPts val="1000"/>
              </a:spcBef>
              <a:buFont typeface="+mj-lt"/>
              <a:buAutoNum type="arabicPeriod"/>
            </a:pPr>
            <a:r>
              <a:rPr lang="en-US" sz="2000" dirty="0">
                <a:solidFill>
                  <a:srgbClr val="000090"/>
                </a:solidFill>
                <a:latin typeface="Palatino Linotype"/>
                <a:cs typeface="Palatino Linotype"/>
              </a:rPr>
              <a:t>We saw a good movie.</a:t>
            </a:r>
          </a:p>
          <a:p>
            <a:pPr marL="457200" indent="-457200">
              <a:spcBef>
                <a:spcPts val="1000"/>
              </a:spcBef>
              <a:buFont typeface="+mj-lt"/>
              <a:buAutoNum type="arabicPeriod"/>
            </a:pPr>
            <a:r>
              <a:rPr lang="en-US" sz="2000" dirty="0">
                <a:solidFill>
                  <a:srgbClr val="000090"/>
                </a:solidFill>
                <a:latin typeface="Palatino Linotype"/>
                <a:cs typeface="Palatino Linotype"/>
              </a:rPr>
              <a:t>They finished the assignments.</a:t>
            </a:r>
          </a:p>
          <a:p>
            <a:pPr marL="457200" indent="-457200">
              <a:spcBef>
                <a:spcPts val="1000"/>
              </a:spcBef>
              <a:buFont typeface="+mj-lt"/>
              <a:buAutoNum type="arabicPeriod"/>
            </a:pPr>
            <a:r>
              <a:rPr lang="en-US" sz="2000" dirty="0">
                <a:solidFill>
                  <a:srgbClr val="000090"/>
                </a:solidFill>
                <a:latin typeface="Palatino Linotype"/>
                <a:cs typeface="Palatino Linotype"/>
              </a:rPr>
              <a:t>She fell down in the garden.</a:t>
            </a:r>
          </a:p>
          <a:p>
            <a:pPr marL="457200" indent="-457200">
              <a:spcBef>
                <a:spcPts val="1000"/>
              </a:spcBef>
              <a:buFont typeface="+mj-lt"/>
              <a:buAutoNum type="arabicPeriod"/>
            </a:pPr>
            <a:r>
              <a:rPr lang="en-US" sz="2000" dirty="0">
                <a:solidFill>
                  <a:srgbClr val="000090"/>
                </a:solidFill>
                <a:latin typeface="Palatino Linotype"/>
                <a:cs typeface="Palatino Linotype"/>
              </a:rPr>
              <a:t>Who said that?</a:t>
            </a:r>
          </a:p>
          <a:p>
            <a:pPr marL="457200" indent="-457200">
              <a:spcBef>
                <a:spcPts val="1000"/>
              </a:spcBef>
              <a:buFont typeface="+mj-lt"/>
              <a:buAutoNum type="arabicPeriod"/>
            </a:pPr>
            <a:r>
              <a:rPr lang="en-US" sz="2000" dirty="0">
                <a:solidFill>
                  <a:srgbClr val="000090"/>
                </a:solidFill>
                <a:latin typeface="Palatino Linotype"/>
                <a:cs typeface="Palatino Linotype"/>
              </a:rPr>
              <a:t>They bought a house.</a:t>
            </a:r>
          </a:p>
          <a:p>
            <a:pPr marL="457200" indent="-457200">
              <a:spcBef>
                <a:spcPts val="1000"/>
              </a:spcBef>
              <a:buFont typeface="+mj-lt"/>
              <a:buAutoNum type="arabicPeriod"/>
            </a:pPr>
            <a:r>
              <a:rPr lang="en-US" sz="2000" dirty="0">
                <a:solidFill>
                  <a:srgbClr val="000090"/>
                </a:solidFill>
                <a:latin typeface="Palatino Linotype"/>
                <a:cs typeface="Palatino Linotype"/>
              </a:rPr>
              <a:t>She closed the door.</a:t>
            </a:r>
          </a:p>
          <a:p>
            <a:pPr marL="457200" indent="-457200">
              <a:spcBef>
                <a:spcPts val="1000"/>
              </a:spcBef>
              <a:buFont typeface="+mj-lt"/>
              <a:buAutoNum type="arabicPeriod"/>
            </a:pPr>
            <a:r>
              <a:rPr lang="en-US" sz="2000" dirty="0">
                <a:solidFill>
                  <a:srgbClr val="000090"/>
                </a:solidFill>
                <a:latin typeface="Palatino Linotype"/>
                <a:cs typeface="Palatino Linotype"/>
              </a:rPr>
              <a:t>You (form.) knew the answer.</a:t>
            </a:r>
          </a:p>
          <a:p>
            <a:pPr marL="457200" indent="-457200">
              <a:spcBef>
                <a:spcPts val="1000"/>
              </a:spcBef>
              <a:buFont typeface="+mj-lt"/>
              <a:buAutoNum type="arabicPeriod"/>
            </a:pPr>
            <a:r>
              <a:rPr lang="en-US" sz="2000" dirty="0">
                <a:solidFill>
                  <a:srgbClr val="000090"/>
                </a:solidFill>
                <a:latin typeface="Palatino Linotype"/>
                <a:cs typeface="Palatino Linotype"/>
              </a:rPr>
              <a:t>They (f.) came last week.</a:t>
            </a:r>
          </a:p>
          <a:p>
            <a:pPr marL="457200" indent="-457200">
              <a:spcBef>
                <a:spcPts val="1000"/>
              </a:spcBef>
              <a:buFont typeface="+mj-lt"/>
              <a:buAutoNum type="arabicPeriod"/>
            </a:pPr>
            <a:r>
              <a:rPr lang="en-US" sz="2000" dirty="0">
                <a:solidFill>
                  <a:srgbClr val="000090"/>
                </a:solidFill>
                <a:latin typeface="Palatino Linotype"/>
                <a:cs typeface="Palatino Linotype"/>
              </a:rPr>
              <a:t>You (inf.) understood the lesson</a:t>
            </a:r>
            <a:r>
              <a:rPr lang="en-US" sz="20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.</a:t>
            </a:r>
            <a:endParaRPr lang="en-US" sz="2000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974617262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07" y="40341"/>
            <a:ext cx="8828426" cy="110712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quinze</a:t>
            </a:r>
            <a:r>
              <a:rPr lang="en-US" sz="2400" dirty="0">
                <a:latin typeface="Palatino Linotype"/>
                <a:cs typeface="Palatino Linotype"/>
              </a:rPr>
              <a:t>:  13/11 – 17/11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300" dirty="0">
                <a:latin typeface="Palatino Linotype"/>
                <a:cs typeface="Palatino Linotype"/>
              </a:rPr>
              <a:t>nous </a:t>
            </a:r>
            <a:r>
              <a:rPr lang="en-US" sz="2300" dirty="0" err="1">
                <a:latin typeface="Palatino Linotype"/>
                <a:cs typeface="Palatino Linotype"/>
              </a:rPr>
              <a:t>sommes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b="1" dirty="0" err="1">
                <a:latin typeface="Palatino Linotype"/>
                <a:cs typeface="Palatino Linotype"/>
              </a:rPr>
              <a:t>vendredi</a:t>
            </a:r>
            <a:r>
              <a:rPr lang="en-US" sz="2300" dirty="0">
                <a:latin typeface="Palatino Linotype"/>
                <a:cs typeface="Palatino Linotype"/>
              </a:rPr>
              <a:t>, le dix-</a:t>
            </a:r>
            <a:r>
              <a:rPr lang="en-US" sz="2300" dirty="0" err="1">
                <a:latin typeface="Palatino Linotype"/>
                <a:cs typeface="Palatino Linotype"/>
              </a:rPr>
              <a:t>sept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novembre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deux</a:t>
            </a:r>
            <a:r>
              <a:rPr lang="en-US" sz="2300" dirty="0">
                <a:latin typeface="Palatino Linotype"/>
                <a:cs typeface="Palatino Linotype"/>
              </a:rPr>
              <a:t> mille dix-</a:t>
            </a:r>
            <a:r>
              <a:rPr lang="en-US" sz="2300" dirty="0" err="1">
                <a:latin typeface="Palatino Linotype"/>
                <a:cs typeface="Palatino Linotype"/>
              </a:rPr>
              <a:t>sept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" y="1484050"/>
            <a:ext cx="4758475" cy="517123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l'exigeance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the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demand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la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gratuité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being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free of charge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un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instituteur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,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une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institutrice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elementary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teacher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la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laïcité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secularity, separate from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church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une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langue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morte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ancient 			language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une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langue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vivante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living 			language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la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liberté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liberty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lycée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high school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1480" y="1484050"/>
            <a:ext cx="4115851" cy="517123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lycéen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/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une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lycéene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high 		      school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student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maître,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une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maîtresse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teacher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maîtrise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 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the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mastery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les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maternelles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nursery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	school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neutralité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neutrality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l'obligation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scolaire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	 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obligatory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schooling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préfet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, 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directeur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a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	principal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principe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 principle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86622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05" y="40341"/>
            <a:ext cx="8843726" cy="122951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quinze</a:t>
            </a:r>
            <a:r>
              <a:rPr lang="en-US" sz="2400" dirty="0">
                <a:latin typeface="Palatino Linotype"/>
                <a:cs typeface="Palatino Linotype"/>
              </a:rPr>
              <a:t>:  13/11 – 17/11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300" dirty="0">
                <a:latin typeface="Palatino Linotype"/>
                <a:cs typeface="Palatino Linotype"/>
              </a:rPr>
              <a:t>nous </a:t>
            </a:r>
            <a:r>
              <a:rPr lang="en-US" sz="2300" dirty="0" err="1">
                <a:latin typeface="Palatino Linotype"/>
                <a:cs typeface="Palatino Linotype"/>
              </a:rPr>
              <a:t>sommes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b="1" dirty="0" err="1">
                <a:latin typeface="Palatino Linotype"/>
                <a:cs typeface="Palatino Linotype"/>
              </a:rPr>
              <a:t>vendredi</a:t>
            </a:r>
            <a:r>
              <a:rPr lang="en-US" sz="2300" dirty="0">
                <a:latin typeface="Palatino Linotype"/>
                <a:cs typeface="Palatino Linotype"/>
              </a:rPr>
              <a:t>, le dix-</a:t>
            </a:r>
            <a:r>
              <a:rPr lang="en-US" sz="2300" dirty="0" err="1">
                <a:latin typeface="Palatino Linotype"/>
                <a:cs typeface="Palatino Linotype"/>
              </a:rPr>
              <a:t>sept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novembre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deux</a:t>
            </a:r>
            <a:r>
              <a:rPr lang="en-US" sz="2300" dirty="0">
                <a:latin typeface="Palatino Linotype"/>
                <a:cs typeface="Palatino Linotype"/>
              </a:rPr>
              <a:t> mille dix-</a:t>
            </a:r>
            <a:r>
              <a:rPr lang="en-US" sz="2300" dirty="0" err="1">
                <a:latin typeface="Palatino Linotype"/>
                <a:cs typeface="Palatino Linotype"/>
              </a:rPr>
              <a:t>sept</a:t>
            </a:r>
            <a:endParaRPr lang="en-US" sz="23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1312" y="1667645"/>
            <a:ext cx="4037010" cy="501823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redoublage</a:t>
            </a:r>
            <a:r>
              <a:rPr lang="en-US" dirty="0">
                <a:solidFill>
                  <a:srgbClr val="0000FF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 	 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repeating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a grade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rentrée</a:t>
            </a:r>
            <a:r>
              <a:rPr lang="en-US" dirty="0">
                <a:solidFill>
                  <a:srgbClr val="0000FF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back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to school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terminale</a:t>
            </a:r>
            <a:r>
              <a:rPr lang="en-US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senior year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b="1" i="1" dirty="0">
                <a:solidFill>
                  <a:srgbClr val="000000"/>
                </a:solidFill>
                <a:latin typeface="Palatino Linotype"/>
                <a:cs typeface="Palatino Linotype"/>
              </a:rPr>
              <a:t>Les devoirs des </a:t>
            </a:r>
            <a:r>
              <a:rPr lang="en-US" b="1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vacances</a:t>
            </a:r>
            <a:r>
              <a:rPr lang="en-US" b="1" i="1" dirty="0">
                <a:solidFill>
                  <a:srgbClr val="000000"/>
                </a:solidFill>
                <a:latin typeface="Palatino Linotype"/>
                <a:cs typeface="Palatino Linotype"/>
              </a:rPr>
              <a:t>  de </a:t>
            </a:r>
            <a:r>
              <a:rPr lang="en-US" b="1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l’Action</a:t>
            </a:r>
            <a:r>
              <a:rPr lang="en-US" b="1" i="1" dirty="0">
                <a:solidFill>
                  <a:srgbClr val="000000"/>
                </a:solidFill>
                <a:latin typeface="Palatino Linotype"/>
                <a:cs typeface="Palatino Linotype"/>
              </a:rPr>
              <a:t> de Grâce: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Faites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une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“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vlog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”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d’au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moins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une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minute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8967" y="1529951"/>
            <a:ext cx="4452464" cy="515593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Racontez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une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journée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dans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votre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vie, en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utilisant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plusieurs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verbes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pronominaux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(</a:t>
            </a:r>
            <a:r>
              <a:rPr lang="en-US" i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je me </a:t>
            </a:r>
            <a:r>
              <a:rPr lang="en-US" i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lève</a:t>
            </a:r>
            <a:r>
              <a:rPr lang="en-US" i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, je me </a:t>
            </a:r>
            <a:r>
              <a:rPr lang="en-US" i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brosse</a:t>
            </a:r>
            <a:r>
              <a:rPr lang="en-US" i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les dents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, etc.).</a:t>
            </a:r>
          </a:p>
          <a:p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Il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faut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que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cela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soit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complètement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en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français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et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que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parliez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la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plupart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du temps (pas beaucoup de temps mort).</a:t>
            </a:r>
          </a:p>
          <a:p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avez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jusqu’au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premier </a:t>
            </a:r>
            <a:r>
              <a:rPr lang="en-US" b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décembre</a:t>
            </a:r>
            <a:r>
              <a:rPr lang="en-US" b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pour le faire.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5464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508" y="40341"/>
            <a:ext cx="8706022" cy="122951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smtClean="0">
                <a:latin typeface="Palatino Linotype"/>
                <a:cs typeface="Palatino Linotype"/>
              </a:rPr>
              <a:t>seize</a:t>
            </a:r>
            <a:r>
              <a:rPr lang="en-US" sz="2400" dirty="0" smtClean="0">
                <a:latin typeface="Palatino Linotype"/>
                <a:cs typeface="Palatino Linotype"/>
              </a:rPr>
              <a:t>:  27/</a:t>
            </a:r>
            <a:r>
              <a:rPr lang="en-US" sz="2400" dirty="0">
                <a:latin typeface="Palatino Linotype"/>
                <a:cs typeface="Palatino Linotype"/>
              </a:rPr>
              <a:t>11 – </a:t>
            </a:r>
            <a:r>
              <a:rPr lang="en-US" sz="2400" dirty="0" smtClean="0">
                <a:latin typeface="Palatino Linotype"/>
                <a:cs typeface="Palatino Linotype"/>
              </a:rPr>
              <a:t>12/1</a:t>
            </a:r>
            <a:r>
              <a:rPr lang="en-US" sz="2400" dirty="0">
                <a:latin typeface="Palatino Linotype"/>
                <a:cs typeface="Palatino Linotype"/>
              </a:rPr>
              <a:t/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300" dirty="0">
                <a:latin typeface="Palatino Linotype"/>
                <a:cs typeface="Palatino Linotype"/>
              </a:rPr>
              <a:t>nous </a:t>
            </a:r>
            <a:r>
              <a:rPr lang="en-US" sz="2300" dirty="0" err="1">
                <a:latin typeface="Palatino Linotype"/>
                <a:cs typeface="Palatino Linotype"/>
              </a:rPr>
              <a:t>sommes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b="1" dirty="0" err="1" smtClean="0">
                <a:latin typeface="Palatino Linotype"/>
                <a:cs typeface="Palatino Linotype"/>
              </a:rPr>
              <a:t>lundi</a:t>
            </a:r>
            <a:r>
              <a:rPr lang="en-US" sz="2300" dirty="0" smtClean="0">
                <a:latin typeface="Palatino Linotype"/>
                <a:cs typeface="Palatino Linotype"/>
              </a:rPr>
              <a:t>, </a:t>
            </a:r>
            <a:r>
              <a:rPr lang="en-US" sz="2300" dirty="0">
                <a:latin typeface="Palatino Linotype"/>
                <a:cs typeface="Palatino Linotype"/>
              </a:rPr>
              <a:t>le </a:t>
            </a:r>
            <a:r>
              <a:rPr lang="en-US" sz="2300" dirty="0" err="1" smtClean="0">
                <a:latin typeface="Palatino Linotype"/>
                <a:cs typeface="Palatino Linotype"/>
              </a:rPr>
              <a:t>vingt-</a:t>
            </a:r>
            <a:r>
              <a:rPr lang="en-US" sz="2300" dirty="0" err="1">
                <a:latin typeface="Palatino Linotype"/>
                <a:cs typeface="Palatino Linotype"/>
              </a:rPr>
              <a:t>sept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novembre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deux</a:t>
            </a:r>
            <a:r>
              <a:rPr lang="en-US" sz="2300" dirty="0">
                <a:latin typeface="Palatino Linotype"/>
                <a:cs typeface="Palatino Linotype"/>
              </a:rPr>
              <a:t> mille dix-</a:t>
            </a:r>
            <a:r>
              <a:rPr lang="en-US" sz="2300" dirty="0" err="1">
                <a:latin typeface="Palatino Linotype"/>
                <a:cs typeface="Palatino Linotype"/>
              </a:rPr>
              <a:t>sept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9507" y="1621747"/>
            <a:ext cx="4284159" cy="504883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000" b="1" dirty="0">
                <a:solidFill>
                  <a:srgbClr val="0000FF"/>
                </a:solidFill>
                <a:latin typeface="Palatino Linotype"/>
                <a:cs typeface="Palatino Linotype"/>
              </a:rPr>
              <a:t>“</a:t>
            </a:r>
            <a:r>
              <a:rPr lang="en-US" sz="20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</a:t>
            </a:r>
            <a:r>
              <a:rPr lang="en-US" sz="2000" b="1" dirty="0">
                <a:solidFill>
                  <a:srgbClr val="0000FF"/>
                </a:solidFill>
                <a:latin typeface="Palatino Linotype"/>
                <a:cs typeface="Palatino Linotype"/>
              </a:rPr>
              <a:t>”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cuisiner/la cuisinière  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cook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l’écrivain</a:t>
            </a:r>
            <a:r>
              <a:rPr lang="fr-FR" sz="2200" dirty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writer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facteur		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mail carrier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le/la fonctionnaire 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civil servant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l’infirmier /l’infirmière   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nurse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l’ingenieur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engineer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juge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judge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200" dirty="0">
                <a:solidFill>
                  <a:srgbClr val="000000"/>
                </a:solidFill>
                <a:latin typeface="Palatino Linotype"/>
                <a:cs typeface="Palatino Linotype"/>
              </a:rPr>
              <a:t>le maitre </a:t>
            </a: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d’hôtel</a:t>
            </a:r>
            <a:r>
              <a:rPr lang="fr-FR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head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waiter</a:t>
            </a:r>
            <a:endParaRPr lang="en-US" sz="22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0771" y="1621747"/>
            <a:ext cx="4314759" cy="504883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fr-FR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maitress</a:t>
            </a: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de maison 			                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housewife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marin		        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sailor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mécanicien/la mécanicienne</a:t>
            </a:r>
            <a:r>
              <a:rPr lang="fr-FR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	   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mechanic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négociant/la négociante			   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merchant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l’ouvrier / l’ouvrière     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laborer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pêcheur/la pêcheuse   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fisher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le/la photographe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photographer</a:t>
            </a:r>
            <a:endParaRPr lang="en-US" sz="22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07743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4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4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4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4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40341"/>
            <a:ext cx="8763000" cy="124481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seize</a:t>
            </a:r>
            <a:r>
              <a:rPr lang="en-US" sz="2400" dirty="0">
                <a:latin typeface="Palatino Linotype"/>
                <a:cs typeface="Palatino Linotype"/>
              </a:rPr>
              <a:t>:  27/11 – 12/1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300" dirty="0">
                <a:latin typeface="Palatino Linotype"/>
                <a:cs typeface="Palatino Linotype"/>
              </a:rPr>
              <a:t>nous </a:t>
            </a:r>
            <a:r>
              <a:rPr lang="en-US" sz="2300" dirty="0" err="1">
                <a:latin typeface="Palatino Linotype"/>
                <a:cs typeface="Palatino Linotype"/>
              </a:rPr>
              <a:t>sommes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b="1" dirty="0" err="1">
                <a:latin typeface="Palatino Linotype"/>
                <a:cs typeface="Palatino Linotype"/>
              </a:rPr>
              <a:t>lundi</a:t>
            </a:r>
            <a:r>
              <a:rPr lang="en-US" sz="2300" dirty="0">
                <a:latin typeface="Palatino Linotype"/>
                <a:cs typeface="Palatino Linotype"/>
              </a:rPr>
              <a:t>, le </a:t>
            </a:r>
            <a:r>
              <a:rPr lang="en-US" sz="2300" dirty="0" err="1">
                <a:latin typeface="Palatino Linotype"/>
                <a:cs typeface="Palatino Linotype"/>
              </a:rPr>
              <a:t>vingt-sept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novembre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deux</a:t>
            </a:r>
            <a:r>
              <a:rPr lang="en-US" sz="2300" dirty="0">
                <a:latin typeface="Palatino Linotype"/>
                <a:cs typeface="Palatino Linotype"/>
              </a:rPr>
              <a:t> mille dix-</a:t>
            </a:r>
            <a:r>
              <a:rPr lang="en-US" sz="2300" dirty="0" err="1">
                <a:latin typeface="Palatino Linotype"/>
                <a:cs typeface="Palatino Linotype"/>
              </a:rPr>
              <a:t>sept</a:t>
            </a:r>
            <a:endParaRPr lang="en-US" sz="23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100" y="1587501"/>
            <a:ext cx="4193222" cy="516889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2300" i="1" dirty="0" err="1">
                <a:solidFill>
                  <a:schemeClr val="tx1"/>
                </a:solidFill>
                <a:latin typeface="Palatino Linotype"/>
                <a:cs typeface="Palatino Linotype"/>
              </a:rPr>
              <a:t>Dans</a:t>
            </a:r>
            <a:r>
              <a:rPr lang="en-US" sz="2300" i="1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300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section </a:t>
            </a:r>
            <a:r>
              <a:rPr lang="en-US" sz="2300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grammaire</a:t>
            </a:r>
            <a:r>
              <a:rPr lang="en-US" sz="2300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, </a:t>
            </a:r>
            <a:r>
              <a:rPr lang="en-US" sz="2300" i="1" dirty="0" err="1">
                <a:solidFill>
                  <a:schemeClr val="tx1"/>
                </a:solidFill>
                <a:latin typeface="Palatino Linotype"/>
                <a:cs typeface="Palatino Linotype"/>
              </a:rPr>
              <a:t>écrivez</a:t>
            </a:r>
            <a:r>
              <a:rPr lang="en-US" sz="2300" i="1" dirty="0">
                <a:solidFill>
                  <a:schemeClr val="tx1"/>
                </a:solidFill>
                <a:latin typeface="Palatino Linotype"/>
                <a:cs typeface="Palatino Linotype"/>
              </a:rPr>
              <a:t> les </a:t>
            </a:r>
            <a:r>
              <a:rPr lang="en-US" sz="2300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radicaux</a:t>
            </a:r>
            <a:r>
              <a:rPr lang="en-US" sz="2300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(</a:t>
            </a:r>
            <a:r>
              <a:rPr lang="en-US" sz="2300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futur</a:t>
            </a:r>
            <a:r>
              <a:rPr lang="en-US" sz="2300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et </a:t>
            </a:r>
            <a:r>
              <a:rPr lang="en-US" sz="2300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conditionnel</a:t>
            </a:r>
            <a:r>
              <a:rPr lang="en-US" sz="2300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) des </a:t>
            </a:r>
            <a:r>
              <a:rPr lang="en-US" sz="2300" i="1" dirty="0" err="1">
                <a:solidFill>
                  <a:schemeClr val="tx1"/>
                </a:solidFill>
                <a:latin typeface="Palatino Linotype"/>
                <a:cs typeface="Palatino Linotype"/>
              </a:rPr>
              <a:t>verbes</a:t>
            </a:r>
            <a:r>
              <a:rPr lang="en-US" sz="2300" i="1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300" i="1" dirty="0" err="1">
                <a:solidFill>
                  <a:schemeClr val="tx1"/>
                </a:solidFill>
                <a:latin typeface="Palatino Linotype"/>
                <a:cs typeface="Palatino Linotype"/>
              </a:rPr>
              <a:t>suivants</a:t>
            </a:r>
            <a:r>
              <a:rPr lang="en-US" sz="2300" i="1" dirty="0">
                <a:solidFill>
                  <a:schemeClr val="tx1"/>
                </a:solidFill>
                <a:latin typeface="Palatino Linotype"/>
                <a:cs typeface="Palatino Linotype"/>
              </a:rPr>
              <a:t>: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300" dirty="0" err="1">
                <a:solidFill>
                  <a:schemeClr val="tx1"/>
                </a:solidFill>
                <a:latin typeface="Palatino Linotype"/>
                <a:cs typeface="Palatino Linotype"/>
              </a:rPr>
              <a:t>avoir</a:t>
            </a:r>
            <a:r>
              <a:rPr lang="en-US" sz="23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3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pouvoir</a:t>
            </a:r>
            <a:endParaRPr lang="en-US" sz="2300" dirty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300" dirty="0" err="1">
                <a:solidFill>
                  <a:schemeClr val="tx1"/>
                </a:solidFill>
                <a:latin typeface="Palatino Linotype"/>
                <a:cs typeface="Palatino Linotype"/>
              </a:rPr>
              <a:t>être</a:t>
            </a:r>
            <a:r>
              <a:rPr lang="en-US" sz="2300" dirty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sz="2300" dirty="0" err="1">
                <a:solidFill>
                  <a:schemeClr val="tx1"/>
                </a:solidFill>
                <a:latin typeface="Palatino Linotype"/>
                <a:cs typeface="Palatino Linotype"/>
              </a:rPr>
              <a:t>croire</a:t>
            </a:r>
            <a:endParaRPr lang="en-US" sz="2300" dirty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300" dirty="0">
                <a:solidFill>
                  <a:schemeClr val="tx1"/>
                </a:solidFill>
                <a:latin typeface="Palatino Linotype"/>
                <a:cs typeface="Palatino Linotype"/>
              </a:rPr>
              <a:t>faire	</a:t>
            </a:r>
            <a:r>
              <a:rPr lang="en-US" sz="23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savoir</a:t>
            </a:r>
            <a:endParaRPr lang="en-US" sz="2300" dirty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300" dirty="0" err="1">
                <a:solidFill>
                  <a:schemeClr val="tx1"/>
                </a:solidFill>
                <a:latin typeface="Palatino Linotype"/>
                <a:cs typeface="Palatino Linotype"/>
              </a:rPr>
              <a:t>venir</a:t>
            </a:r>
            <a:r>
              <a:rPr lang="en-US" sz="23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3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connaître</a:t>
            </a:r>
            <a:endParaRPr lang="en-US" sz="2300" dirty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300" dirty="0" err="1">
                <a:solidFill>
                  <a:schemeClr val="tx1"/>
                </a:solidFill>
                <a:latin typeface="Palatino Linotype"/>
                <a:cs typeface="Palatino Linotype"/>
              </a:rPr>
              <a:t>voir</a:t>
            </a:r>
            <a:r>
              <a:rPr lang="en-US" sz="2300" dirty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sz="2300" dirty="0" err="1">
                <a:solidFill>
                  <a:schemeClr val="tx1"/>
                </a:solidFill>
                <a:latin typeface="Palatino Linotype"/>
                <a:cs typeface="Palatino Linotype"/>
              </a:rPr>
              <a:t>vouloir</a:t>
            </a:r>
            <a:endParaRPr lang="en-US" sz="2300" dirty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300" dirty="0">
                <a:solidFill>
                  <a:schemeClr val="tx1"/>
                </a:solidFill>
                <a:latin typeface="Palatino Linotype"/>
                <a:cs typeface="Palatino Linotype"/>
              </a:rPr>
              <a:t>devoir	</a:t>
            </a:r>
            <a:r>
              <a:rPr lang="en-US" sz="23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recevoir</a:t>
            </a:r>
            <a:endParaRPr lang="en-US" sz="2300" dirty="0">
              <a:solidFill>
                <a:schemeClr val="tx1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587500"/>
            <a:ext cx="4161566" cy="527049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avoir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aur</a:t>
            </a:r>
            <a:r>
              <a:rPr lang="en-US" sz="2200" i="1" dirty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pouvoir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pourr</a:t>
            </a:r>
            <a:r>
              <a:rPr lang="en-US" sz="2200" i="1" dirty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être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ser</a:t>
            </a:r>
            <a:r>
              <a:rPr lang="en-US" sz="2200" i="1" dirty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croire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croir</a:t>
            </a:r>
            <a:r>
              <a:rPr lang="en-US" sz="2200" i="1" dirty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faire	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fer</a:t>
            </a:r>
            <a:r>
              <a:rPr lang="en-US" sz="2200" i="1" dirty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savoir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saur</a:t>
            </a:r>
            <a:r>
              <a:rPr lang="en-US" sz="2200" i="1" dirty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venir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viendr</a:t>
            </a:r>
            <a:r>
              <a:rPr lang="en-US" sz="2200" i="1" dirty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connaître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connaîtr</a:t>
            </a:r>
            <a:r>
              <a:rPr lang="en-US" sz="2200" i="1" dirty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voir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verr</a:t>
            </a:r>
            <a:r>
              <a:rPr lang="en-US" sz="2200" i="1" dirty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vouloir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voudr</a:t>
            </a:r>
            <a:r>
              <a:rPr lang="en-US" sz="2200" i="1" dirty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devoir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devr</a:t>
            </a:r>
            <a:r>
              <a:rPr lang="en-US" sz="2200" i="1" dirty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recevoir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recevr</a:t>
            </a:r>
            <a:r>
              <a:rPr lang="en-US" sz="2200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  <a:endParaRPr lang="en-US" sz="2200" i="1" dirty="0">
              <a:solidFill>
                <a:schemeClr val="tx1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56543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08" y="40342"/>
            <a:ext cx="8751922" cy="126011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seize</a:t>
            </a:r>
            <a:r>
              <a:rPr lang="en-US" sz="2400" dirty="0">
                <a:latin typeface="Palatino Linotype"/>
                <a:cs typeface="Palatino Linotype"/>
              </a:rPr>
              <a:t>:  27/11 – 12/1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300" dirty="0">
                <a:latin typeface="Palatino Linotype"/>
                <a:cs typeface="Palatino Linotype"/>
              </a:rPr>
              <a:t>nous </a:t>
            </a:r>
            <a:r>
              <a:rPr lang="en-US" sz="2300" dirty="0" err="1">
                <a:latin typeface="Palatino Linotype"/>
                <a:cs typeface="Palatino Linotype"/>
              </a:rPr>
              <a:t>sommes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b="1" dirty="0" err="1" smtClean="0">
                <a:latin typeface="Palatino Linotype"/>
                <a:cs typeface="Palatino Linotype"/>
              </a:rPr>
              <a:t>mardi</a:t>
            </a:r>
            <a:r>
              <a:rPr lang="en-US" sz="2300" dirty="0" smtClean="0">
                <a:latin typeface="Palatino Linotype"/>
                <a:cs typeface="Palatino Linotype"/>
              </a:rPr>
              <a:t>, </a:t>
            </a:r>
            <a:r>
              <a:rPr lang="en-US" sz="2300" dirty="0">
                <a:latin typeface="Palatino Linotype"/>
                <a:cs typeface="Palatino Linotype"/>
              </a:rPr>
              <a:t>le </a:t>
            </a:r>
            <a:r>
              <a:rPr lang="en-US" sz="2300" dirty="0" err="1">
                <a:latin typeface="Palatino Linotype"/>
                <a:cs typeface="Palatino Linotype"/>
              </a:rPr>
              <a:t>vingt</a:t>
            </a:r>
            <a:r>
              <a:rPr lang="en-US" sz="2300" dirty="0" err="1" smtClean="0">
                <a:latin typeface="Palatino Linotype"/>
                <a:cs typeface="Palatino Linotype"/>
              </a:rPr>
              <a:t>-huit</a:t>
            </a:r>
            <a:r>
              <a:rPr lang="en-US" sz="2300" dirty="0" smtClean="0">
                <a:latin typeface="Palatino Linotype"/>
                <a:cs typeface="Palatino Linotype"/>
              </a:rPr>
              <a:t> </a:t>
            </a:r>
            <a:r>
              <a:rPr lang="en-US" sz="2300" dirty="0" err="1" smtClean="0">
                <a:latin typeface="Palatino Linotype"/>
                <a:cs typeface="Palatino Linotype"/>
              </a:rPr>
              <a:t>novembre</a:t>
            </a:r>
            <a:r>
              <a:rPr lang="en-US" sz="2300" dirty="0" smtClean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deux</a:t>
            </a:r>
            <a:r>
              <a:rPr lang="en-US" sz="2300" dirty="0">
                <a:latin typeface="Palatino Linotype"/>
                <a:cs typeface="Palatino Linotype"/>
              </a:rPr>
              <a:t> mille dix-</a:t>
            </a:r>
            <a:r>
              <a:rPr lang="en-US" sz="2300" dirty="0" err="1">
                <a:latin typeface="Palatino Linotype"/>
                <a:cs typeface="Palatino Linotype"/>
              </a:rPr>
              <a:t>sept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908" y="1591148"/>
            <a:ext cx="4299458" cy="4972337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b="1" dirty="0">
                <a:solidFill>
                  <a:srgbClr val="0000FF"/>
                </a:solidFill>
                <a:latin typeface="Palatino Linotype"/>
                <a:cs typeface="Palatino Linotype"/>
              </a:rPr>
              <a:t>“</a:t>
            </a:r>
            <a:r>
              <a:rPr lang="en-US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</a:t>
            </a:r>
            <a:r>
              <a:rPr lang="en-US" b="1" dirty="0">
                <a:solidFill>
                  <a:srgbClr val="0000FF"/>
                </a:solidFill>
                <a:latin typeface="Palatino Linotype"/>
                <a:cs typeface="Palatino Linotype"/>
              </a:rPr>
              <a:t>”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plombier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plumber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policier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 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  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police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officer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pompier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firefighter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prêtre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priest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serveur/la 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serveuse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 	  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waiter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/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waitress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soldat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soldier</a:t>
            </a:r>
            <a:endParaRPr lang="fr-FR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</a:t>
            </a:r>
            <a:r>
              <a:rPr lang="fr-FR" dirty="0">
                <a:solidFill>
                  <a:schemeClr val="tx1"/>
                </a:solidFill>
                <a:latin typeface="Palatino Linotype"/>
                <a:cs typeface="Palatino Linotype"/>
              </a:rPr>
              <a:t>facture </a:t>
            </a:r>
            <a:r>
              <a:rPr lang="fr-FR" dirty="0" smtClean="0">
                <a:latin typeface="Palatino Linotype"/>
                <a:cs typeface="Palatino Linotype"/>
              </a:rPr>
              <a:t>	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the bill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071" y="1591148"/>
            <a:ext cx="4314759" cy="4972337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syndicat</a:t>
            </a:r>
            <a:r>
              <a:rPr lang="fr-FR" dirty="0">
                <a:solidFill>
                  <a:schemeClr val="tx1"/>
                </a:solidFill>
                <a:latin typeface="Palatino Linotype"/>
                <a:cs typeface="Palatino Linotype"/>
              </a:rPr>
              <a:t>	 </a:t>
            </a: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      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labor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union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</a:t>
            </a: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tache</a:t>
            </a:r>
            <a:r>
              <a:rPr lang="fr-FR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job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,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task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traducteur/la </a:t>
            </a: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traductrice</a:t>
            </a:r>
            <a:r>
              <a:rPr lang="fr-FR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translator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vendeur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/ la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vendeuse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salesperson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embaucher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hire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renvoyer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dismiss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l’usine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factory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16841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305" y="168294"/>
            <a:ext cx="8813125" cy="111686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seize</a:t>
            </a:r>
            <a:r>
              <a:rPr lang="en-US" sz="2400" dirty="0">
                <a:latin typeface="Palatino Linotype"/>
                <a:cs typeface="Palatino Linotype"/>
              </a:rPr>
              <a:t>:  27/11 – 1/12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300" dirty="0">
                <a:latin typeface="Palatino Linotype"/>
                <a:cs typeface="Palatino Linotype"/>
              </a:rPr>
              <a:t>nous </a:t>
            </a:r>
            <a:r>
              <a:rPr lang="en-US" sz="2300" dirty="0" err="1">
                <a:latin typeface="Palatino Linotype"/>
                <a:cs typeface="Palatino Linotype"/>
              </a:rPr>
              <a:t>sommes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b="1" dirty="0" err="1">
                <a:latin typeface="Palatino Linotype"/>
                <a:cs typeface="Palatino Linotype"/>
              </a:rPr>
              <a:t>mardi</a:t>
            </a:r>
            <a:r>
              <a:rPr lang="en-US" sz="2300" dirty="0">
                <a:latin typeface="Palatino Linotype"/>
                <a:cs typeface="Palatino Linotype"/>
              </a:rPr>
              <a:t>, le </a:t>
            </a:r>
            <a:r>
              <a:rPr lang="en-US" sz="2300" dirty="0" err="1">
                <a:latin typeface="Palatino Linotype"/>
                <a:cs typeface="Palatino Linotype"/>
              </a:rPr>
              <a:t>vingt-huit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novembre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deux</a:t>
            </a:r>
            <a:r>
              <a:rPr lang="en-US" sz="2300" dirty="0">
                <a:latin typeface="Palatino Linotype"/>
                <a:cs typeface="Palatino Linotype"/>
              </a:rPr>
              <a:t> mille dix-</a:t>
            </a:r>
            <a:r>
              <a:rPr lang="en-US" sz="2300" dirty="0" err="1">
                <a:latin typeface="Palatino Linotype"/>
                <a:cs typeface="Palatino Linotype"/>
              </a:rPr>
              <a:t>sept</a:t>
            </a:r>
            <a:endParaRPr lang="en-US" sz="23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68305" y="1600200"/>
            <a:ext cx="4403695" cy="506356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Palatino Linotype"/>
                <a:cs typeface="Palatino Linotype"/>
              </a:rPr>
              <a:t>Écrivez</a:t>
            </a:r>
            <a:r>
              <a:rPr lang="en-US" sz="2400" dirty="0">
                <a:solidFill>
                  <a:srgbClr val="000000"/>
                </a:solidFill>
                <a:latin typeface="Palatino Linotype"/>
                <a:cs typeface="Palatino Linotype"/>
              </a:rPr>
              <a:t> un </a:t>
            </a:r>
            <a:r>
              <a:rPr lang="en-US" sz="2400" dirty="0" err="1">
                <a:solidFill>
                  <a:srgbClr val="000000"/>
                </a:solidFill>
                <a:latin typeface="Palatino Linotype"/>
                <a:cs typeface="Palatino Linotype"/>
              </a:rPr>
              <a:t>paragraphe</a:t>
            </a:r>
            <a:r>
              <a:rPr lang="en-US" sz="2400" dirty="0">
                <a:solidFill>
                  <a:srgbClr val="000000"/>
                </a:solidFill>
                <a:latin typeface="Palatino Linotype"/>
                <a:cs typeface="Palatino Linotype"/>
              </a:rPr>
              <a:t> au </a:t>
            </a:r>
            <a:r>
              <a:rPr lang="en-US" sz="2400" dirty="0" err="1">
                <a:solidFill>
                  <a:srgbClr val="000000"/>
                </a:solidFill>
                <a:latin typeface="Palatino Linotype"/>
                <a:cs typeface="Palatino Linotype"/>
              </a:rPr>
              <a:t>sujet</a:t>
            </a:r>
            <a:r>
              <a:rPr lang="en-US" sz="2400" dirty="0">
                <a:solidFill>
                  <a:srgbClr val="000000"/>
                </a:solidFill>
                <a:latin typeface="Palatino Linotype"/>
                <a:cs typeface="Palatino Linotype"/>
              </a:rPr>
              <a:t> de </a:t>
            </a:r>
            <a:r>
              <a:rPr lang="en-US" sz="2400" dirty="0" err="1">
                <a:solidFill>
                  <a:srgbClr val="000000"/>
                </a:solidFill>
                <a:latin typeface="Palatino Linotype"/>
                <a:cs typeface="Palatino Linotype"/>
              </a:rPr>
              <a:t>ce</a:t>
            </a:r>
            <a:r>
              <a:rPr lang="en-US" sz="24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Palatino Linotype"/>
                <a:cs typeface="Palatino Linotype"/>
              </a:rPr>
              <a:t>que</a:t>
            </a:r>
            <a:r>
              <a:rPr lang="en-US" sz="24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Palatino Linotype"/>
                <a:cs typeface="Palatino Linotype"/>
              </a:rPr>
              <a:t>vous</a:t>
            </a:r>
            <a:r>
              <a:rPr lang="en-US" sz="24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Palatino Linotype"/>
                <a:cs typeface="Palatino Linotype"/>
              </a:rPr>
              <a:t>avez</a:t>
            </a:r>
            <a:r>
              <a:rPr lang="en-US" sz="2400" dirty="0">
                <a:solidFill>
                  <a:srgbClr val="000000"/>
                </a:solidFill>
                <a:latin typeface="Palatino Linotype"/>
                <a:cs typeface="Palatino Linotype"/>
              </a:rPr>
              <a:t> fait pendant la </a:t>
            </a:r>
            <a:r>
              <a:rPr lang="en-US" sz="2400" dirty="0" err="1">
                <a:solidFill>
                  <a:srgbClr val="000000"/>
                </a:solidFill>
                <a:latin typeface="Palatino Linotype"/>
                <a:cs typeface="Palatino Linotype"/>
              </a:rPr>
              <a:t>semaine</a:t>
            </a:r>
            <a:r>
              <a:rPr lang="en-US" sz="24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Palatino Linotype"/>
                <a:cs typeface="Palatino Linotype"/>
              </a:rPr>
              <a:t>passée</a:t>
            </a:r>
            <a:r>
              <a:rPr lang="en-US" sz="24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</a:p>
          <a:p>
            <a:r>
              <a:rPr lang="en-US" sz="24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Utilisez</a:t>
            </a:r>
            <a:r>
              <a:rPr lang="en-US" sz="24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: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3 mots </a:t>
            </a:r>
            <a:r>
              <a:rPr lang="en-US" sz="24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d’articulation</a:t>
            </a:r>
            <a:endParaRPr lang="en-US" sz="2400" dirty="0" smtClean="0">
              <a:solidFill>
                <a:srgbClr val="FF0000"/>
              </a:solidFill>
              <a:latin typeface="Palatino Linotype"/>
              <a:cs typeface="Palatino Linotype"/>
            </a:endParaRPr>
          </a:p>
          <a:p>
            <a:pPr>
              <a:buFont typeface="Arial"/>
              <a:buChar char="•"/>
            </a:pPr>
            <a:r>
              <a:rPr lang="en-US" sz="2400" u="sng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3 passé </a:t>
            </a:r>
            <a:r>
              <a:rPr lang="en-US" sz="2400" u="sng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composé</a:t>
            </a:r>
            <a:r>
              <a:rPr lang="en-US" sz="24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(au </a:t>
            </a:r>
            <a:r>
              <a:rPr lang="en-US" sz="24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moins</a:t>
            </a:r>
            <a:r>
              <a:rPr lang="en-US" sz="24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</a:t>
            </a:r>
          </a:p>
          <a:p>
            <a:pPr>
              <a:buFont typeface="Arial"/>
              <a:buChar char="•"/>
            </a:pPr>
            <a:r>
              <a:rPr lang="en-US" sz="2400" u="sng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3 </a:t>
            </a:r>
            <a:r>
              <a:rPr lang="en-US" sz="2400" u="sng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imparfait</a:t>
            </a:r>
            <a:r>
              <a:rPr lang="en-US" sz="2400" u="sng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(au </a:t>
            </a:r>
            <a:r>
              <a:rPr lang="en-US" sz="24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moins</a:t>
            </a:r>
            <a:r>
              <a:rPr lang="en-US" sz="24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008000"/>
                </a:solidFill>
                <a:latin typeface="Palatino Linotype"/>
                <a:cs typeface="Palatino Linotype"/>
              </a:rPr>
              <a:t>1 expression </a:t>
            </a:r>
            <a:r>
              <a:rPr lang="en-US" sz="2400" dirty="0" err="1" smtClean="0">
                <a:solidFill>
                  <a:srgbClr val="008000"/>
                </a:solidFill>
                <a:latin typeface="Palatino Linotype"/>
                <a:cs typeface="Palatino Linotype"/>
              </a:rPr>
              <a:t>idiomatique</a:t>
            </a:r>
            <a:endParaRPr lang="en-US" sz="2400" dirty="0">
              <a:solidFill>
                <a:srgbClr val="00800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2471" y="1600200"/>
            <a:ext cx="4528959" cy="50635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La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semaine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passée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400" u="sng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j’ai</a:t>
            </a:r>
            <a:r>
              <a:rPr lang="en-US" sz="2400" u="sng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400" u="sng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dû</a:t>
            </a:r>
            <a:r>
              <a:rPr lang="en-US" sz="2400" u="sng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nettoyer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ma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maison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.  Il y </a:t>
            </a:r>
            <a:r>
              <a:rPr lang="en-US" sz="2400" u="sng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avait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du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désordre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partout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!  </a:t>
            </a:r>
            <a:r>
              <a:rPr lang="en-US" sz="24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D’abord</a:t>
            </a:r>
            <a:r>
              <a:rPr lang="en-US" sz="24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sz="2400" u="sng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j’ai</a:t>
            </a:r>
            <a:r>
              <a:rPr lang="en-US" sz="2400" u="sng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400" u="sng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donné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un coup de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torchon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aux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meubles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pour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enlever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la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poussière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, et </a:t>
            </a:r>
            <a:r>
              <a:rPr lang="en-US" sz="24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puis</a:t>
            </a:r>
            <a:r>
              <a:rPr lang="en-US" sz="24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sz="2400" u="sng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j’ai</a:t>
            </a:r>
            <a:r>
              <a:rPr lang="en-US" sz="2400" u="sng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passé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l’aspirateur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sur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la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moquette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.  </a:t>
            </a:r>
            <a:r>
              <a:rPr lang="en-US" sz="24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Pendant </a:t>
            </a:r>
            <a:r>
              <a:rPr lang="en-US" sz="24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que</a:t>
            </a:r>
            <a:r>
              <a:rPr lang="en-US" sz="24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je </a:t>
            </a:r>
            <a:r>
              <a:rPr lang="en-US" sz="2400" u="sng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faisais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la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vaisselle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, la machine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à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laver </a:t>
            </a:r>
            <a:r>
              <a:rPr lang="en-US" sz="2400" u="sng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lavait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tous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les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draps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.  Je me </a:t>
            </a:r>
            <a:r>
              <a:rPr lang="en-US" sz="2400" u="sng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sentais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tellement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fatiguée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quand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400" u="sng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j’avais</a:t>
            </a:r>
            <a:r>
              <a:rPr lang="en-US" sz="2400" u="sng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400" u="sng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fini</a:t>
            </a:r>
            <a:r>
              <a:rPr lang="en-US" sz="2400" dirty="0">
                <a:solidFill>
                  <a:srgbClr val="000090"/>
                </a:solidFill>
                <a:latin typeface="Palatino Linotype"/>
                <a:cs typeface="Palatino Linotype"/>
              </a:rPr>
              <a:t>!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Mais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enfin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, </a:t>
            </a:r>
            <a:r>
              <a:rPr lang="en-US" sz="2400" u="sng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j’étais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prête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pour ma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famille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de me </a:t>
            </a:r>
            <a:r>
              <a:rPr lang="en-US" sz="2400" dirty="0" err="1" smtClean="0">
                <a:solidFill>
                  <a:srgbClr val="008000"/>
                </a:solidFill>
                <a:latin typeface="Palatino Linotype"/>
                <a:cs typeface="Palatino Linotype"/>
              </a:rPr>
              <a:t>rendre</a:t>
            </a:r>
            <a:r>
              <a:rPr lang="en-US" sz="2400" dirty="0" smtClean="0">
                <a:solidFill>
                  <a:srgbClr val="008000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  <a:latin typeface="Palatino Linotype"/>
                <a:cs typeface="Palatino Linotype"/>
              </a:rPr>
              <a:t>visite</a:t>
            </a:r>
            <a:r>
              <a:rPr lang="en-US" sz="2400" dirty="0" smtClean="0">
                <a:solidFill>
                  <a:srgbClr val="008000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pour le jour de </a:t>
            </a:r>
            <a:r>
              <a:rPr lang="en-US" sz="24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l’action</a:t>
            </a:r>
            <a:r>
              <a:rPr lang="en-US" sz="2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de grâce.</a:t>
            </a:r>
            <a:endParaRPr lang="en-US" sz="2400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598649603"/>
      </p:ext>
    </p:extLst>
  </p:cSld>
  <p:clrMapOvr>
    <a:masterClrMapping/>
  </p:clrMapOvr>
  <p:transition xmlns:p14="http://schemas.microsoft.com/office/powerpoint/2010/main" spd="slow">
    <p:wheel spokes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08" y="40341"/>
            <a:ext cx="8767222" cy="112242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treize</a:t>
            </a:r>
            <a:r>
              <a:rPr lang="en-US" sz="2400" dirty="0">
                <a:latin typeface="Palatino Linotype"/>
                <a:cs typeface="Palatino Linotype"/>
              </a:rPr>
              <a:t>:  30/10 – 3/11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300" dirty="0">
                <a:latin typeface="Palatino Linotype"/>
                <a:cs typeface="Palatino Linotype"/>
              </a:rPr>
              <a:t>nous </a:t>
            </a:r>
            <a:r>
              <a:rPr lang="en-US" sz="2300" dirty="0" err="1">
                <a:latin typeface="Palatino Linotype"/>
                <a:cs typeface="Palatino Linotype"/>
              </a:rPr>
              <a:t>sommes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b="1" dirty="0" err="1">
                <a:latin typeface="Palatino Linotype"/>
                <a:cs typeface="Palatino Linotype"/>
              </a:rPr>
              <a:t>mercredi</a:t>
            </a:r>
            <a:r>
              <a:rPr lang="en-US" sz="2300" dirty="0">
                <a:latin typeface="Palatino Linotype"/>
                <a:cs typeface="Palatino Linotype"/>
              </a:rPr>
              <a:t>, le premier </a:t>
            </a:r>
            <a:r>
              <a:rPr lang="en-US" sz="2300" dirty="0" err="1">
                <a:latin typeface="Palatino Linotype"/>
                <a:cs typeface="Palatino Linotype"/>
              </a:rPr>
              <a:t>novembre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deux</a:t>
            </a:r>
            <a:r>
              <a:rPr lang="en-US" sz="2300" dirty="0">
                <a:latin typeface="Palatino Linotype"/>
                <a:cs typeface="Palatino Linotype"/>
              </a:rPr>
              <a:t> mille dix-</a:t>
            </a:r>
            <a:r>
              <a:rPr lang="en-US" sz="2300" dirty="0" err="1">
                <a:latin typeface="Palatino Linotype"/>
                <a:cs typeface="Palatino Linotype"/>
              </a:rPr>
              <a:t>sept</a:t>
            </a:r>
            <a:endParaRPr lang="en-US" sz="23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83455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83455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50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08" y="40341"/>
            <a:ext cx="8675420" cy="112242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seize</a:t>
            </a:r>
            <a:r>
              <a:rPr lang="en-US" sz="2400" dirty="0">
                <a:latin typeface="Palatino Linotype"/>
                <a:cs typeface="Palatino Linotype"/>
              </a:rPr>
              <a:t>:  27/11 – 12/1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300" dirty="0">
                <a:latin typeface="Palatino Linotype"/>
                <a:cs typeface="Palatino Linotype"/>
              </a:rPr>
              <a:t>nous </a:t>
            </a:r>
            <a:r>
              <a:rPr lang="en-US" sz="2300" dirty="0" err="1">
                <a:latin typeface="Palatino Linotype"/>
                <a:cs typeface="Palatino Linotype"/>
              </a:rPr>
              <a:t>sommes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b="1" dirty="0" err="1">
                <a:latin typeface="Palatino Linotype"/>
                <a:cs typeface="Palatino Linotype"/>
              </a:rPr>
              <a:t>mardi</a:t>
            </a:r>
            <a:r>
              <a:rPr lang="en-US" sz="2300" dirty="0">
                <a:latin typeface="Palatino Linotype"/>
                <a:cs typeface="Palatino Linotype"/>
              </a:rPr>
              <a:t>, le </a:t>
            </a:r>
            <a:r>
              <a:rPr lang="en-US" sz="2300" dirty="0" err="1">
                <a:latin typeface="Palatino Linotype"/>
                <a:cs typeface="Palatino Linotype"/>
              </a:rPr>
              <a:t>vingt-huit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novembre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deux</a:t>
            </a:r>
            <a:r>
              <a:rPr lang="en-US" sz="2300" dirty="0">
                <a:latin typeface="Palatino Linotype"/>
                <a:cs typeface="Palatino Linotype"/>
              </a:rPr>
              <a:t> mille dix-</a:t>
            </a:r>
            <a:r>
              <a:rPr lang="en-US" sz="2300" dirty="0" err="1">
                <a:latin typeface="Palatino Linotype"/>
                <a:cs typeface="Palatino Linotype"/>
              </a:rPr>
              <a:t>sept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208" y="1606447"/>
            <a:ext cx="4284158" cy="49723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071" y="1606447"/>
            <a:ext cx="4253557" cy="497233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97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08" y="40341"/>
            <a:ext cx="8751922" cy="122951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seize</a:t>
            </a:r>
            <a:r>
              <a:rPr lang="en-US" sz="2400" dirty="0">
                <a:latin typeface="Palatino Linotype"/>
                <a:cs typeface="Palatino Linotype"/>
              </a:rPr>
              <a:t>:  27/11 – 1/12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200" dirty="0">
                <a:latin typeface="Palatino Linotype"/>
                <a:cs typeface="Palatino Linotype"/>
              </a:rPr>
              <a:t>nous </a:t>
            </a:r>
            <a:r>
              <a:rPr lang="en-US" sz="2200" dirty="0" err="1">
                <a:latin typeface="Palatino Linotype"/>
                <a:cs typeface="Palatino Linotype"/>
              </a:rPr>
              <a:t>sommes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b="1" dirty="0" err="1">
                <a:latin typeface="Palatino Linotype"/>
                <a:cs typeface="Palatino Linotype"/>
              </a:rPr>
              <a:t>mercredi</a:t>
            </a:r>
            <a:r>
              <a:rPr lang="en-US" sz="2200" dirty="0">
                <a:latin typeface="Palatino Linotype"/>
                <a:cs typeface="Palatino Linotype"/>
              </a:rPr>
              <a:t>, le </a:t>
            </a:r>
            <a:r>
              <a:rPr lang="en-US" sz="2200" dirty="0" err="1">
                <a:latin typeface="Palatino Linotype"/>
                <a:cs typeface="Palatino Linotype"/>
              </a:rPr>
              <a:t>vingt-neuf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latin typeface="Palatino Linotype"/>
                <a:cs typeface="Palatino Linotype"/>
              </a:rPr>
              <a:t>novembre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latin typeface="Palatino Linotype"/>
                <a:cs typeface="Palatino Linotype"/>
              </a:rPr>
              <a:t>deux</a:t>
            </a:r>
            <a:r>
              <a:rPr lang="en-US" sz="2200" dirty="0">
                <a:latin typeface="Palatino Linotype"/>
                <a:cs typeface="Palatino Linotype"/>
              </a:rPr>
              <a:t> mille dix-</a:t>
            </a:r>
            <a:r>
              <a:rPr lang="en-US" sz="2200" dirty="0" err="1">
                <a:latin typeface="Palatino Linotype"/>
                <a:cs typeface="Palatino Linotype"/>
              </a:rPr>
              <a:t>sept</a:t>
            </a:r>
            <a:endParaRPr lang="en-US" sz="22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907" y="1575848"/>
            <a:ext cx="4268857" cy="504883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0000FF"/>
                </a:solidFill>
                <a:latin typeface="Palatino Linotype"/>
                <a:cs typeface="Palatino Linotype"/>
              </a:rPr>
              <a:t>“</a:t>
            </a:r>
            <a:r>
              <a:rPr lang="en-US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</a:t>
            </a:r>
            <a:r>
              <a:rPr lang="en-US" b="1" dirty="0">
                <a:solidFill>
                  <a:srgbClr val="0000FF"/>
                </a:solidFill>
                <a:latin typeface="Palatino Linotype"/>
                <a:cs typeface="Palatino Linotype"/>
              </a:rPr>
              <a:t>”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r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épondeur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answering 			machine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un agenda	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appointment book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des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appareils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électroniques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 	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electronic devices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meuble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classement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(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d’archivage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file cabinet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téléphone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fixe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landline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de la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paperasse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(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paperasserie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	 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paperwork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numéro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téléphone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	 	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phone number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0771" y="1575848"/>
            <a:ext cx="4330059" cy="504883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une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photocopieuse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photocopier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t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élétravail</a:t>
            </a:r>
            <a:r>
              <a:rPr lang="en-US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telecommuting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l’appel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(m), le coup de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fil</a:t>
            </a:r>
            <a:r>
              <a:rPr lang="en-US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 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phone call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un poste (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une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station) de travail</a:t>
            </a:r>
            <a:r>
              <a:rPr lang="en-US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workstation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composer le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numéro</a:t>
            </a:r>
            <a:r>
              <a:rPr lang="en-US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dial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faire un coup de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fil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make a 	 		   phone call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l’indicatif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de zone</a:t>
            </a:r>
            <a:r>
              <a:rPr lang="en-US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area code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83247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006" y="40342"/>
            <a:ext cx="8782524" cy="11530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seize</a:t>
            </a:r>
            <a:r>
              <a:rPr lang="en-US" sz="2400" dirty="0">
                <a:latin typeface="Palatino Linotype"/>
                <a:cs typeface="Palatino Linotype"/>
              </a:rPr>
              <a:t>:  27/11 – 1/12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200" dirty="0">
                <a:latin typeface="Palatino Linotype"/>
                <a:cs typeface="Palatino Linotype"/>
              </a:rPr>
              <a:t>nous </a:t>
            </a:r>
            <a:r>
              <a:rPr lang="en-US" sz="2200" dirty="0" err="1">
                <a:latin typeface="Palatino Linotype"/>
                <a:cs typeface="Palatino Linotype"/>
              </a:rPr>
              <a:t>sommes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b="1" dirty="0" err="1">
                <a:latin typeface="Palatino Linotype"/>
                <a:cs typeface="Palatino Linotype"/>
              </a:rPr>
              <a:t>mercredi</a:t>
            </a:r>
            <a:r>
              <a:rPr lang="en-US" sz="2200" dirty="0">
                <a:latin typeface="Palatino Linotype"/>
                <a:cs typeface="Palatino Linotype"/>
              </a:rPr>
              <a:t>, le </a:t>
            </a:r>
            <a:r>
              <a:rPr lang="en-US" sz="2200" dirty="0" err="1">
                <a:latin typeface="Palatino Linotype"/>
                <a:cs typeface="Palatino Linotype"/>
              </a:rPr>
              <a:t>vingt-neuf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latin typeface="Palatino Linotype"/>
                <a:cs typeface="Palatino Linotype"/>
              </a:rPr>
              <a:t>novembre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latin typeface="Palatino Linotype"/>
                <a:cs typeface="Palatino Linotype"/>
              </a:rPr>
              <a:t>deux</a:t>
            </a:r>
            <a:r>
              <a:rPr lang="en-US" sz="2200" dirty="0">
                <a:latin typeface="Palatino Linotype"/>
                <a:cs typeface="Palatino Linotype"/>
              </a:rPr>
              <a:t> mille dix-</a:t>
            </a:r>
            <a:r>
              <a:rPr lang="en-US" sz="2200" dirty="0" err="1">
                <a:latin typeface="Palatino Linotype"/>
                <a:cs typeface="Palatino Linotype"/>
              </a:rPr>
              <a:t>sept</a:t>
            </a:r>
            <a:endParaRPr lang="en-US" sz="22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774825"/>
            <a:ext cx="3340100" cy="48926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Dans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vos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cahiers,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conjugez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les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verbes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suivants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au passé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composé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:</a:t>
            </a:r>
          </a:p>
          <a:p>
            <a:r>
              <a:rPr lang="en-US" dirty="0" err="1" smtClean="0">
                <a:latin typeface="Palatino Linotype"/>
                <a:cs typeface="Palatino Linotype"/>
              </a:rPr>
              <a:t>descendre</a:t>
            </a:r>
            <a:endParaRPr lang="en-US" dirty="0" smtClean="0">
              <a:latin typeface="Palatino Linotype"/>
              <a:cs typeface="Palatino Linotype"/>
            </a:endParaRPr>
          </a:p>
          <a:p>
            <a:r>
              <a:rPr lang="en-US" dirty="0" smtClean="0">
                <a:latin typeface="Palatino Linotype"/>
                <a:cs typeface="Palatino Linotype"/>
              </a:rPr>
              <a:t>manger</a:t>
            </a:r>
          </a:p>
          <a:p>
            <a:r>
              <a:rPr lang="en-US" dirty="0" smtClean="0">
                <a:latin typeface="Palatino Linotype"/>
                <a:cs typeface="Palatino Linotype"/>
              </a:rPr>
              <a:t>se laver les mains</a:t>
            </a:r>
          </a:p>
          <a:p>
            <a:r>
              <a:rPr lang="en-US" dirty="0" err="1" smtClean="0">
                <a:latin typeface="Palatino Linotype"/>
                <a:cs typeface="Palatino Linotype"/>
              </a:rPr>
              <a:t>attendre</a:t>
            </a:r>
            <a:endParaRPr lang="en-US" dirty="0"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1900" y="1452283"/>
            <a:ext cx="5372100" cy="5405718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Palatino Linotype"/>
                <a:cs typeface="Palatino Linotype"/>
              </a:rPr>
              <a:t>je </a:t>
            </a:r>
            <a:r>
              <a:rPr lang="en-US" dirty="0" err="1" smtClean="0">
                <a:latin typeface="Palatino Linotype"/>
                <a:cs typeface="Palatino Linotype"/>
              </a:rPr>
              <a:t>suis</a:t>
            </a:r>
            <a:r>
              <a:rPr lang="en-US" dirty="0" smtClean="0"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latin typeface="Palatino Linotype"/>
                <a:cs typeface="Palatino Linotype"/>
              </a:rPr>
              <a:t>descendu</a:t>
            </a:r>
            <a:r>
              <a:rPr lang="en-US" dirty="0" smtClean="0">
                <a:latin typeface="Palatino Linotype"/>
                <a:cs typeface="Palatino Linotype"/>
              </a:rPr>
              <a:t>(e)</a:t>
            </a:r>
            <a:r>
              <a:rPr lang="en-US" dirty="0">
                <a:latin typeface="Palatino Linotype"/>
                <a:cs typeface="Palatino Linotype"/>
              </a:rPr>
              <a:t>	</a:t>
            </a:r>
            <a:r>
              <a:rPr lang="en-US" dirty="0" smtClean="0">
                <a:latin typeface="Palatino Linotype"/>
                <a:cs typeface="Palatino Linotype"/>
              </a:rPr>
              <a:t>nous </a:t>
            </a:r>
            <a:r>
              <a:rPr lang="en-US" dirty="0" err="1" smtClean="0">
                <a:latin typeface="Palatino Linotype"/>
                <a:cs typeface="Palatino Linotype"/>
              </a:rPr>
              <a:t>sommes</a:t>
            </a:r>
            <a:r>
              <a:rPr lang="en-US" dirty="0" smtClean="0">
                <a:latin typeface="Palatino Linotype"/>
                <a:cs typeface="Palatino Linotype"/>
              </a:rPr>
              <a:t> 				</a:t>
            </a:r>
            <a:r>
              <a:rPr lang="en-US" dirty="0" err="1" smtClean="0">
                <a:latin typeface="Palatino Linotype"/>
                <a:cs typeface="Palatino Linotype"/>
              </a:rPr>
              <a:t>descendu</a:t>
            </a:r>
            <a:r>
              <a:rPr lang="en-US" dirty="0" smtClean="0">
                <a:latin typeface="Palatino Linotype"/>
                <a:cs typeface="Palatino Linotype"/>
              </a:rPr>
              <a:t>(e)s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latin typeface="Palatino Linotype"/>
                <a:cs typeface="Palatino Linotype"/>
              </a:rPr>
              <a:t>tu</a:t>
            </a:r>
            <a:r>
              <a:rPr lang="en-US" dirty="0" smtClean="0"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latin typeface="Palatino Linotype"/>
                <a:cs typeface="Palatino Linotype"/>
              </a:rPr>
              <a:t>es</a:t>
            </a:r>
            <a:r>
              <a:rPr lang="en-US" dirty="0" smtClean="0"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latin typeface="Palatino Linotype"/>
                <a:cs typeface="Palatino Linotype"/>
              </a:rPr>
              <a:t>descendu</a:t>
            </a:r>
            <a:r>
              <a:rPr lang="en-US" dirty="0" smtClean="0">
                <a:latin typeface="Palatino Linotype"/>
                <a:cs typeface="Palatino Linotype"/>
              </a:rPr>
              <a:t>(e)	</a:t>
            </a:r>
            <a:r>
              <a:rPr lang="en-US" dirty="0" err="1" smtClean="0">
                <a:latin typeface="Palatino Linotype"/>
                <a:cs typeface="Palatino Linotype"/>
              </a:rPr>
              <a:t>vous</a:t>
            </a:r>
            <a:r>
              <a:rPr lang="en-US" dirty="0" smtClean="0"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latin typeface="Palatino Linotype"/>
                <a:cs typeface="Palatino Linotype"/>
              </a:rPr>
              <a:t>êtes</a:t>
            </a:r>
            <a:r>
              <a:rPr lang="en-US" dirty="0" smtClean="0">
                <a:latin typeface="Palatino Linotype"/>
                <a:cs typeface="Palatino Linotype"/>
              </a:rPr>
              <a:t> 				</a:t>
            </a:r>
            <a:r>
              <a:rPr lang="en-US" dirty="0" err="1" smtClean="0">
                <a:latin typeface="Palatino Linotype"/>
                <a:cs typeface="Palatino Linotype"/>
              </a:rPr>
              <a:t>descendu</a:t>
            </a:r>
            <a:r>
              <a:rPr lang="en-US" dirty="0" smtClean="0">
                <a:latin typeface="Palatino Linotype"/>
                <a:cs typeface="Palatino Linotype"/>
              </a:rPr>
              <a:t>(e)(s)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latin typeface="Palatino Linotype"/>
                <a:cs typeface="Palatino Linotype"/>
              </a:rPr>
              <a:t>il</a:t>
            </a:r>
            <a:r>
              <a:rPr lang="en-US" dirty="0" smtClean="0"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latin typeface="Palatino Linotype"/>
                <a:cs typeface="Palatino Linotype"/>
              </a:rPr>
              <a:t>est</a:t>
            </a:r>
            <a:r>
              <a:rPr lang="en-US" dirty="0" smtClean="0"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latin typeface="Palatino Linotype"/>
                <a:cs typeface="Palatino Linotype"/>
              </a:rPr>
              <a:t>descendu</a:t>
            </a:r>
            <a:r>
              <a:rPr lang="en-US" dirty="0" smtClean="0">
                <a:latin typeface="Palatino Linotype"/>
                <a:cs typeface="Palatino Linotype"/>
              </a:rPr>
              <a:t>/</a:t>
            </a:r>
            <a:r>
              <a:rPr lang="en-US" dirty="0" err="1" smtClean="0">
                <a:latin typeface="Palatino Linotype"/>
                <a:cs typeface="Palatino Linotype"/>
              </a:rPr>
              <a:t>elle</a:t>
            </a:r>
            <a:r>
              <a:rPr lang="en-US" dirty="0" smtClean="0"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latin typeface="Palatino Linotype"/>
                <a:cs typeface="Palatino Linotype"/>
              </a:rPr>
              <a:t>est</a:t>
            </a:r>
            <a:r>
              <a:rPr lang="en-US" dirty="0" smtClean="0"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latin typeface="Palatino Linotype"/>
                <a:cs typeface="Palatino Linotype"/>
              </a:rPr>
              <a:t>descendue</a:t>
            </a:r>
            <a:endParaRPr lang="en-US" dirty="0" smtClean="0"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latin typeface="Palatino Linotype"/>
                <a:cs typeface="Palatino Linotype"/>
              </a:rPr>
              <a:t>ils</a:t>
            </a:r>
            <a:r>
              <a:rPr lang="en-US" dirty="0" smtClean="0"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latin typeface="Palatino Linotype"/>
                <a:cs typeface="Palatino Linotype"/>
              </a:rPr>
              <a:t>sont</a:t>
            </a:r>
            <a:r>
              <a:rPr lang="en-US" dirty="0" smtClean="0"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latin typeface="Palatino Linotype"/>
                <a:cs typeface="Palatino Linotype"/>
              </a:rPr>
              <a:t>descendus</a:t>
            </a:r>
            <a:r>
              <a:rPr lang="en-US" dirty="0" smtClean="0">
                <a:latin typeface="Palatino Linotype"/>
                <a:cs typeface="Palatino Linotype"/>
              </a:rPr>
              <a:t>/</a:t>
            </a:r>
            <a:r>
              <a:rPr lang="en-US" dirty="0" err="1" smtClean="0">
                <a:latin typeface="Palatino Linotype"/>
                <a:cs typeface="Palatino Linotype"/>
              </a:rPr>
              <a:t>elles</a:t>
            </a:r>
            <a:r>
              <a:rPr lang="en-US" dirty="0" smtClean="0"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latin typeface="Palatino Linotype"/>
                <a:cs typeface="Palatino Linotype"/>
              </a:rPr>
              <a:t>sont</a:t>
            </a:r>
            <a:r>
              <a:rPr lang="en-US" dirty="0" smtClean="0"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latin typeface="Palatino Linotype"/>
                <a:cs typeface="Palatino Linotype"/>
              </a:rPr>
              <a:t>descendues</a:t>
            </a:r>
            <a:endParaRPr lang="en-US" dirty="0" smtClean="0"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latin typeface="Palatino Linotype"/>
                <a:cs typeface="Palatino Linotype"/>
              </a:rPr>
              <a:t>j’ai</a:t>
            </a:r>
            <a:r>
              <a:rPr lang="en-US" dirty="0" smtClean="0"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latin typeface="Palatino Linotype"/>
                <a:cs typeface="Palatino Linotype"/>
              </a:rPr>
              <a:t>mangé</a:t>
            </a:r>
            <a:r>
              <a:rPr lang="en-US" dirty="0" smtClean="0">
                <a:latin typeface="Palatino Linotype"/>
                <a:cs typeface="Palatino Linotype"/>
              </a:rPr>
              <a:t>	nous </a:t>
            </a:r>
            <a:r>
              <a:rPr lang="en-US" dirty="0" err="1" smtClean="0">
                <a:latin typeface="Palatino Linotype"/>
                <a:cs typeface="Palatino Linotype"/>
              </a:rPr>
              <a:t>avons</a:t>
            </a:r>
            <a:r>
              <a:rPr lang="en-US" dirty="0" smtClean="0"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latin typeface="Palatino Linotype"/>
                <a:cs typeface="Palatino Linotype"/>
              </a:rPr>
              <a:t>mangé</a:t>
            </a:r>
            <a:endParaRPr lang="en-US" dirty="0" smtClean="0"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latin typeface="Palatino Linotype"/>
                <a:cs typeface="Palatino Linotype"/>
              </a:rPr>
              <a:t>tu</a:t>
            </a:r>
            <a:r>
              <a:rPr lang="en-US" dirty="0" smtClean="0">
                <a:latin typeface="Palatino Linotype"/>
                <a:cs typeface="Palatino Linotype"/>
              </a:rPr>
              <a:t> as </a:t>
            </a:r>
            <a:r>
              <a:rPr lang="en-US" dirty="0" err="1" smtClean="0">
                <a:latin typeface="Palatino Linotype"/>
                <a:cs typeface="Palatino Linotype"/>
              </a:rPr>
              <a:t>mangé</a:t>
            </a:r>
            <a:r>
              <a:rPr lang="en-US" dirty="0" smtClean="0">
                <a:latin typeface="Palatino Linotype"/>
                <a:cs typeface="Palatino Linotype"/>
              </a:rPr>
              <a:t>	</a:t>
            </a:r>
            <a:r>
              <a:rPr lang="en-US" dirty="0" err="1" smtClean="0">
                <a:latin typeface="Palatino Linotype"/>
                <a:cs typeface="Palatino Linotype"/>
              </a:rPr>
              <a:t>vous</a:t>
            </a:r>
            <a:r>
              <a:rPr lang="en-US" dirty="0" smtClean="0"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latin typeface="Palatino Linotype"/>
                <a:cs typeface="Palatino Linotype"/>
              </a:rPr>
              <a:t>avez</a:t>
            </a:r>
            <a:r>
              <a:rPr lang="en-US" dirty="0" smtClean="0"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latin typeface="Palatino Linotype"/>
                <a:cs typeface="Palatino Linotype"/>
              </a:rPr>
              <a:t>mangé</a:t>
            </a:r>
            <a:endParaRPr lang="en-US" dirty="0" smtClean="0"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latin typeface="Palatino Linotype"/>
                <a:cs typeface="Palatino Linotype"/>
              </a:rPr>
              <a:t>il</a:t>
            </a:r>
            <a:r>
              <a:rPr lang="en-US" dirty="0" smtClean="0">
                <a:latin typeface="Palatino Linotype"/>
                <a:cs typeface="Palatino Linotype"/>
              </a:rPr>
              <a:t> a </a:t>
            </a:r>
            <a:r>
              <a:rPr lang="en-US" dirty="0" err="1" smtClean="0">
                <a:latin typeface="Palatino Linotype"/>
                <a:cs typeface="Palatino Linotype"/>
              </a:rPr>
              <a:t>mangé</a:t>
            </a:r>
            <a:r>
              <a:rPr lang="en-US" dirty="0" smtClean="0">
                <a:latin typeface="Palatino Linotype"/>
                <a:cs typeface="Palatino Linotype"/>
              </a:rPr>
              <a:t>	</a:t>
            </a:r>
            <a:r>
              <a:rPr lang="en-US" dirty="0" err="1" smtClean="0">
                <a:latin typeface="Palatino Linotype"/>
                <a:cs typeface="Palatino Linotype"/>
              </a:rPr>
              <a:t>ils</a:t>
            </a:r>
            <a:r>
              <a:rPr lang="en-US" dirty="0" smtClean="0"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latin typeface="Palatino Linotype"/>
                <a:cs typeface="Palatino Linotype"/>
              </a:rPr>
              <a:t>ont</a:t>
            </a:r>
            <a:r>
              <a:rPr lang="en-US" dirty="0" smtClean="0"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latin typeface="Palatino Linotype"/>
                <a:cs typeface="Palatino Linotype"/>
              </a:rPr>
              <a:t>mangé</a:t>
            </a:r>
            <a:endParaRPr lang="en-US" dirty="0" smtClean="0"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Palatino Linotype"/>
                <a:cs typeface="Palatino Linotype"/>
              </a:rPr>
              <a:t>je me </a:t>
            </a:r>
            <a:r>
              <a:rPr lang="en-US" dirty="0" err="1" smtClean="0">
                <a:latin typeface="Palatino Linotype"/>
                <a:cs typeface="Palatino Linotype"/>
              </a:rPr>
              <a:t>suis</a:t>
            </a:r>
            <a:r>
              <a:rPr lang="en-US" dirty="0" smtClean="0"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latin typeface="Palatino Linotype"/>
                <a:cs typeface="Palatino Linotype"/>
              </a:rPr>
              <a:t>lavé</a:t>
            </a:r>
            <a:r>
              <a:rPr lang="en-US" dirty="0" smtClean="0">
                <a:latin typeface="Palatino Linotype"/>
                <a:cs typeface="Palatino Linotype"/>
              </a:rPr>
              <a:t> les mains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latin typeface="Palatino Linotype"/>
                <a:cs typeface="Palatino Linotype"/>
              </a:rPr>
              <a:t>tu</a:t>
            </a:r>
            <a:r>
              <a:rPr lang="en-US" dirty="0" smtClean="0"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latin typeface="Palatino Linotype"/>
                <a:cs typeface="Palatino Linotype"/>
              </a:rPr>
              <a:t>t’es</a:t>
            </a:r>
            <a:r>
              <a:rPr lang="en-US" dirty="0" smtClean="0"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latin typeface="Palatino Linotype"/>
                <a:cs typeface="Palatino Linotype"/>
              </a:rPr>
              <a:t>lavé</a:t>
            </a:r>
            <a:r>
              <a:rPr lang="en-US" dirty="0" smtClean="0">
                <a:latin typeface="Palatino Linotype"/>
                <a:cs typeface="Palatino Linotype"/>
              </a:rPr>
              <a:t> les mains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latin typeface="Palatino Linotype"/>
                <a:cs typeface="Palatino Linotype"/>
              </a:rPr>
              <a:t>il</a:t>
            </a:r>
            <a:r>
              <a:rPr lang="en-US" dirty="0" smtClean="0">
                <a:latin typeface="Palatino Linotype"/>
                <a:cs typeface="Palatino Linotype"/>
              </a:rPr>
              <a:t>/</a:t>
            </a:r>
            <a:r>
              <a:rPr lang="en-US" dirty="0" err="1" smtClean="0">
                <a:latin typeface="Palatino Linotype"/>
                <a:cs typeface="Palatino Linotype"/>
              </a:rPr>
              <a:t>elle</a:t>
            </a:r>
            <a:r>
              <a:rPr lang="en-US" dirty="0" smtClean="0"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latin typeface="Palatino Linotype"/>
                <a:cs typeface="Palatino Linotype"/>
              </a:rPr>
              <a:t>s’est</a:t>
            </a:r>
            <a:r>
              <a:rPr lang="en-US" dirty="0" smtClean="0"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latin typeface="Palatino Linotype"/>
                <a:cs typeface="Palatino Linotype"/>
              </a:rPr>
              <a:t>lavé</a:t>
            </a:r>
            <a:r>
              <a:rPr lang="en-US" dirty="0" smtClean="0">
                <a:latin typeface="Palatino Linotype"/>
                <a:cs typeface="Palatino Linotype"/>
              </a:rPr>
              <a:t> les mains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Palatino Linotype"/>
                <a:cs typeface="Palatino Linotype"/>
              </a:rPr>
              <a:t>nous nous </a:t>
            </a:r>
            <a:r>
              <a:rPr lang="en-US" dirty="0" err="1" smtClean="0">
                <a:latin typeface="Palatino Linotype"/>
                <a:cs typeface="Palatino Linotype"/>
              </a:rPr>
              <a:t>sommes</a:t>
            </a:r>
            <a:r>
              <a:rPr lang="en-US" dirty="0" smtClean="0"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latin typeface="Palatino Linotype"/>
                <a:cs typeface="Palatino Linotype"/>
              </a:rPr>
              <a:t>lavé</a:t>
            </a:r>
            <a:r>
              <a:rPr lang="en-US" dirty="0" smtClean="0">
                <a:latin typeface="Palatino Linotype"/>
                <a:cs typeface="Palatino Linotype"/>
              </a:rPr>
              <a:t> les mains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latin typeface="Palatino Linotype"/>
                <a:cs typeface="Palatino Linotype"/>
              </a:rPr>
              <a:t>vous</a:t>
            </a:r>
            <a:r>
              <a:rPr lang="en-US" dirty="0" smtClean="0"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latin typeface="Palatino Linotype"/>
                <a:cs typeface="Palatino Linotype"/>
              </a:rPr>
              <a:t>vous</a:t>
            </a:r>
            <a:r>
              <a:rPr lang="en-US" dirty="0" smtClean="0"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latin typeface="Palatino Linotype"/>
                <a:cs typeface="Palatino Linotype"/>
              </a:rPr>
              <a:t>êtes</a:t>
            </a:r>
            <a:r>
              <a:rPr lang="en-US" dirty="0" smtClean="0"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latin typeface="Palatino Linotype"/>
                <a:cs typeface="Palatino Linotype"/>
              </a:rPr>
              <a:t>lavé</a:t>
            </a:r>
            <a:r>
              <a:rPr lang="en-US" dirty="0" smtClean="0">
                <a:latin typeface="Palatino Linotype"/>
                <a:cs typeface="Palatino Linotype"/>
              </a:rPr>
              <a:t> les mains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latin typeface="Palatino Linotype"/>
                <a:cs typeface="Palatino Linotype"/>
              </a:rPr>
              <a:t>ils</a:t>
            </a:r>
            <a:r>
              <a:rPr lang="en-US" dirty="0" smtClean="0">
                <a:latin typeface="Palatino Linotype"/>
                <a:cs typeface="Palatino Linotype"/>
              </a:rPr>
              <a:t>/</a:t>
            </a:r>
            <a:r>
              <a:rPr lang="en-US" dirty="0" err="1" smtClean="0">
                <a:latin typeface="Palatino Linotype"/>
                <a:cs typeface="Palatino Linotype"/>
              </a:rPr>
              <a:t>elles</a:t>
            </a:r>
            <a:r>
              <a:rPr lang="en-US" dirty="0" smtClean="0">
                <a:latin typeface="Palatino Linotype"/>
                <a:cs typeface="Palatino Linotype"/>
              </a:rPr>
              <a:t> se </a:t>
            </a:r>
            <a:r>
              <a:rPr lang="en-US" dirty="0" err="1" smtClean="0">
                <a:latin typeface="Palatino Linotype"/>
                <a:cs typeface="Palatino Linotype"/>
              </a:rPr>
              <a:t>sont</a:t>
            </a:r>
            <a:r>
              <a:rPr lang="en-US" dirty="0" smtClean="0"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latin typeface="Palatino Linotype"/>
                <a:cs typeface="Palatino Linotype"/>
              </a:rPr>
              <a:t>lavé</a:t>
            </a:r>
            <a:r>
              <a:rPr lang="en-US" dirty="0" smtClean="0">
                <a:latin typeface="Palatino Linotype"/>
                <a:cs typeface="Palatino Linotype"/>
              </a:rPr>
              <a:t> les mains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latin typeface="Palatino Linotype"/>
                <a:cs typeface="Palatino Linotype"/>
              </a:rPr>
              <a:t>j’ai</a:t>
            </a:r>
            <a:r>
              <a:rPr lang="en-US" dirty="0"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latin typeface="Palatino Linotype"/>
                <a:cs typeface="Palatino Linotype"/>
              </a:rPr>
              <a:t>attendu</a:t>
            </a:r>
            <a:r>
              <a:rPr lang="en-US" dirty="0">
                <a:latin typeface="Palatino Linotype"/>
                <a:cs typeface="Palatino Linotype"/>
              </a:rPr>
              <a:t>	nous </a:t>
            </a:r>
            <a:r>
              <a:rPr lang="en-US" dirty="0" err="1">
                <a:latin typeface="Palatino Linotype"/>
                <a:cs typeface="Palatino Linotype"/>
              </a:rPr>
              <a:t>avons</a:t>
            </a:r>
            <a:r>
              <a:rPr lang="en-US" dirty="0">
                <a:latin typeface="Palatino Linotype"/>
                <a:cs typeface="Palatino Linotype"/>
              </a:rPr>
              <a:t> </a:t>
            </a:r>
            <a:r>
              <a:rPr lang="en-US" dirty="0" err="1">
                <a:latin typeface="Palatino Linotype"/>
                <a:cs typeface="Palatino Linotype"/>
              </a:rPr>
              <a:t>attendu</a:t>
            </a:r>
            <a:endParaRPr lang="en-US" dirty="0"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latin typeface="Palatino Linotype"/>
                <a:cs typeface="Palatino Linotype"/>
              </a:rPr>
              <a:t>tu</a:t>
            </a:r>
            <a:r>
              <a:rPr lang="en-US" dirty="0">
                <a:latin typeface="Palatino Linotype"/>
                <a:cs typeface="Palatino Linotype"/>
              </a:rPr>
              <a:t> as </a:t>
            </a:r>
            <a:r>
              <a:rPr lang="en-US" dirty="0" err="1">
                <a:latin typeface="Palatino Linotype"/>
                <a:cs typeface="Palatino Linotype"/>
              </a:rPr>
              <a:t>attendu</a:t>
            </a:r>
            <a:r>
              <a:rPr lang="en-US" dirty="0">
                <a:latin typeface="Palatino Linotype"/>
                <a:cs typeface="Palatino Linotype"/>
              </a:rPr>
              <a:t>	</a:t>
            </a:r>
            <a:r>
              <a:rPr lang="en-US" dirty="0" err="1">
                <a:latin typeface="Palatino Linotype"/>
                <a:cs typeface="Palatino Linotype"/>
              </a:rPr>
              <a:t>vous</a:t>
            </a:r>
            <a:r>
              <a:rPr lang="en-US" dirty="0">
                <a:latin typeface="Palatino Linotype"/>
                <a:cs typeface="Palatino Linotype"/>
              </a:rPr>
              <a:t> </a:t>
            </a:r>
            <a:r>
              <a:rPr lang="en-US" dirty="0" err="1">
                <a:latin typeface="Palatino Linotype"/>
                <a:cs typeface="Palatino Linotype"/>
              </a:rPr>
              <a:t>avez</a:t>
            </a:r>
            <a:r>
              <a:rPr lang="en-US" dirty="0">
                <a:latin typeface="Palatino Linotype"/>
                <a:cs typeface="Palatino Linotype"/>
              </a:rPr>
              <a:t> </a:t>
            </a:r>
            <a:r>
              <a:rPr lang="en-US" dirty="0" err="1">
                <a:latin typeface="Palatino Linotype"/>
                <a:cs typeface="Palatino Linotype"/>
              </a:rPr>
              <a:t>attendu</a:t>
            </a:r>
            <a:endParaRPr lang="en-US" dirty="0"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latin typeface="Palatino Linotype"/>
                <a:cs typeface="Palatino Linotype"/>
              </a:rPr>
              <a:t>il</a:t>
            </a:r>
            <a:r>
              <a:rPr lang="en-US" dirty="0">
                <a:latin typeface="Palatino Linotype"/>
                <a:cs typeface="Palatino Linotype"/>
              </a:rPr>
              <a:t> a </a:t>
            </a:r>
            <a:r>
              <a:rPr lang="en-US" dirty="0" err="1">
                <a:latin typeface="Palatino Linotype"/>
                <a:cs typeface="Palatino Linotype"/>
              </a:rPr>
              <a:t>attendu</a:t>
            </a:r>
            <a:r>
              <a:rPr lang="en-US" dirty="0">
                <a:latin typeface="Palatino Linotype"/>
                <a:cs typeface="Palatino Linotype"/>
              </a:rPr>
              <a:t>	</a:t>
            </a:r>
            <a:r>
              <a:rPr lang="en-US" dirty="0" err="1">
                <a:latin typeface="Palatino Linotype"/>
                <a:cs typeface="Palatino Linotype"/>
              </a:rPr>
              <a:t>ils</a:t>
            </a:r>
            <a:r>
              <a:rPr lang="en-US" dirty="0">
                <a:latin typeface="Palatino Linotype"/>
                <a:cs typeface="Palatino Linotype"/>
              </a:rPr>
              <a:t> </a:t>
            </a:r>
            <a:r>
              <a:rPr lang="en-US" dirty="0" err="1">
                <a:latin typeface="Palatino Linotype"/>
                <a:cs typeface="Palatino Linotype"/>
              </a:rPr>
              <a:t>ont</a:t>
            </a:r>
            <a:r>
              <a:rPr lang="en-US" dirty="0"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latin typeface="Palatino Linotype"/>
                <a:cs typeface="Palatino Linotype"/>
              </a:rPr>
              <a:t>attendu</a:t>
            </a:r>
            <a:endParaRPr lang="en-US" dirty="0"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93849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306" y="40342"/>
            <a:ext cx="8782524" cy="12142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seize</a:t>
            </a:r>
            <a:r>
              <a:rPr lang="en-US" sz="2400" dirty="0">
                <a:latin typeface="Palatino Linotype"/>
                <a:cs typeface="Palatino Linotype"/>
              </a:rPr>
              <a:t>:  27/11 – 1/12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jeudi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trente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novembre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5409" y="1575848"/>
            <a:ext cx="4192355" cy="504883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>
                <a:solidFill>
                  <a:srgbClr val="0000FF"/>
                </a:solidFill>
                <a:latin typeface="Palatino Linotype"/>
                <a:cs typeface="Palatino Linotype"/>
              </a:rPr>
              <a:t>“</a:t>
            </a:r>
            <a:r>
              <a:rPr lang="en-US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</a:t>
            </a:r>
            <a:r>
              <a:rPr lang="en-US" b="1" dirty="0">
                <a:solidFill>
                  <a:srgbClr val="0000FF"/>
                </a:solidFill>
                <a:latin typeface="Palatino Linotype"/>
                <a:cs typeface="Palatino Linotype"/>
              </a:rPr>
              <a:t>”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l’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écran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d’affichage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	 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cell phone display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l’indicatif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de pays		 	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country code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tonalité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dial tone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sonnerie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ring tone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raccrocher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 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hang up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décrocher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pick up (the 			receiver)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5470" y="1575848"/>
            <a:ext cx="4345360" cy="504883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une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pi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èce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jointe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, un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fichier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joint	   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attachment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bouton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«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Précédent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»		 	  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back button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l’infographie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(f)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computer 	 		graphics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technologie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de pointe	  	   	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cutting-edge technology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traitement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de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données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data processing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dispositif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device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fichier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file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150795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110" y="40341"/>
            <a:ext cx="8598917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seize</a:t>
            </a:r>
            <a:r>
              <a:rPr lang="en-US" sz="2400" dirty="0">
                <a:latin typeface="Palatino Linotype"/>
                <a:cs typeface="Palatino Linotype"/>
              </a:rPr>
              <a:t>:  27/11 – 1/12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jeudi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trente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novembre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109" y="1652347"/>
            <a:ext cx="4268857" cy="5064133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200" b="1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La </a:t>
            </a:r>
            <a:r>
              <a:rPr lang="en-US" sz="2200" b="1" i="1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Cinqui</a:t>
            </a:r>
            <a:r>
              <a:rPr lang="en-US" sz="2200" b="1" i="1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ème</a:t>
            </a:r>
            <a:r>
              <a:rPr lang="en-US" sz="2200" b="1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Section</a:t>
            </a:r>
            <a:endParaRPr lang="en-US" sz="2200" b="1" i="1" dirty="0" smtClean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latin typeface="Palatino Linotype"/>
                <a:cs typeface="Palatino Linotype"/>
              </a:rPr>
              <a:t>When you want to ask a question regarding </a:t>
            </a:r>
            <a:r>
              <a:rPr lang="en-US" sz="2200" b="1" dirty="0" smtClean="0">
                <a:latin typeface="Palatino Linotype"/>
                <a:cs typeface="Palatino Linotype"/>
              </a:rPr>
              <a:t>how long </a:t>
            </a:r>
            <a:r>
              <a:rPr lang="en-US" sz="2200" dirty="0" smtClean="0">
                <a:latin typeface="Palatino Linotype"/>
                <a:cs typeface="Palatino Linotype"/>
              </a:rPr>
              <a:t>an action that began in the past has continued into the present, use an expression with </a:t>
            </a:r>
            <a:r>
              <a:rPr lang="en-US" sz="2200" b="1" i="1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depuis</a:t>
            </a:r>
            <a:r>
              <a:rPr lang="en-US" sz="2200" dirty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latin typeface="Palatino Linotype"/>
                <a:cs typeface="Palatino Linotype"/>
              </a:rPr>
              <a:t>(in present tense).</a:t>
            </a:r>
          </a:p>
          <a:p>
            <a:pPr>
              <a:spcBef>
                <a:spcPts val="600"/>
              </a:spcBef>
            </a:pPr>
            <a:r>
              <a:rPr lang="en-US" sz="2200" b="1" dirty="0" err="1" smtClean="0">
                <a:latin typeface="Palatino Linotype"/>
                <a:cs typeface="Palatino Linotype"/>
              </a:rPr>
              <a:t>Depuis</a:t>
            </a:r>
            <a:r>
              <a:rPr lang="en-US" sz="2200" b="1" dirty="0" smtClean="0">
                <a:latin typeface="Palatino Linotype"/>
                <a:cs typeface="Palatino Linotype"/>
              </a:rPr>
              <a:t> </a:t>
            </a:r>
            <a:r>
              <a:rPr lang="en-US" sz="2200" b="1" dirty="0" err="1" smtClean="0">
                <a:latin typeface="Palatino Linotype"/>
                <a:cs typeface="Palatino Linotype"/>
              </a:rPr>
              <a:t>quand</a:t>
            </a:r>
            <a:r>
              <a:rPr lang="en-US" sz="2200" b="1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êtes-vous</a:t>
            </a:r>
            <a:r>
              <a:rPr lang="en-US" sz="2200" dirty="0" smtClean="0">
                <a:latin typeface="Palatino Linotype"/>
                <a:cs typeface="Palatino Linotype"/>
              </a:rPr>
              <a:t> en </a:t>
            </a:r>
            <a:r>
              <a:rPr lang="en-US" sz="2200" dirty="0" err="1" smtClean="0">
                <a:latin typeface="Palatino Linotype"/>
                <a:cs typeface="Palatino Linotype"/>
              </a:rPr>
              <a:t>Belgique</a:t>
            </a:r>
            <a:r>
              <a:rPr lang="en-US" sz="2200" dirty="0" smtClean="0">
                <a:latin typeface="Palatino Linotype"/>
                <a:cs typeface="Palatino Linotype"/>
              </a:rPr>
              <a:t>?	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How long have you been in Belgium?</a:t>
            </a:r>
          </a:p>
          <a:p>
            <a:pPr>
              <a:spcBef>
                <a:spcPts val="600"/>
              </a:spcBef>
            </a:pPr>
            <a:r>
              <a:rPr lang="en-US" sz="2200" b="1" dirty="0" err="1" smtClean="0">
                <a:latin typeface="Palatino Linotype"/>
                <a:cs typeface="Palatino Linotype"/>
              </a:rPr>
              <a:t>Depuis</a:t>
            </a:r>
            <a:r>
              <a:rPr lang="en-US" sz="2200" b="1" dirty="0" smtClean="0">
                <a:latin typeface="Palatino Linotype"/>
                <a:cs typeface="Palatino Linotype"/>
              </a:rPr>
              <a:t> </a:t>
            </a:r>
            <a:r>
              <a:rPr lang="en-US" sz="2200" b="1" dirty="0" err="1" smtClean="0">
                <a:latin typeface="Palatino Linotype"/>
                <a:cs typeface="Palatino Linotype"/>
              </a:rPr>
              <a:t>combien</a:t>
            </a:r>
            <a:r>
              <a:rPr lang="en-US" sz="2200" b="1" dirty="0" smtClean="0">
                <a:latin typeface="Palatino Linotype"/>
                <a:cs typeface="Palatino Linotype"/>
              </a:rPr>
              <a:t> de temps </a:t>
            </a:r>
            <a:r>
              <a:rPr lang="en-US" sz="2200" dirty="0" err="1" smtClean="0">
                <a:latin typeface="Palatino Linotype"/>
                <a:cs typeface="Palatino Linotype"/>
              </a:rPr>
              <a:t>est-ce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que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vous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jouez</a:t>
            </a:r>
            <a:r>
              <a:rPr lang="en-US" sz="2200" dirty="0" smtClean="0">
                <a:latin typeface="Palatino Linotype"/>
                <a:cs typeface="Palatino Linotype"/>
              </a:rPr>
              <a:t> au tennis?   </a:t>
            </a:r>
            <a:r>
              <a:rPr lang="en-US" sz="22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How long have you been playing tennis?</a:t>
            </a:r>
            <a:endParaRPr lang="en-US" sz="2200" i="1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8966" y="1652347"/>
            <a:ext cx="4437165" cy="5064134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dirty="0" smtClean="0">
                <a:latin typeface="Palatino Linotype"/>
                <a:cs typeface="Palatino Linotype"/>
              </a:rPr>
              <a:t>Questions such as these are answered in the present tense with </a:t>
            </a:r>
            <a:r>
              <a:rPr lang="en-US" b="1" i="1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depuis</a:t>
            </a:r>
            <a:r>
              <a:rPr lang="en-US" dirty="0" smtClean="0"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Palatino Linotype"/>
                <a:cs typeface="Palatino Linotype"/>
              </a:rPr>
              <a:t>Je </a:t>
            </a:r>
            <a:r>
              <a:rPr lang="en-US" dirty="0" err="1" smtClean="0">
                <a:latin typeface="Palatino Linotype"/>
                <a:cs typeface="Palatino Linotype"/>
              </a:rPr>
              <a:t>suis</a:t>
            </a:r>
            <a:r>
              <a:rPr lang="en-US" dirty="0" smtClean="0">
                <a:latin typeface="Palatino Linotype"/>
                <a:cs typeface="Palatino Linotype"/>
              </a:rPr>
              <a:t> en </a:t>
            </a:r>
            <a:r>
              <a:rPr lang="en-US" dirty="0" err="1" smtClean="0">
                <a:latin typeface="Palatino Linotype"/>
                <a:cs typeface="Palatino Linotype"/>
              </a:rPr>
              <a:t>Belgique</a:t>
            </a:r>
            <a:r>
              <a:rPr lang="en-US" dirty="0" smtClean="0">
                <a:latin typeface="Palatino Linotype"/>
                <a:cs typeface="Palatino Linotype"/>
              </a:rPr>
              <a:t> </a:t>
            </a:r>
            <a:r>
              <a:rPr lang="en-US" b="1" dirty="0" err="1" smtClean="0">
                <a:latin typeface="Palatino Linotype"/>
                <a:cs typeface="Palatino Linotype"/>
              </a:rPr>
              <a:t>depuis</a:t>
            </a:r>
            <a:r>
              <a:rPr lang="en-US" dirty="0" smtClean="0">
                <a:latin typeface="Palatino Linotype"/>
                <a:cs typeface="Palatino Linotype"/>
              </a:rPr>
              <a:t> six </a:t>
            </a:r>
            <a:r>
              <a:rPr lang="en-US" dirty="0" err="1" smtClean="0">
                <a:latin typeface="Palatino Linotype"/>
                <a:cs typeface="Palatino Linotype"/>
              </a:rPr>
              <a:t>mois</a:t>
            </a:r>
            <a:r>
              <a:rPr lang="en-US" dirty="0" smtClean="0"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1800"/>
              </a:spcBef>
            </a:pP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I have been in Belgium </a:t>
            </a:r>
            <a:r>
              <a:rPr lang="en-US" b="1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for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six months.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Palatino Linotype"/>
                <a:cs typeface="Palatino Linotype"/>
              </a:rPr>
              <a:t>Je </a:t>
            </a:r>
            <a:r>
              <a:rPr lang="en-US" dirty="0" err="1" smtClean="0">
                <a:latin typeface="Palatino Linotype"/>
                <a:cs typeface="Palatino Linotype"/>
              </a:rPr>
              <a:t>joue</a:t>
            </a:r>
            <a:r>
              <a:rPr lang="en-US" dirty="0" smtClean="0">
                <a:latin typeface="Palatino Linotype"/>
                <a:cs typeface="Palatino Linotype"/>
              </a:rPr>
              <a:t> au tennis </a:t>
            </a:r>
            <a:r>
              <a:rPr lang="en-US" b="1" dirty="0" err="1" smtClean="0">
                <a:latin typeface="Palatino Linotype"/>
                <a:cs typeface="Palatino Linotype"/>
              </a:rPr>
              <a:t>depuis</a:t>
            </a:r>
            <a:r>
              <a:rPr lang="en-US" dirty="0" smtClean="0"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latin typeface="Palatino Linotype"/>
                <a:cs typeface="Palatino Linotype"/>
              </a:rPr>
              <a:t>quatre</a:t>
            </a:r>
            <a:r>
              <a:rPr lang="en-US" dirty="0" smtClean="0">
                <a:latin typeface="Palatino Linotype"/>
                <a:cs typeface="Palatino Linotype"/>
              </a:rPr>
              <a:t> ans.</a:t>
            </a:r>
            <a:endParaRPr lang="en-US" dirty="0"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I have been playing tennis </a:t>
            </a:r>
            <a:r>
              <a:rPr lang="en-US" b="1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for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four years.</a:t>
            </a:r>
            <a:endParaRPr lang="en-US" dirty="0" smtClean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38778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508" y="40341"/>
            <a:ext cx="8660120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seize</a:t>
            </a:r>
            <a:r>
              <a:rPr lang="en-US" sz="2400" dirty="0">
                <a:latin typeface="Palatino Linotype"/>
                <a:cs typeface="Palatino Linotype"/>
              </a:rPr>
              <a:t>:  27/11 – 1/12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jeudi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trente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novembre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9507" y="1759442"/>
            <a:ext cx="4299459" cy="4972337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When you answer using a specific point in time or date, </a:t>
            </a:r>
            <a:r>
              <a:rPr lang="en-US" b="1" i="1" dirty="0" err="1">
                <a:solidFill>
                  <a:srgbClr val="000090"/>
                </a:solidFill>
                <a:latin typeface="Palatino Linotype"/>
                <a:cs typeface="Palatino Linotype"/>
              </a:rPr>
              <a:t>depuis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means </a:t>
            </a:r>
            <a:r>
              <a:rPr lang="en-US" b="1" i="1" dirty="0">
                <a:solidFill>
                  <a:schemeClr val="tx1"/>
                </a:solidFill>
                <a:latin typeface="Palatino Linotype"/>
                <a:cs typeface="Palatino Linotype"/>
              </a:rPr>
              <a:t>since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suis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en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Belgique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depuis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le 5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juin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I’ve been in Belgium </a:t>
            </a:r>
            <a:r>
              <a:rPr lang="en-US" b="1" i="1" dirty="0">
                <a:solidFill>
                  <a:srgbClr val="000090"/>
                </a:solidFill>
                <a:latin typeface="Palatino Linotype"/>
                <a:cs typeface="Palatino Linotype"/>
              </a:rPr>
              <a:t>since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 June 5</a:t>
            </a:r>
            <a:r>
              <a:rPr lang="en-US" i="1" baseline="30000" dirty="0">
                <a:solidFill>
                  <a:srgbClr val="000090"/>
                </a:solidFill>
                <a:latin typeface="Palatino Linotype"/>
                <a:cs typeface="Palatino Linotype"/>
              </a:rPr>
              <a:t>th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Il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est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en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vacances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depuis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vendredi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  <a:endParaRPr lang="en-US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He’s been on vacation </a:t>
            </a:r>
            <a:r>
              <a:rPr lang="en-US" b="1" i="1" dirty="0">
                <a:solidFill>
                  <a:srgbClr val="000090"/>
                </a:solidFill>
                <a:latin typeface="Palatino Linotype"/>
                <a:cs typeface="Palatino Linotype"/>
              </a:rPr>
              <a:t>since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 Friday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.</a:t>
            </a:r>
            <a:endParaRPr lang="en-US" i="1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8966" y="1575848"/>
            <a:ext cx="4360662" cy="5155931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Palatino Linotype"/>
                <a:cs typeface="Palatino Linotype"/>
              </a:rPr>
              <a:t>The expressions </a:t>
            </a:r>
            <a:r>
              <a:rPr lang="en-US" sz="2000" b="1" i="1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il</a:t>
            </a:r>
            <a:r>
              <a:rPr lang="en-US" sz="2000" b="1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y a</a:t>
            </a:r>
            <a:r>
              <a:rPr lang="mr-IN" sz="2000" b="1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…</a:t>
            </a:r>
            <a:r>
              <a:rPr lang="en-US" sz="2000" b="1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000" b="1" i="1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que</a:t>
            </a:r>
            <a:r>
              <a:rPr lang="en-US" sz="2000" b="1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, </a:t>
            </a:r>
            <a:r>
              <a:rPr lang="en-US" sz="2000" b="1" i="1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ça</a:t>
            </a:r>
            <a:r>
              <a:rPr lang="en-US" sz="2000" b="1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fait</a:t>
            </a:r>
            <a:r>
              <a:rPr lang="mr-IN" sz="2000" b="1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…</a:t>
            </a:r>
            <a:r>
              <a:rPr lang="en-US" sz="2000" b="1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000" b="1" i="1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que</a:t>
            </a:r>
            <a:r>
              <a:rPr lang="en-US" sz="2000" b="1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, and voilà</a:t>
            </a:r>
            <a:r>
              <a:rPr lang="mr-IN" sz="2000" b="1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…</a:t>
            </a:r>
            <a:r>
              <a:rPr lang="en-US" sz="2000" b="1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000" b="1" i="1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que</a:t>
            </a:r>
            <a:r>
              <a:rPr lang="en-US" sz="2000" b="1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smtClean="0">
                <a:latin typeface="Palatino Linotype"/>
                <a:cs typeface="Palatino Linotype"/>
              </a:rPr>
              <a:t>have the same meaning as </a:t>
            </a:r>
            <a:r>
              <a:rPr lang="en-US" sz="2000" b="1" i="1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depuis</a:t>
            </a:r>
            <a:r>
              <a:rPr lang="en-US" sz="20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smtClean="0">
                <a:latin typeface="Palatino Linotype"/>
                <a:cs typeface="Palatino Linotype"/>
              </a:rPr>
              <a:t>when used with the present tense, but notice the different word order.</a:t>
            </a:r>
          </a:p>
          <a:p>
            <a:pPr>
              <a:spcBef>
                <a:spcPts val="600"/>
              </a:spcBef>
            </a:pPr>
            <a:r>
              <a:rPr lang="en-US" sz="2000" b="1" dirty="0" smtClean="0">
                <a:latin typeface="Palatino Linotype"/>
                <a:cs typeface="Palatino Linotype"/>
              </a:rPr>
              <a:t>Il y a</a:t>
            </a:r>
            <a:r>
              <a:rPr lang="en-US" sz="2000" dirty="0" smtClean="0">
                <a:latin typeface="Palatino Linotype"/>
                <a:cs typeface="Palatino Linotype"/>
              </a:rPr>
              <a:t> six </a:t>
            </a:r>
            <a:r>
              <a:rPr lang="en-US" sz="2000" dirty="0" err="1" smtClean="0">
                <a:latin typeface="Palatino Linotype"/>
                <a:cs typeface="Palatino Linotype"/>
              </a:rPr>
              <a:t>mois</a:t>
            </a:r>
            <a:r>
              <a:rPr lang="en-US" sz="2000" dirty="0" smtClean="0">
                <a:latin typeface="Palatino Linotype"/>
                <a:cs typeface="Palatino Linotype"/>
              </a:rPr>
              <a:t> </a:t>
            </a:r>
            <a:r>
              <a:rPr lang="en-US" sz="2000" b="1" dirty="0" err="1" smtClean="0">
                <a:latin typeface="Palatino Linotype"/>
                <a:cs typeface="Palatino Linotype"/>
              </a:rPr>
              <a:t>que</a:t>
            </a:r>
            <a:r>
              <a:rPr lang="en-US" sz="2000" dirty="0" smtClean="0">
                <a:latin typeface="Palatino Linotype"/>
                <a:cs typeface="Palatino Linotype"/>
              </a:rPr>
              <a:t> je </a:t>
            </a:r>
            <a:r>
              <a:rPr lang="en-US" sz="2000" dirty="0" err="1" smtClean="0">
                <a:latin typeface="Palatino Linotype"/>
                <a:cs typeface="Palatino Linotype"/>
              </a:rPr>
              <a:t>suis</a:t>
            </a:r>
            <a:r>
              <a:rPr lang="en-US" sz="2000" dirty="0" smtClean="0">
                <a:latin typeface="Palatino Linotype"/>
                <a:cs typeface="Palatino Linotype"/>
              </a:rPr>
              <a:t> en </a:t>
            </a:r>
            <a:r>
              <a:rPr lang="en-US" sz="2000" dirty="0" err="1" smtClean="0">
                <a:latin typeface="Palatino Linotype"/>
                <a:cs typeface="Palatino Linotype"/>
              </a:rPr>
              <a:t>Belgique</a:t>
            </a:r>
            <a:r>
              <a:rPr lang="en-US" sz="2000" dirty="0" smtClean="0"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sz="20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I’ve been in Belgium </a:t>
            </a:r>
            <a:r>
              <a:rPr lang="en-US" sz="2000" b="1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for</a:t>
            </a:r>
            <a:r>
              <a:rPr lang="en-US" sz="20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six months.</a:t>
            </a:r>
          </a:p>
          <a:p>
            <a:pPr>
              <a:spcBef>
                <a:spcPts val="600"/>
              </a:spcBef>
            </a:pPr>
            <a:r>
              <a:rPr lang="en-US" sz="2000" b="1" dirty="0" err="1" smtClean="0">
                <a:latin typeface="Palatino Linotype"/>
                <a:cs typeface="Palatino Linotype"/>
              </a:rPr>
              <a:t>Ça</a:t>
            </a:r>
            <a:r>
              <a:rPr lang="en-US" sz="2000" b="1" dirty="0" smtClean="0">
                <a:latin typeface="Palatino Linotype"/>
                <a:cs typeface="Palatino Linotype"/>
              </a:rPr>
              <a:t> fait </a:t>
            </a:r>
            <a:r>
              <a:rPr lang="en-US" sz="2000" dirty="0" err="1" smtClean="0">
                <a:latin typeface="Palatino Linotype"/>
                <a:cs typeface="Palatino Linotype"/>
              </a:rPr>
              <a:t>trois</a:t>
            </a:r>
            <a:r>
              <a:rPr lang="en-US" sz="2000" dirty="0" smtClean="0"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latin typeface="Palatino Linotype"/>
                <a:cs typeface="Palatino Linotype"/>
              </a:rPr>
              <a:t>heures</a:t>
            </a:r>
            <a:r>
              <a:rPr lang="en-US" sz="2000" dirty="0" smtClean="0">
                <a:latin typeface="Palatino Linotype"/>
                <a:cs typeface="Palatino Linotype"/>
              </a:rPr>
              <a:t> </a:t>
            </a:r>
            <a:r>
              <a:rPr lang="en-US" sz="2000" b="1" dirty="0" err="1" smtClean="0">
                <a:latin typeface="Palatino Linotype"/>
                <a:cs typeface="Palatino Linotype"/>
              </a:rPr>
              <a:t>que</a:t>
            </a:r>
            <a:r>
              <a:rPr lang="en-US" sz="2000" dirty="0" smtClean="0">
                <a:latin typeface="Palatino Linotype"/>
                <a:cs typeface="Palatino Linotype"/>
              </a:rPr>
              <a:t> je </a:t>
            </a:r>
            <a:r>
              <a:rPr lang="en-US" sz="2000" dirty="0" err="1" smtClean="0">
                <a:latin typeface="Palatino Linotype"/>
                <a:cs typeface="Palatino Linotype"/>
              </a:rPr>
              <a:t>travaille</a:t>
            </a:r>
            <a:r>
              <a:rPr lang="en-US" sz="2000" dirty="0" smtClean="0"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sz="20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I’ve been working </a:t>
            </a:r>
            <a:r>
              <a:rPr lang="en-US" sz="2000" b="1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for</a:t>
            </a:r>
            <a:r>
              <a:rPr lang="en-US" sz="20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three hours.</a:t>
            </a:r>
          </a:p>
          <a:p>
            <a:pPr>
              <a:spcBef>
                <a:spcPts val="600"/>
              </a:spcBef>
            </a:pPr>
            <a:r>
              <a:rPr lang="en-US" sz="2000" b="1" dirty="0" smtClean="0">
                <a:latin typeface="Palatino Linotype"/>
                <a:cs typeface="Palatino Linotype"/>
              </a:rPr>
              <a:t>Voilà</a:t>
            </a:r>
            <a:r>
              <a:rPr lang="en-US" sz="2000" dirty="0" smtClean="0"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latin typeface="Palatino Linotype"/>
                <a:cs typeface="Palatino Linotype"/>
              </a:rPr>
              <a:t>quatre</a:t>
            </a:r>
            <a:r>
              <a:rPr lang="en-US" sz="2000" dirty="0" smtClean="0"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latin typeface="Palatino Linotype"/>
                <a:cs typeface="Palatino Linotype"/>
              </a:rPr>
              <a:t>ans</a:t>
            </a:r>
            <a:r>
              <a:rPr lang="en-US" sz="2000" dirty="0" smtClean="0">
                <a:latin typeface="Palatino Linotype"/>
                <a:cs typeface="Palatino Linotype"/>
              </a:rPr>
              <a:t> </a:t>
            </a:r>
            <a:r>
              <a:rPr lang="en-US" sz="2000" b="1" dirty="0" err="1" smtClean="0">
                <a:latin typeface="Palatino Linotype"/>
                <a:cs typeface="Palatino Linotype"/>
              </a:rPr>
              <a:t>que</a:t>
            </a:r>
            <a:r>
              <a:rPr lang="en-US" sz="2000" dirty="0" smtClean="0">
                <a:latin typeface="Palatino Linotype"/>
                <a:cs typeface="Palatino Linotype"/>
              </a:rPr>
              <a:t> je </a:t>
            </a:r>
            <a:r>
              <a:rPr lang="en-US" sz="2000" dirty="0" err="1" smtClean="0">
                <a:latin typeface="Palatino Linotype"/>
                <a:cs typeface="Palatino Linotype"/>
              </a:rPr>
              <a:t>joue</a:t>
            </a:r>
            <a:r>
              <a:rPr lang="en-US" sz="2000" dirty="0" smtClean="0">
                <a:latin typeface="Palatino Linotype"/>
                <a:cs typeface="Palatino Linotype"/>
              </a:rPr>
              <a:t> au tennis.</a:t>
            </a:r>
          </a:p>
          <a:p>
            <a:pPr>
              <a:spcBef>
                <a:spcPts val="600"/>
              </a:spcBef>
            </a:pPr>
            <a:r>
              <a:rPr lang="en-US" sz="20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I’ve been playing tennis </a:t>
            </a:r>
            <a:r>
              <a:rPr lang="en-US" sz="2000" b="1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for</a:t>
            </a:r>
            <a:r>
              <a:rPr lang="en-US" sz="20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four years.</a:t>
            </a:r>
            <a:endParaRPr lang="en-US" sz="2000" i="1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38685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214" y="40341"/>
            <a:ext cx="8430611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seize:  28/11 – 2/12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 smtClean="0">
                <a:latin typeface="Palatino"/>
                <a:cs typeface="Palatino"/>
              </a:rPr>
              <a:t>nous </a:t>
            </a:r>
            <a:r>
              <a:rPr lang="en-US" sz="2400" dirty="0" err="1" smtClean="0">
                <a:latin typeface="Palatino"/>
                <a:cs typeface="Palatino"/>
              </a:rPr>
              <a:t>sommes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lundi</a:t>
            </a:r>
            <a:r>
              <a:rPr lang="en-US" sz="2400" dirty="0" smtClean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vingt-huit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novembre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seize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14" y="1774825"/>
            <a:ext cx="3991108" cy="4819259"/>
          </a:xfrm>
        </p:spPr>
        <p:txBody>
          <a:bodyPr/>
          <a:lstStyle/>
          <a:p>
            <a:r>
              <a:rPr lang="en-US" dirty="0" err="1" smtClean="0">
                <a:latin typeface="Palatino"/>
                <a:cs typeface="Palatino"/>
              </a:rPr>
              <a:t>Écrivez</a:t>
            </a:r>
            <a:r>
              <a:rPr lang="en-US" dirty="0" smtClean="0">
                <a:latin typeface="Palatino"/>
                <a:cs typeface="Palatino"/>
              </a:rPr>
              <a:t> un </a:t>
            </a:r>
            <a:r>
              <a:rPr lang="en-US" dirty="0" err="1" smtClean="0">
                <a:latin typeface="Palatino"/>
                <a:cs typeface="Palatino"/>
              </a:rPr>
              <a:t>paragraphe</a:t>
            </a:r>
            <a:r>
              <a:rPr lang="en-US" dirty="0" smtClean="0">
                <a:latin typeface="Palatino"/>
                <a:cs typeface="Palatino"/>
              </a:rPr>
              <a:t> au </a:t>
            </a:r>
            <a:r>
              <a:rPr lang="en-US" dirty="0" err="1" smtClean="0">
                <a:latin typeface="Palatino"/>
                <a:cs typeface="Palatino"/>
              </a:rPr>
              <a:t>sujet</a:t>
            </a:r>
            <a:r>
              <a:rPr lang="en-US" dirty="0" smtClean="0">
                <a:latin typeface="Palatino"/>
                <a:cs typeface="Palatino"/>
              </a:rPr>
              <a:t> de </a:t>
            </a:r>
            <a:r>
              <a:rPr lang="en-US" dirty="0" err="1" smtClean="0">
                <a:latin typeface="Palatino"/>
                <a:cs typeface="Palatino"/>
              </a:rPr>
              <a:t>ce</a:t>
            </a:r>
            <a:r>
              <a:rPr lang="en-US" dirty="0" smtClean="0">
                <a:latin typeface="Palatino"/>
                <a:cs typeface="Palatino"/>
              </a:rPr>
              <a:t> </a:t>
            </a:r>
            <a:r>
              <a:rPr lang="en-US" dirty="0" err="1" smtClean="0">
                <a:latin typeface="Palatino"/>
                <a:cs typeface="Palatino"/>
              </a:rPr>
              <a:t>que</a:t>
            </a:r>
            <a:r>
              <a:rPr lang="en-US" dirty="0" smtClean="0">
                <a:latin typeface="Palatino"/>
                <a:cs typeface="Palatino"/>
              </a:rPr>
              <a:t> </a:t>
            </a:r>
            <a:r>
              <a:rPr lang="en-US" dirty="0" err="1" smtClean="0">
                <a:latin typeface="Palatino"/>
                <a:cs typeface="Palatino"/>
              </a:rPr>
              <a:t>vous</a:t>
            </a:r>
            <a:r>
              <a:rPr lang="en-US" dirty="0" smtClean="0">
                <a:latin typeface="Palatino"/>
                <a:cs typeface="Palatino"/>
              </a:rPr>
              <a:t> </a:t>
            </a:r>
            <a:r>
              <a:rPr lang="en-US" dirty="0" err="1" smtClean="0">
                <a:latin typeface="Palatino"/>
                <a:cs typeface="Palatino"/>
              </a:rPr>
              <a:t>avez</a:t>
            </a:r>
            <a:r>
              <a:rPr lang="en-US" dirty="0" smtClean="0">
                <a:latin typeface="Palatino"/>
                <a:cs typeface="Palatino"/>
              </a:rPr>
              <a:t> fait pendant la </a:t>
            </a:r>
            <a:r>
              <a:rPr lang="en-US" dirty="0" err="1" smtClean="0">
                <a:latin typeface="Palatino"/>
                <a:cs typeface="Palatino"/>
              </a:rPr>
              <a:t>semaine</a:t>
            </a:r>
            <a:r>
              <a:rPr lang="en-US" dirty="0" smtClean="0">
                <a:latin typeface="Palatino"/>
                <a:cs typeface="Palatino"/>
              </a:rPr>
              <a:t> </a:t>
            </a:r>
            <a:r>
              <a:rPr lang="en-US" dirty="0" err="1" smtClean="0">
                <a:latin typeface="Palatino"/>
                <a:cs typeface="Palatino"/>
              </a:rPr>
              <a:t>passée</a:t>
            </a:r>
            <a:r>
              <a:rPr lang="en-US" dirty="0" smtClean="0">
                <a:latin typeface="Palatino"/>
                <a:cs typeface="Palatino"/>
              </a:rPr>
              <a:t>.</a:t>
            </a:r>
          </a:p>
          <a:p>
            <a:r>
              <a:rPr lang="en-US" dirty="0" err="1" smtClean="0">
                <a:latin typeface="Palatino"/>
                <a:cs typeface="Palatino"/>
              </a:rPr>
              <a:t>Révisez</a:t>
            </a:r>
            <a:r>
              <a:rPr lang="en-US" dirty="0" smtClean="0">
                <a:latin typeface="Palatino"/>
                <a:cs typeface="Palatino"/>
              </a:rPr>
              <a:t> le </a:t>
            </a:r>
            <a:r>
              <a:rPr lang="en-US" dirty="0" err="1" smtClean="0">
                <a:latin typeface="Palatino"/>
                <a:cs typeface="Palatino"/>
              </a:rPr>
              <a:t>vocabulaire</a:t>
            </a:r>
            <a:r>
              <a:rPr lang="en-US" dirty="0" smtClean="0">
                <a:latin typeface="Palatino"/>
                <a:cs typeface="Palatino"/>
              </a:rPr>
              <a:t> de “la </a:t>
            </a:r>
            <a:r>
              <a:rPr lang="en-US" dirty="0" err="1" smtClean="0">
                <a:latin typeface="Palatino"/>
                <a:cs typeface="Palatino"/>
              </a:rPr>
              <a:t>technologie</a:t>
            </a:r>
            <a:r>
              <a:rPr lang="en-US" dirty="0" smtClean="0">
                <a:latin typeface="Palatino"/>
                <a:cs typeface="Palatino"/>
              </a:rPr>
              <a:t> 3” pour </a:t>
            </a:r>
            <a:r>
              <a:rPr lang="en-US" dirty="0" err="1" smtClean="0">
                <a:latin typeface="Palatino"/>
                <a:cs typeface="Palatino"/>
              </a:rPr>
              <a:t>l’interrogation</a:t>
            </a:r>
            <a:r>
              <a:rPr lang="en-US" dirty="0" smtClean="0">
                <a:latin typeface="Palatino"/>
                <a:cs typeface="Palatino"/>
              </a:rPr>
              <a:t> </a:t>
            </a:r>
            <a:r>
              <a:rPr lang="en-US" dirty="0" err="1" smtClean="0">
                <a:latin typeface="Palatino"/>
                <a:cs typeface="Palatino"/>
              </a:rPr>
              <a:t>aujourd’hui</a:t>
            </a:r>
            <a:r>
              <a:rPr lang="en-US" dirty="0" smtClean="0">
                <a:latin typeface="Palatino"/>
                <a:cs typeface="Palatino"/>
              </a:rPr>
              <a:t>.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3" y="1774825"/>
            <a:ext cx="4031292" cy="4819259"/>
          </a:xfrm>
        </p:spPr>
        <p:txBody>
          <a:bodyPr/>
          <a:lstStyle/>
          <a:p>
            <a:r>
              <a:rPr lang="en-US" dirty="0" smtClean="0">
                <a:latin typeface="Palatino"/>
                <a:cs typeface="Palatino"/>
              </a:rPr>
              <a:t>Pour les devoirs, </a:t>
            </a:r>
            <a:r>
              <a:rPr lang="en-US" dirty="0" err="1" smtClean="0">
                <a:latin typeface="Palatino"/>
                <a:cs typeface="Palatino"/>
              </a:rPr>
              <a:t>vous</a:t>
            </a:r>
            <a:r>
              <a:rPr lang="en-US" dirty="0" smtClean="0">
                <a:latin typeface="Palatino"/>
                <a:cs typeface="Palatino"/>
              </a:rPr>
              <a:t> </a:t>
            </a:r>
            <a:r>
              <a:rPr lang="en-US" dirty="0" err="1" smtClean="0">
                <a:latin typeface="Palatino"/>
                <a:cs typeface="Palatino"/>
              </a:rPr>
              <a:t>chercherez</a:t>
            </a:r>
            <a:r>
              <a:rPr lang="en-US" dirty="0" smtClean="0">
                <a:latin typeface="Palatino"/>
                <a:cs typeface="Palatino"/>
              </a:rPr>
              <a:t> les </a:t>
            </a:r>
            <a:r>
              <a:rPr lang="en-US" dirty="0" err="1" smtClean="0">
                <a:latin typeface="Palatino"/>
                <a:cs typeface="Palatino"/>
              </a:rPr>
              <a:t>définitions</a:t>
            </a:r>
            <a:r>
              <a:rPr lang="en-US" dirty="0" smtClean="0">
                <a:latin typeface="Palatino"/>
                <a:cs typeface="Palatino"/>
              </a:rPr>
              <a:t> des mots de </a:t>
            </a:r>
            <a:r>
              <a:rPr lang="en-US" dirty="0" err="1" smtClean="0">
                <a:latin typeface="Palatino"/>
                <a:cs typeface="Palatino"/>
              </a:rPr>
              <a:t>vocabulaire</a:t>
            </a:r>
            <a:r>
              <a:rPr lang="en-US" dirty="0" smtClean="0">
                <a:latin typeface="Palatino"/>
                <a:cs typeface="Palatino"/>
              </a:rPr>
              <a:t> de la </a:t>
            </a:r>
            <a:r>
              <a:rPr lang="en-US" dirty="0" err="1" smtClean="0">
                <a:latin typeface="Palatino"/>
                <a:cs typeface="Palatino"/>
              </a:rPr>
              <a:t>liste</a:t>
            </a:r>
            <a:r>
              <a:rPr lang="en-US" dirty="0" smtClean="0">
                <a:latin typeface="Palatino"/>
                <a:cs typeface="Palatino"/>
              </a:rPr>
              <a:t> </a:t>
            </a:r>
            <a:r>
              <a:rPr lang="en-US" dirty="0" err="1" smtClean="0">
                <a:latin typeface="Palatino"/>
                <a:cs typeface="Palatino"/>
              </a:rPr>
              <a:t>que</a:t>
            </a:r>
            <a:r>
              <a:rPr lang="en-US" dirty="0" smtClean="0">
                <a:latin typeface="Palatino"/>
                <a:cs typeface="Palatino"/>
              </a:rPr>
              <a:t> je </a:t>
            </a:r>
            <a:r>
              <a:rPr lang="en-US" dirty="0" err="1" smtClean="0">
                <a:latin typeface="Palatino"/>
                <a:cs typeface="Palatino"/>
              </a:rPr>
              <a:t>vous</a:t>
            </a:r>
            <a:r>
              <a:rPr lang="en-US" dirty="0" smtClean="0">
                <a:latin typeface="Palatino"/>
                <a:cs typeface="Palatino"/>
              </a:rPr>
              <a:t> </a:t>
            </a:r>
            <a:r>
              <a:rPr lang="en-US" dirty="0" err="1" smtClean="0">
                <a:latin typeface="Palatino"/>
                <a:cs typeface="Palatino"/>
              </a:rPr>
              <a:t>donnerai</a:t>
            </a:r>
            <a:r>
              <a:rPr lang="en-US" dirty="0" smtClean="0">
                <a:latin typeface="Palatino"/>
                <a:cs typeface="Palatino"/>
              </a:rPr>
              <a:t>.  (</a:t>
            </a:r>
            <a:r>
              <a:rPr lang="en-US" dirty="0" err="1" smtClean="0">
                <a:latin typeface="Palatino"/>
                <a:cs typeface="Palatino"/>
              </a:rPr>
              <a:t>Astuce</a:t>
            </a:r>
            <a:r>
              <a:rPr lang="en-US" dirty="0" smtClean="0">
                <a:latin typeface="Palatino"/>
                <a:cs typeface="Palatino"/>
              </a:rPr>
              <a:t>: la </a:t>
            </a:r>
            <a:r>
              <a:rPr lang="en-US" dirty="0" err="1" smtClean="0">
                <a:latin typeface="Palatino"/>
                <a:cs typeface="Palatino"/>
              </a:rPr>
              <a:t>plupart</a:t>
            </a:r>
            <a:r>
              <a:rPr lang="en-US" dirty="0" smtClean="0">
                <a:latin typeface="Palatino"/>
                <a:cs typeface="Palatino"/>
              </a:rPr>
              <a:t> </a:t>
            </a:r>
            <a:r>
              <a:rPr lang="en-US" dirty="0" err="1" smtClean="0">
                <a:latin typeface="Palatino"/>
                <a:cs typeface="Palatino"/>
              </a:rPr>
              <a:t>sont</a:t>
            </a:r>
            <a:r>
              <a:rPr lang="en-US" dirty="0" smtClean="0">
                <a:latin typeface="Palatino"/>
                <a:cs typeface="Palatino"/>
              </a:rPr>
              <a:t> </a:t>
            </a:r>
            <a:r>
              <a:rPr lang="en-US" dirty="0" err="1" smtClean="0">
                <a:latin typeface="Palatino"/>
                <a:cs typeface="Palatino"/>
              </a:rPr>
              <a:t>dans</a:t>
            </a:r>
            <a:r>
              <a:rPr lang="en-US" dirty="0" smtClean="0">
                <a:latin typeface="Palatino"/>
                <a:cs typeface="Palatino"/>
              </a:rPr>
              <a:t> </a:t>
            </a:r>
            <a:r>
              <a:rPr lang="en-US" dirty="0" err="1" smtClean="0">
                <a:latin typeface="Palatino"/>
                <a:cs typeface="Palatino"/>
              </a:rPr>
              <a:t>vos</a:t>
            </a:r>
            <a:r>
              <a:rPr lang="en-US" dirty="0" smtClean="0">
                <a:latin typeface="Palatino"/>
                <a:cs typeface="Palatino"/>
              </a:rPr>
              <a:t> cahiers </a:t>
            </a:r>
            <a:r>
              <a:rPr lang="en-US" dirty="0" err="1" smtClean="0">
                <a:latin typeface="Palatino"/>
                <a:cs typeface="Palatino"/>
              </a:rPr>
              <a:t>déja</a:t>
            </a:r>
            <a:r>
              <a:rPr lang="en-US" dirty="0" smtClean="0">
                <a:latin typeface="Palatino"/>
                <a:cs typeface="Palatino"/>
              </a:rPr>
              <a:t>.)  Il y aura </a:t>
            </a:r>
            <a:r>
              <a:rPr lang="en-US" dirty="0" err="1" smtClean="0">
                <a:latin typeface="Palatino"/>
                <a:cs typeface="Palatino"/>
              </a:rPr>
              <a:t>une</a:t>
            </a:r>
            <a:r>
              <a:rPr lang="en-US" dirty="0" smtClean="0">
                <a:latin typeface="Palatino"/>
                <a:cs typeface="Palatino"/>
              </a:rPr>
              <a:t> interrogation </a:t>
            </a:r>
            <a:r>
              <a:rPr lang="en-US" dirty="0" err="1" smtClean="0">
                <a:latin typeface="Palatino"/>
                <a:cs typeface="Palatino"/>
              </a:rPr>
              <a:t>là-dessus</a:t>
            </a:r>
            <a:r>
              <a:rPr lang="en-US" dirty="0" smtClean="0">
                <a:latin typeface="Palatino"/>
                <a:cs typeface="Palatino"/>
              </a:rPr>
              <a:t> </a:t>
            </a:r>
            <a:r>
              <a:rPr lang="en-US" dirty="0" err="1" smtClean="0">
                <a:latin typeface="Palatino"/>
                <a:cs typeface="Palatino"/>
              </a:rPr>
              <a:t>ce</a:t>
            </a:r>
            <a:r>
              <a:rPr lang="en-US" dirty="0" smtClean="0">
                <a:latin typeface="Palatino"/>
                <a:cs typeface="Palatino"/>
              </a:rPr>
              <a:t> </a:t>
            </a:r>
            <a:r>
              <a:rPr lang="en-US" dirty="0" err="1" smtClean="0">
                <a:latin typeface="Palatino"/>
                <a:cs typeface="Palatino"/>
              </a:rPr>
              <a:t>vendredi</a:t>
            </a:r>
            <a:r>
              <a:rPr lang="en-US" dirty="0" smtClean="0">
                <a:latin typeface="Palatino"/>
                <a:cs typeface="Palatino"/>
              </a:rPr>
              <a:t>.</a:t>
            </a:r>
            <a:endParaRPr lang="en-US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50481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14" y="40341"/>
            <a:ext cx="8323507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seize:  28/11 – 2/12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 smtClean="0">
                <a:latin typeface="Palatino"/>
                <a:cs typeface="Palatino"/>
              </a:rPr>
              <a:t>nous </a:t>
            </a:r>
            <a:r>
              <a:rPr lang="en-US" sz="2400" dirty="0" err="1" smtClean="0">
                <a:latin typeface="Palatino"/>
                <a:cs typeface="Palatino"/>
              </a:rPr>
              <a:t>sommes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mercredi</a:t>
            </a:r>
            <a:r>
              <a:rPr lang="en-US" sz="2400" dirty="0" smtClean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trente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novembre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seize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2514" y="1774825"/>
            <a:ext cx="3975808" cy="481925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Pour commencer,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conjuguez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les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verbes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suivants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à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l’imparfait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:</a:t>
            </a:r>
          </a:p>
          <a:p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être</a:t>
            </a:r>
            <a:endParaRPr lang="en-US" dirty="0">
              <a:solidFill>
                <a:schemeClr val="tx1"/>
              </a:solidFill>
              <a:latin typeface="Palatino"/>
              <a:cs typeface="Palatino"/>
            </a:endParaRPr>
          </a:p>
          <a:p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avoir</a:t>
            </a:r>
            <a:endParaRPr lang="en-US" dirty="0">
              <a:solidFill>
                <a:schemeClr val="tx1"/>
              </a:solidFill>
              <a:latin typeface="Palatino"/>
              <a:cs typeface="Palatino"/>
            </a:endParaRPr>
          </a:p>
          <a:p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faire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aller</a:t>
            </a:r>
            <a:endParaRPr lang="en-US" dirty="0">
              <a:solidFill>
                <a:schemeClr val="tx1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3" y="1774825"/>
            <a:ext cx="3939487" cy="481925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commencer</a:t>
            </a:r>
          </a:p>
          <a:p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manger</a:t>
            </a:r>
          </a:p>
          <a:p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finir</a:t>
            </a:r>
            <a:endParaRPr lang="en-US" dirty="0">
              <a:solidFill>
                <a:schemeClr val="tx1"/>
              </a:solidFill>
              <a:latin typeface="Palatino"/>
              <a:cs typeface="Palatino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vendre</a:t>
            </a:r>
            <a:endParaRPr lang="en-US" dirty="0">
              <a:solidFill>
                <a:schemeClr val="tx1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15559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7886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7886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73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816" y="40341"/>
            <a:ext cx="8415308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treize</a:t>
            </a:r>
            <a:r>
              <a:rPr lang="en-US" sz="2400" dirty="0">
                <a:latin typeface="Palatino Linotype"/>
                <a:cs typeface="Palatino Linotype"/>
              </a:rPr>
              <a:t>:  30/10 – 3/11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jeudi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novembre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4809" y="1621747"/>
            <a:ext cx="4421863" cy="507943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“</a:t>
            </a:r>
            <a:r>
              <a:rPr lang="en-US" sz="20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</a:t>
            </a:r>
            <a:r>
              <a:rPr lang="en-US" sz="2000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jour</a:t>
            </a:r>
            <a:r>
              <a:rPr lang="en-US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”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2000" dirty="0" err="1">
                <a:latin typeface="Palatino Linotype"/>
                <a:cs typeface="Palatino Linotype"/>
              </a:rPr>
              <a:t>à</a:t>
            </a:r>
            <a:r>
              <a:rPr lang="en-US" sz="2000" dirty="0">
                <a:latin typeface="Palatino Linotype"/>
                <a:cs typeface="Palatino Linotype"/>
              </a:rPr>
              <a:t> la </a:t>
            </a:r>
            <a:r>
              <a:rPr lang="en-US" sz="2000" dirty="0" err="1">
                <a:latin typeface="Palatino Linotype"/>
                <a:cs typeface="Palatino Linotype"/>
              </a:rPr>
              <a:t>fois</a:t>
            </a:r>
            <a:r>
              <a:rPr lang="en-US" sz="2000" dirty="0">
                <a:latin typeface="Palatino Linotype"/>
                <a:cs typeface="Palatino Linotype"/>
              </a:rPr>
              <a:t>	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en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même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temps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2000" dirty="0" err="1">
                <a:latin typeface="Palatino Linotype"/>
                <a:cs typeface="Palatino Linotype"/>
              </a:rPr>
              <a:t>à</a:t>
            </a:r>
            <a:r>
              <a:rPr lang="en-US" sz="2000" dirty="0">
                <a:latin typeface="Palatino Linotype"/>
                <a:cs typeface="Palatino Linotype"/>
              </a:rPr>
              <a:t> tort	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faussement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, sans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	raison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2000" dirty="0" err="1">
                <a:latin typeface="Palatino Linotype"/>
                <a:cs typeface="Palatino Linotype"/>
              </a:rPr>
              <a:t>bienveillant</a:t>
            </a:r>
            <a:r>
              <a:rPr lang="en-US" sz="2000" dirty="0">
                <a:latin typeface="Palatino Linotype"/>
                <a:cs typeface="Palatino Linotype"/>
              </a:rPr>
              <a:t>	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qui a de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bonnes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	intentions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,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gentil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2000" dirty="0">
                <a:latin typeface="Palatino Linotype"/>
                <a:cs typeface="Palatino Linotype"/>
              </a:rPr>
              <a:t>un </a:t>
            </a:r>
            <a:r>
              <a:rPr lang="en-US" sz="2000" dirty="0" err="1">
                <a:latin typeface="Palatino Linotype"/>
                <a:cs typeface="Palatino Linotype"/>
              </a:rPr>
              <a:t>chômeur</a:t>
            </a:r>
            <a:r>
              <a:rPr lang="en-US" sz="2000" dirty="0">
                <a:latin typeface="Palatino Linotype"/>
                <a:cs typeface="Palatino Linotype"/>
              </a:rPr>
              <a:t>	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une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personne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qui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n'a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pas 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de travail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2000" dirty="0" err="1">
                <a:latin typeface="Palatino Linotype"/>
                <a:cs typeface="Palatino Linotype"/>
              </a:rPr>
              <a:t>confier</a:t>
            </a:r>
            <a:r>
              <a:rPr lang="en-US" sz="2000" dirty="0">
                <a:latin typeface="Palatino Linotype"/>
                <a:cs typeface="Palatino Linotype"/>
              </a:rPr>
              <a:t>	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dire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ou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donner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à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qqn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avec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confiance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2000" dirty="0">
                <a:latin typeface="Palatino Linotype"/>
                <a:cs typeface="Palatino Linotype"/>
              </a:rPr>
              <a:t>le </a:t>
            </a:r>
            <a:r>
              <a:rPr lang="en-US" sz="2000" dirty="0" err="1">
                <a:latin typeface="Palatino Linotype"/>
                <a:cs typeface="Palatino Linotype"/>
              </a:rPr>
              <a:t>coût</a:t>
            </a:r>
            <a:r>
              <a:rPr lang="en-US" sz="2000" dirty="0">
                <a:latin typeface="Palatino Linotype"/>
                <a:cs typeface="Palatino Linotype"/>
              </a:rPr>
              <a:t>	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combien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quelque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	chose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coûte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2000" dirty="0">
                <a:latin typeface="Palatino Linotype"/>
                <a:cs typeface="Palatino Linotype"/>
              </a:rPr>
              <a:t>la </a:t>
            </a:r>
            <a:r>
              <a:rPr lang="en-US" sz="2000" dirty="0" err="1">
                <a:latin typeface="Palatino Linotype"/>
                <a:cs typeface="Palatino Linotype"/>
              </a:rPr>
              <a:t>croissance</a:t>
            </a:r>
            <a:r>
              <a:rPr lang="en-US" sz="2000" dirty="0">
                <a:latin typeface="Palatino Linotype"/>
                <a:cs typeface="Palatino Linotype"/>
              </a:rPr>
              <a:t>	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quand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une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chose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ou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</a:t>
            </a:r>
            <a:r>
              <a:rPr lang="en-US" sz="20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personne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grandit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2000" dirty="0">
                <a:latin typeface="Palatino Linotype"/>
                <a:cs typeface="Palatino Linotype"/>
              </a:rPr>
              <a:t>disposer (de)	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arranger,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avoir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acces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à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4377" y="1452282"/>
            <a:ext cx="4177054" cy="5248898"/>
          </a:xfrm>
        </p:spPr>
        <p:txBody>
          <a:bodyPr>
            <a:noAutofit/>
          </a:bodyPr>
          <a:lstStyle/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US" sz="2000" dirty="0">
                <a:latin typeface="Palatino Linotype"/>
                <a:cs typeface="Palatino Linotype"/>
              </a:rPr>
              <a:t>un </a:t>
            </a:r>
            <a:r>
              <a:rPr lang="en-US" sz="2000" dirty="0" err="1">
                <a:latin typeface="Palatino Linotype"/>
                <a:cs typeface="Palatino Linotype"/>
              </a:rPr>
              <a:t>dispositif</a:t>
            </a:r>
            <a:r>
              <a:rPr lang="en-US" sz="2000" dirty="0">
                <a:latin typeface="Palatino Linotype"/>
                <a:cs typeface="Palatino Linotype"/>
              </a:rPr>
              <a:t>	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une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manière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de faire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</a:t>
            </a:r>
            <a:r>
              <a:rPr lang="en-US" sz="20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quelque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chose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US" sz="2000" dirty="0" err="1">
                <a:latin typeface="Palatino Linotype"/>
                <a:cs typeface="Palatino Linotype"/>
              </a:rPr>
              <a:t>effectuer</a:t>
            </a:r>
            <a:r>
              <a:rPr lang="en-US" sz="2000" dirty="0">
                <a:latin typeface="Palatino Linotype"/>
                <a:cs typeface="Palatino Linotype"/>
              </a:rPr>
              <a:t>	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faire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ou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terminer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une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chose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US" sz="2000" dirty="0" err="1">
                <a:latin typeface="Palatino Linotype"/>
                <a:cs typeface="Palatino Linotype"/>
              </a:rPr>
              <a:t>efficace</a:t>
            </a:r>
            <a:r>
              <a:rPr lang="en-US" sz="2000" dirty="0">
                <a:latin typeface="Palatino Linotype"/>
                <a:cs typeface="Palatino Linotype"/>
              </a:rPr>
              <a:t>	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qui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est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utile et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	</a:t>
            </a:r>
            <a:r>
              <a:rPr lang="en-US" sz="20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marche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bien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US" sz="2000" dirty="0" err="1">
                <a:latin typeface="Palatino Linotype"/>
                <a:cs typeface="Palatino Linotype"/>
              </a:rPr>
              <a:t>équivaloir</a:t>
            </a:r>
            <a:r>
              <a:rPr lang="en-US" sz="2000" dirty="0">
                <a:latin typeface="Palatino Linotype"/>
                <a:cs typeface="Palatino Linotype"/>
              </a:rPr>
              <a:t>	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être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égal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à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US" sz="2000" dirty="0" err="1">
                <a:latin typeface="Palatino Linotype"/>
                <a:cs typeface="Palatino Linotype"/>
              </a:rPr>
              <a:t>être</a:t>
            </a:r>
            <a:r>
              <a:rPr lang="en-US" sz="2000" dirty="0">
                <a:latin typeface="Palatino Linotype"/>
                <a:cs typeface="Palatino Linotype"/>
              </a:rPr>
              <a:t> en tête	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être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le premier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US" sz="2000" dirty="0">
                <a:latin typeface="Palatino Linotype"/>
                <a:cs typeface="Palatino Linotype"/>
              </a:rPr>
              <a:t>faire bon usage	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bien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utiliser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</a:t>
            </a:r>
            <a:r>
              <a:rPr lang="en-US" sz="20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quelque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chose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US" sz="2000" dirty="0" err="1">
                <a:latin typeface="Palatino Linotype"/>
                <a:cs typeface="Palatino Linotype"/>
              </a:rPr>
              <a:t>hélas</a:t>
            </a:r>
            <a:r>
              <a:rPr lang="en-US" sz="2000" dirty="0">
                <a:latin typeface="Palatino Linotype"/>
                <a:cs typeface="Palatino Linotype"/>
              </a:rPr>
              <a:t>	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malheureusement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US" sz="2000" dirty="0">
                <a:latin typeface="Palatino Linotype"/>
                <a:cs typeface="Palatino Linotype"/>
              </a:rPr>
              <a:t>les </a:t>
            </a:r>
            <a:r>
              <a:rPr lang="en-US" sz="2000" dirty="0" err="1">
                <a:latin typeface="Palatino Linotype"/>
                <a:cs typeface="Palatino Linotype"/>
              </a:rPr>
              <a:t>ondes</a:t>
            </a:r>
            <a:r>
              <a:rPr lang="en-US" sz="2000" dirty="0">
                <a:latin typeface="Palatino Linotype"/>
                <a:cs typeface="Palatino Linotype"/>
              </a:rPr>
              <a:t>	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les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vagues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de son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US" sz="2000" dirty="0" err="1">
                <a:latin typeface="Palatino Linotype"/>
                <a:cs typeface="Palatino Linotype"/>
              </a:rPr>
              <a:t>une</a:t>
            </a:r>
            <a:r>
              <a:rPr lang="en-US" sz="2000" dirty="0">
                <a:latin typeface="Palatino Linotype"/>
                <a:cs typeface="Palatino Linotype"/>
              </a:rPr>
              <a:t> ONG	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une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organisation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           non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-</a:t>
            </a:r>
            <a:r>
              <a:rPr lang="en-US" sz="20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gouvernementale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63800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08" y="40341"/>
            <a:ext cx="8706021" cy="122951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treize</a:t>
            </a:r>
            <a:r>
              <a:rPr lang="en-US" sz="2400" dirty="0">
                <a:latin typeface="Palatino Linotype"/>
                <a:cs typeface="Palatino Linotype"/>
              </a:rPr>
              <a:t>:  30/10 – 3/11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jeudi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novembre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81925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81925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17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07" y="40342"/>
            <a:ext cx="8751923" cy="12142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treize</a:t>
            </a:r>
            <a:r>
              <a:rPr lang="en-US" sz="2400" dirty="0">
                <a:latin typeface="Palatino Linotype"/>
                <a:cs typeface="Palatino Linotype"/>
              </a:rPr>
              <a:t>:  30/10 – 3/11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vendredi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trois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novembre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907" y="1499352"/>
            <a:ext cx="4299459" cy="520182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“</a:t>
            </a:r>
            <a:r>
              <a:rPr lang="en-US" sz="20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</a:t>
            </a:r>
            <a:r>
              <a:rPr lang="en-US" sz="2000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jour</a:t>
            </a:r>
            <a:r>
              <a:rPr lang="en-US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”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Palatino Linotype"/>
                <a:cs typeface="Palatino Linotype"/>
              </a:rPr>
              <a:t>un pays en </a:t>
            </a:r>
            <a:r>
              <a:rPr lang="en-US" sz="2000" dirty="0" err="1">
                <a:latin typeface="Palatino Linotype"/>
                <a:cs typeface="Palatino Linotype"/>
              </a:rPr>
              <a:t>développement</a:t>
            </a:r>
            <a:r>
              <a:rPr lang="en-US" sz="2000" dirty="0">
                <a:latin typeface="Palatino Linotype"/>
                <a:cs typeface="Palatino Linotype"/>
              </a:rPr>
              <a:t>	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un</a:t>
            </a:r>
            <a:r>
              <a:rPr lang="en-US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		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pays 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du tiers monde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Palatino Linotype"/>
                <a:cs typeface="Palatino Linotype"/>
              </a:rPr>
              <a:t>le PIB	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produit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intérieur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brut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Palatino Linotype"/>
                <a:cs typeface="Palatino Linotype"/>
              </a:rPr>
              <a:t>la </a:t>
            </a:r>
            <a:r>
              <a:rPr lang="en-US" sz="2000" dirty="0" err="1">
                <a:latin typeface="Palatino Linotype"/>
                <a:cs typeface="Palatino Linotype"/>
              </a:rPr>
              <a:t>plupart</a:t>
            </a:r>
            <a:r>
              <a:rPr lang="en-US" sz="2000" dirty="0">
                <a:latin typeface="Palatino Linotype"/>
                <a:cs typeface="Palatino Linotype"/>
              </a:rPr>
              <a:t>	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plus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que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la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moitié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,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</a:t>
            </a:r>
            <a:r>
              <a:rPr lang="en-US" sz="20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moins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que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le tout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>
                <a:latin typeface="Palatino Linotype"/>
                <a:cs typeface="Palatino Linotype"/>
              </a:rPr>
              <a:t>une</a:t>
            </a:r>
            <a:r>
              <a:rPr lang="en-US" sz="2000" dirty="0">
                <a:latin typeface="Palatino Linotype"/>
                <a:cs typeface="Palatino Linotype"/>
              </a:rPr>
              <a:t> </a:t>
            </a:r>
            <a:r>
              <a:rPr lang="en-US" sz="2000" dirty="0" err="1">
                <a:latin typeface="Palatino Linotype"/>
                <a:cs typeface="Palatino Linotype"/>
              </a:rPr>
              <a:t>poignée</a:t>
            </a:r>
            <a:r>
              <a:rPr lang="en-US" sz="2000" dirty="0">
                <a:latin typeface="Palatino Linotype"/>
                <a:cs typeface="Palatino Linotype"/>
              </a:rPr>
              <a:t>	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une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somme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qu'on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</a:t>
            </a:r>
            <a:r>
              <a:rPr lang="en-US" sz="20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peut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tenir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en main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Palatino Linotype"/>
                <a:cs typeface="Palatino Linotype"/>
              </a:rPr>
              <a:t>un </a:t>
            </a:r>
            <a:r>
              <a:rPr lang="en-US" sz="2000" dirty="0" err="1">
                <a:latin typeface="Palatino Linotype"/>
                <a:cs typeface="Palatino Linotype"/>
              </a:rPr>
              <a:t>portail</a:t>
            </a:r>
            <a:r>
              <a:rPr lang="en-US" sz="2000" dirty="0">
                <a:latin typeface="Palatino Linotype"/>
                <a:cs typeface="Palatino Linotype"/>
              </a:rPr>
              <a:t>	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entrée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Palatino Linotype"/>
                <a:cs typeface="Palatino Linotype"/>
              </a:rPr>
              <a:t>un </a:t>
            </a:r>
            <a:r>
              <a:rPr lang="en-US" sz="2000" dirty="0" err="1">
                <a:latin typeface="Palatino Linotype"/>
                <a:cs typeface="Palatino Linotype"/>
              </a:rPr>
              <a:t>proche</a:t>
            </a:r>
            <a:r>
              <a:rPr lang="en-US" sz="2000" dirty="0">
                <a:latin typeface="Palatino Linotype"/>
                <a:cs typeface="Palatino Linotype"/>
              </a:rPr>
              <a:t>	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membre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de la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famille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 smtClean="0">
                <a:latin typeface="Palatino Linotype"/>
                <a:cs typeface="Palatino Linotype"/>
              </a:rPr>
              <a:t>récupérer</a:t>
            </a:r>
            <a:r>
              <a:rPr lang="en-US" sz="2000" dirty="0">
                <a:latin typeface="Palatino Linotype"/>
                <a:cs typeface="Palatino Linotype"/>
              </a:rPr>
              <a:t> </a:t>
            </a:r>
            <a:r>
              <a:rPr lang="en-US" sz="2000" dirty="0" smtClean="0">
                <a:latin typeface="Palatino Linotype"/>
                <a:cs typeface="Palatino Linotype"/>
              </a:rPr>
              <a:t>   </a:t>
            </a:r>
            <a:r>
              <a:rPr lang="en-US" sz="20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retrouver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qqch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de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perdu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>
                <a:latin typeface="Palatino Linotype"/>
                <a:cs typeface="Palatino Linotype"/>
              </a:rPr>
              <a:t>requérir</a:t>
            </a:r>
            <a:r>
              <a:rPr lang="en-US" sz="2000" dirty="0">
                <a:latin typeface="Palatino Linotype"/>
                <a:cs typeface="Palatino Linotype"/>
              </a:rPr>
              <a:t>	</a:t>
            </a:r>
            <a:r>
              <a:rPr lang="en-US" sz="20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exiger</a:t>
            </a:r>
            <a:endParaRPr lang="en-US" sz="20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Palatino Linotype"/>
                <a:cs typeface="Palatino Linotype"/>
              </a:rPr>
              <a:t>un </a:t>
            </a:r>
            <a:r>
              <a:rPr lang="en-US" sz="2000" dirty="0" err="1">
                <a:latin typeface="Palatino Linotype"/>
                <a:cs typeface="Palatino Linotype"/>
              </a:rPr>
              <a:t>scrutin</a:t>
            </a:r>
            <a:r>
              <a:rPr lang="en-US" sz="2000" dirty="0">
                <a:latin typeface="Palatino Linotype"/>
                <a:cs typeface="Palatino Linotype"/>
              </a:rPr>
              <a:t>	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manière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de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voter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5470" y="1499352"/>
            <a:ext cx="4345360" cy="52018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 smtClean="0">
                <a:latin typeface="Palatino Linotype"/>
                <a:cs typeface="Palatino Linotype"/>
              </a:rPr>
              <a:t>se </a:t>
            </a:r>
            <a:r>
              <a:rPr lang="en-US" sz="2000" dirty="0">
                <a:latin typeface="Palatino Linotype"/>
                <a:cs typeface="Palatino Linotype"/>
              </a:rPr>
              <a:t>doter	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prévoir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l'équippement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</a:t>
            </a:r>
            <a:r>
              <a:rPr lang="en-US" sz="20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ou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les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préparations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>
                <a:latin typeface="Palatino Linotype"/>
                <a:cs typeface="Palatino Linotype"/>
              </a:rPr>
              <a:t>se </a:t>
            </a:r>
            <a:r>
              <a:rPr lang="en-US" sz="2000" dirty="0" err="1">
                <a:latin typeface="Palatino Linotype"/>
                <a:cs typeface="Palatino Linotype"/>
              </a:rPr>
              <a:t>mettre</a:t>
            </a:r>
            <a:r>
              <a:rPr lang="en-US" sz="2000" dirty="0">
                <a:latin typeface="Palatino Linotype"/>
                <a:cs typeface="Palatino Linotype"/>
              </a:rPr>
              <a:t> en tête	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avoir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une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idée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 err="1">
                <a:latin typeface="Palatino Linotype"/>
                <a:cs typeface="Palatino Linotype"/>
              </a:rPr>
              <a:t>une</a:t>
            </a:r>
            <a:r>
              <a:rPr lang="en-US" sz="2000" dirty="0">
                <a:latin typeface="Palatino Linotype"/>
                <a:cs typeface="Palatino Linotype"/>
              </a:rPr>
              <a:t> </a:t>
            </a:r>
            <a:r>
              <a:rPr lang="en-US" sz="2000" dirty="0" err="1">
                <a:latin typeface="Palatino Linotype"/>
                <a:cs typeface="Palatino Linotype"/>
              </a:rPr>
              <a:t>somme</a:t>
            </a:r>
            <a:r>
              <a:rPr lang="en-US" sz="2000" dirty="0">
                <a:latin typeface="Palatino Linotype"/>
                <a:cs typeface="Palatino Linotype"/>
              </a:rPr>
              <a:t>	</a:t>
            </a:r>
            <a:r>
              <a:rPr lang="en-US" sz="2000" dirty="0" smtClean="0">
                <a:latin typeface="Palatino Linotype"/>
                <a:cs typeface="Palatino Linotype"/>
              </a:rPr>
              <a:t>          </a:t>
            </a:r>
            <a:r>
              <a:rPr lang="en-US" sz="20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combien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on a de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	</a:t>
            </a:r>
            <a:r>
              <a:rPr lang="en-US" sz="20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quelque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chose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>
                <a:latin typeface="Palatino Linotype"/>
                <a:cs typeface="Palatino Linotype"/>
              </a:rPr>
              <a:t>de son </a:t>
            </a:r>
            <a:r>
              <a:rPr lang="en-US" sz="2000" dirty="0" smtClean="0">
                <a:latin typeface="Palatino Linotype"/>
                <a:cs typeface="Palatino Linotype"/>
              </a:rPr>
              <a:t>vivant          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pendant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sa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vie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>
                <a:latin typeface="Palatino Linotype"/>
                <a:cs typeface="Palatino Linotype"/>
              </a:rPr>
              <a:t>un </a:t>
            </a:r>
            <a:r>
              <a:rPr lang="en-US" sz="2000" dirty="0" err="1" smtClean="0">
                <a:latin typeface="Palatino Linotype"/>
                <a:cs typeface="Palatino Linotype"/>
              </a:rPr>
              <a:t>soulèvement</a:t>
            </a:r>
            <a:r>
              <a:rPr lang="en-US" sz="2000" dirty="0">
                <a:latin typeface="Palatino Linotype"/>
                <a:cs typeface="Palatino Linotype"/>
              </a:rPr>
              <a:t> </a:t>
            </a:r>
            <a:r>
              <a:rPr lang="en-US" sz="2000" dirty="0" smtClean="0">
                <a:latin typeface="Palatino Linotype"/>
                <a:cs typeface="Palatino Linotype"/>
              </a:rPr>
              <a:t> </a:t>
            </a:r>
            <a:r>
              <a:rPr lang="en-US" sz="20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une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manifestation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             </a:t>
            </a:r>
            <a:r>
              <a:rPr lang="en-US" sz="20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contre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le </a:t>
            </a:r>
            <a:r>
              <a:rPr lang="en-US" sz="20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gouvernement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>
                <a:latin typeface="Palatino Linotype"/>
                <a:cs typeface="Palatino Linotype"/>
              </a:rPr>
              <a:t>le </a:t>
            </a:r>
            <a:r>
              <a:rPr lang="en-US" sz="2000" dirty="0" err="1">
                <a:latin typeface="Palatino Linotype"/>
                <a:cs typeface="Palatino Linotype"/>
              </a:rPr>
              <a:t>taux</a:t>
            </a:r>
            <a:r>
              <a:rPr lang="en-US" sz="2000" dirty="0">
                <a:latin typeface="Palatino Linotype"/>
                <a:cs typeface="Palatino Linotype"/>
              </a:rPr>
              <a:t> de	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combien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une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chose se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</a:t>
            </a:r>
            <a:r>
              <a:rPr lang="en-US" sz="20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passe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>
                <a:latin typeface="Palatino Linotype"/>
                <a:cs typeface="Palatino Linotype"/>
              </a:rPr>
              <a:t>un </a:t>
            </a:r>
            <a:r>
              <a:rPr lang="en-US" sz="2000" dirty="0" err="1">
                <a:latin typeface="Palatino Linotype"/>
                <a:cs typeface="Palatino Linotype"/>
              </a:rPr>
              <a:t>téléphone</a:t>
            </a:r>
            <a:r>
              <a:rPr lang="en-US" sz="2000" dirty="0">
                <a:latin typeface="Palatino Linotype"/>
                <a:cs typeface="Palatino Linotype"/>
              </a:rPr>
              <a:t> de base	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un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téléphone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qui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n'a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pas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l'internet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>
                <a:latin typeface="Palatino Linotype"/>
                <a:cs typeface="Palatino Linotype"/>
              </a:rPr>
              <a:t>un </a:t>
            </a:r>
            <a:r>
              <a:rPr lang="en-US" sz="2000" dirty="0" err="1">
                <a:latin typeface="Palatino Linotype"/>
                <a:cs typeface="Palatino Linotype"/>
              </a:rPr>
              <a:t>tremblement</a:t>
            </a:r>
            <a:r>
              <a:rPr lang="en-US" sz="2000" dirty="0">
                <a:latin typeface="Palatino Linotype"/>
                <a:cs typeface="Palatino Linotype"/>
              </a:rPr>
              <a:t> de </a:t>
            </a:r>
            <a:r>
              <a:rPr lang="en-US" sz="2000" dirty="0" err="1" smtClean="0">
                <a:latin typeface="Palatino Linotype"/>
                <a:cs typeface="Palatino Linotype"/>
              </a:rPr>
              <a:t>terre</a:t>
            </a:r>
            <a:r>
              <a:rPr lang="en-US" sz="2000" dirty="0">
                <a:latin typeface="Palatino Linotype"/>
                <a:cs typeface="Palatino Linotype"/>
              </a:rPr>
              <a:t> </a:t>
            </a:r>
            <a:r>
              <a:rPr lang="en-US" sz="2000" dirty="0" smtClean="0">
                <a:latin typeface="Palatino Linotype"/>
                <a:cs typeface="Palatino Linotype"/>
              </a:rPr>
              <a:t>     </a:t>
            </a:r>
            <a:r>
              <a:rPr lang="en-US" sz="20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une</a:t>
            </a:r>
            <a:r>
              <a:rPr lang="en-US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	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catastrophe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naturelle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souvent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	en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Californie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 err="1">
                <a:latin typeface="Palatino Linotype"/>
                <a:cs typeface="Palatino Linotype"/>
              </a:rPr>
              <a:t>volontiers</a:t>
            </a:r>
            <a:r>
              <a:rPr lang="en-US" sz="2000" dirty="0">
                <a:latin typeface="Palatino Linotype"/>
                <a:cs typeface="Palatino Linotype"/>
              </a:rPr>
              <a:t>	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avec </a:t>
            </a:r>
            <a:r>
              <a:rPr lang="en-US" sz="20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plaisir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75180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08" y="40341"/>
            <a:ext cx="8736622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treize</a:t>
            </a:r>
            <a:r>
              <a:rPr lang="en-US" sz="2400" dirty="0">
                <a:latin typeface="Palatino Linotype"/>
                <a:cs typeface="Palatino Linotype"/>
              </a:rPr>
              <a:t>:  30/10 – 3/11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vendredi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trois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novembre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81925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81925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38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08" y="40341"/>
            <a:ext cx="8751922" cy="122951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quatorze</a:t>
            </a:r>
            <a:r>
              <a:rPr lang="en-US" sz="2400" dirty="0">
                <a:latin typeface="Palatino Linotype"/>
                <a:cs typeface="Palatino Linotype"/>
              </a:rPr>
              <a:t>:  6/11 – 9/11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lundi</a:t>
            </a:r>
            <a:r>
              <a:rPr lang="en-US" sz="2400" dirty="0">
                <a:latin typeface="Palatino Linotype"/>
                <a:cs typeface="Palatino Linotype"/>
              </a:rPr>
              <a:t>, le six </a:t>
            </a:r>
            <a:r>
              <a:rPr lang="en-US" sz="2400" dirty="0" err="1">
                <a:latin typeface="Palatino Linotype"/>
                <a:cs typeface="Palatino Linotype"/>
              </a:rPr>
              <a:t>novembre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607" y="1652347"/>
            <a:ext cx="4345360" cy="501823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200" dirty="0" err="1">
                <a:solidFill>
                  <a:schemeClr val="tx1"/>
                </a:solidFill>
                <a:latin typeface="Palatino"/>
                <a:cs typeface="Palatino"/>
              </a:rPr>
              <a:t>Écrivez</a:t>
            </a:r>
            <a:r>
              <a:rPr lang="en-US" sz="2200" dirty="0">
                <a:solidFill>
                  <a:schemeClr val="tx1"/>
                </a:solidFill>
                <a:latin typeface="Palatino"/>
                <a:cs typeface="Palatino"/>
              </a:rPr>
              <a:t> “</a:t>
            </a:r>
            <a:r>
              <a:rPr lang="en-US" sz="2200" dirty="0" err="1">
                <a:solidFill>
                  <a:schemeClr val="tx1"/>
                </a:solidFill>
                <a:latin typeface="Palatino"/>
                <a:cs typeface="Palatino"/>
              </a:rPr>
              <a:t>Semaine</a:t>
            </a:r>
            <a:r>
              <a:rPr lang="en-US" sz="2200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Palatino"/>
                <a:cs typeface="Palatino"/>
              </a:rPr>
              <a:t>14” </a:t>
            </a:r>
            <a:r>
              <a:rPr lang="en-US" sz="2200" dirty="0">
                <a:solidFill>
                  <a:schemeClr val="tx1"/>
                </a:solidFill>
                <a:latin typeface="Palatino"/>
                <a:cs typeface="Palatino"/>
              </a:rPr>
              <a:t>et la date.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200" dirty="0">
                <a:solidFill>
                  <a:srgbClr val="0000FF"/>
                </a:solidFill>
                <a:latin typeface="Palatino"/>
                <a:cs typeface="Palatino"/>
              </a:rPr>
              <a:t>“</a:t>
            </a:r>
            <a:r>
              <a:rPr lang="en-US" sz="2200" b="1" i="1" dirty="0">
                <a:solidFill>
                  <a:srgbClr val="0000FF"/>
                </a:solidFill>
                <a:latin typeface="Palatino"/>
                <a:cs typeface="Palatino"/>
              </a:rPr>
              <a:t>Les mots du </a:t>
            </a:r>
            <a:r>
              <a:rPr lang="en-US" sz="2200" b="1" i="1" dirty="0" smtClean="0">
                <a:solidFill>
                  <a:srgbClr val="0000FF"/>
                </a:solidFill>
                <a:latin typeface="Palatino"/>
                <a:cs typeface="Palatino"/>
              </a:rPr>
              <a:t>jour</a:t>
            </a:r>
            <a:r>
              <a:rPr lang="en-US" sz="2200" dirty="0" smtClean="0">
                <a:solidFill>
                  <a:srgbClr val="0000FF"/>
                </a:solidFill>
                <a:latin typeface="Palatino"/>
                <a:cs typeface="Palatino"/>
              </a:rPr>
              <a:t>”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</a:pPr>
            <a:r>
              <a:rPr lang="en-US" sz="2200" dirty="0" err="1">
                <a:latin typeface="Palatino"/>
                <a:cs typeface="Palatino"/>
              </a:rPr>
              <a:t>à</a:t>
            </a:r>
            <a:r>
              <a:rPr lang="en-US" sz="2200" dirty="0">
                <a:latin typeface="Palatino"/>
                <a:cs typeface="Palatino"/>
              </a:rPr>
              <a:t> la </a:t>
            </a:r>
            <a:r>
              <a:rPr lang="en-US" sz="2200" dirty="0" err="1">
                <a:latin typeface="Palatino"/>
                <a:cs typeface="Palatino"/>
              </a:rPr>
              <a:t>fois</a:t>
            </a:r>
            <a:r>
              <a:rPr lang="en-US" sz="2200" dirty="0">
                <a:latin typeface="Palatino"/>
                <a:cs typeface="Palatino"/>
              </a:rPr>
              <a:t>	</a:t>
            </a:r>
            <a:r>
              <a:rPr lang="en-US" sz="2200" dirty="0" smtClean="0">
                <a:latin typeface="Palatino"/>
                <a:cs typeface="Palatino"/>
              </a:rPr>
              <a:t>	</a:t>
            </a:r>
            <a:r>
              <a:rPr lang="en-US" sz="2200" i="1" dirty="0" smtClean="0">
                <a:solidFill>
                  <a:srgbClr val="000090"/>
                </a:solidFill>
                <a:latin typeface="Palatino"/>
                <a:cs typeface="Palatino"/>
              </a:rPr>
              <a:t>at </a:t>
            </a:r>
            <a:r>
              <a:rPr lang="en-US" sz="2200" i="1" dirty="0">
                <a:solidFill>
                  <a:srgbClr val="000090"/>
                </a:solidFill>
                <a:latin typeface="Palatino"/>
                <a:cs typeface="Palatino"/>
              </a:rPr>
              <a:t>once</a:t>
            </a:r>
            <a:endParaRPr lang="en-US" sz="2200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</a:pPr>
            <a:r>
              <a:rPr lang="en-US" sz="2200" dirty="0" err="1">
                <a:latin typeface="Palatino"/>
                <a:cs typeface="Palatino"/>
              </a:rPr>
              <a:t>à</a:t>
            </a:r>
            <a:r>
              <a:rPr lang="en-US" sz="2200" dirty="0">
                <a:latin typeface="Palatino"/>
                <a:cs typeface="Palatino"/>
              </a:rPr>
              <a:t> tort	</a:t>
            </a:r>
            <a:r>
              <a:rPr lang="en-US" sz="2200" dirty="0" smtClean="0">
                <a:latin typeface="Palatino"/>
                <a:cs typeface="Palatino"/>
              </a:rPr>
              <a:t>	</a:t>
            </a:r>
            <a:r>
              <a:rPr lang="en-US" sz="2200" i="1" dirty="0" smtClean="0">
                <a:solidFill>
                  <a:srgbClr val="000090"/>
                </a:solidFill>
                <a:latin typeface="Palatino"/>
                <a:cs typeface="Palatino"/>
              </a:rPr>
              <a:t>wrongly</a:t>
            </a:r>
            <a:endParaRPr lang="en-US" sz="2200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</a:pPr>
            <a:r>
              <a:rPr lang="en-US" sz="2200" dirty="0" err="1">
                <a:latin typeface="Palatino"/>
                <a:cs typeface="Palatino"/>
              </a:rPr>
              <a:t>bienveillant</a:t>
            </a:r>
            <a:r>
              <a:rPr lang="en-US" sz="2200" dirty="0">
                <a:latin typeface="Palatino"/>
                <a:cs typeface="Palatino"/>
              </a:rPr>
              <a:t>	</a:t>
            </a:r>
            <a:r>
              <a:rPr lang="en-US" sz="2200" dirty="0" smtClean="0">
                <a:latin typeface="Palatino"/>
                <a:cs typeface="Palatino"/>
              </a:rPr>
              <a:t>  </a:t>
            </a:r>
            <a:r>
              <a:rPr lang="en-US" sz="2200" i="1" dirty="0" smtClean="0">
                <a:solidFill>
                  <a:srgbClr val="000090"/>
                </a:solidFill>
                <a:latin typeface="Palatino"/>
                <a:cs typeface="Palatino"/>
              </a:rPr>
              <a:t>kind</a:t>
            </a:r>
            <a:r>
              <a:rPr lang="en-US" sz="2200" i="1" dirty="0">
                <a:solidFill>
                  <a:srgbClr val="000090"/>
                </a:solidFill>
                <a:latin typeface="Palatino"/>
                <a:cs typeface="Palatino"/>
              </a:rPr>
              <a:t>, well-meaning</a:t>
            </a:r>
            <a:endParaRPr lang="en-US" sz="2200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</a:pPr>
            <a:r>
              <a:rPr lang="en-US" sz="2200" dirty="0">
                <a:latin typeface="Palatino"/>
                <a:cs typeface="Palatino"/>
              </a:rPr>
              <a:t>un </a:t>
            </a:r>
            <a:r>
              <a:rPr lang="en-US" sz="2200" dirty="0" err="1" smtClean="0">
                <a:latin typeface="Palatino"/>
                <a:cs typeface="Palatino"/>
              </a:rPr>
              <a:t>chômeur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smtClean="0">
                <a:latin typeface="Palatino"/>
                <a:cs typeface="Palatino"/>
              </a:rPr>
              <a:t>    </a:t>
            </a:r>
            <a:r>
              <a:rPr lang="en-US" sz="2200" i="1" dirty="0" smtClean="0">
                <a:solidFill>
                  <a:srgbClr val="000090"/>
                </a:solidFill>
                <a:latin typeface="Palatino"/>
                <a:cs typeface="Palatino"/>
              </a:rPr>
              <a:t>an </a:t>
            </a:r>
            <a:r>
              <a:rPr lang="en-US" sz="2200" i="1" dirty="0">
                <a:solidFill>
                  <a:srgbClr val="000090"/>
                </a:solidFill>
                <a:latin typeface="Palatino"/>
                <a:cs typeface="Palatino"/>
              </a:rPr>
              <a:t>unemployed </a:t>
            </a:r>
            <a:r>
              <a:rPr lang="en-US" sz="2200" i="1" dirty="0" smtClean="0">
                <a:solidFill>
                  <a:srgbClr val="000090"/>
                </a:solidFill>
                <a:latin typeface="Palatino"/>
                <a:cs typeface="Palatino"/>
              </a:rPr>
              <a:t>			person</a:t>
            </a:r>
            <a:endParaRPr lang="en-US" sz="2200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</a:pPr>
            <a:r>
              <a:rPr lang="en-US" sz="2200" dirty="0" err="1">
                <a:latin typeface="Palatino"/>
                <a:cs typeface="Palatino"/>
              </a:rPr>
              <a:t>confier</a:t>
            </a:r>
            <a:r>
              <a:rPr lang="en-US" sz="2200" dirty="0">
                <a:latin typeface="Palatino"/>
                <a:cs typeface="Palatino"/>
              </a:rPr>
              <a:t>	</a:t>
            </a:r>
            <a:r>
              <a:rPr lang="en-US" sz="2200" i="1" dirty="0">
                <a:solidFill>
                  <a:srgbClr val="000090"/>
                </a:solidFill>
                <a:latin typeface="Palatino"/>
                <a:cs typeface="Palatino"/>
              </a:rPr>
              <a:t>to </a:t>
            </a:r>
            <a:r>
              <a:rPr lang="en-US" sz="2200" i="1" dirty="0" smtClean="0">
                <a:solidFill>
                  <a:srgbClr val="000090"/>
                </a:solidFill>
                <a:latin typeface="Palatino"/>
                <a:cs typeface="Palatino"/>
              </a:rPr>
              <a:t>confide / entrust</a:t>
            </a:r>
            <a:endParaRPr lang="en-US" sz="2200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</a:pPr>
            <a:r>
              <a:rPr lang="en-US" sz="2200" dirty="0">
                <a:latin typeface="Palatino"/>
                <a:cs typeface="Palatino"/>
              </a:rPr>
              <a:t>le </a:t>
            </a:r>
            <a:r>
              <a:rPr lang="en-US" sz="2200" dirty="0" err="1">
                <a:latin typeface="Palatino"/>
                <a:cs typeface="Palatino"/>
              </a:rPr>
              <a:t>coût</a:t>
            </a:r>
            <a:r>
              <a:rPr lang="en-US" sz="2200" dirty="0">
                <a:latin typeface="Palatino"/>
                <a:cs typeface="Palatino"/>
              </a:rPr>
              <a:t>	</a:t>
            </a:r>
            <a:r>
              <a:rPr lang="en-US" sz="2200" dirty="0" smtClean="0">
                <a:latin typeface="Palatino"/>
                <a:cs typeface="Palatino"/>
              </a:rPr>
              <a:t>	</a:t>
            </a:r>
            <a:r>
              <a:rPr lang="en-US" sz="2200" i="1" dirty="0" smtClean="0">
                <a:solidFill>
                  <a:srgbClr val="000090"/>
                </a:solidFill>
                <a:latin typeface="Palatino"/>
                <a:cs typeface="Palatino"/>
              </a:rPr>
              <a:t>the </a:t>
            </a:r>
            <a:r>
              <a:rPr lang="en-US" sz="2200" i="1" dirty="0">
                <a:solidFill>
                  <a:srgbClr val="000090"/>
                </a:solidFill>
                <a:latin typeface="Palatino"/>
                <a:cs typeface="Palatino"/>
              </a:rPr>
              <a:t>cost</a:t>
            </a:r>
            <a:endParaRPr lang="en-US" sz="2200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</a:pPr>
            <a:r>
              <a:rPr lang="en-US" sz="2200" dirty="0">
                <a:latin typeface="Palatino"/>
                <a:cs typeface="Palatino"/>
              </a:rPr>
              <a:t>la </a:t>
            </a:r>
            <a:r>
              <a:rPr lang="en-US" sz="2200" dirty="0" err="1" smtClean="0">
                <a:latin typeface="Palatino"/>
                <a:cs typeface="Palatino"/>
              </a:rPr>
              <a:t>croissance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smtClean="0">
                <a:latin typeface="Palatino"/>
                <a:cs typeface="Palatino"/>
              </a:rPr>
              <a:t> 	</a:t>
            </a:r>
            <a:r>
              <a:rPr lang="en-US" sz="2200" i="1" dirty="0" smtClean="0">
                <a:solidFill>
                  <a:srgbClr val="000090"/>
                </a:solidFill>
                <a:latin typeface="Palatino"/>
                <a:cs typeface="Palatino"/>
              </a:rPr>
              <a:t>the </a:t>
            </a:r>
            <a:r>
              <a:rPr lang="en-US" sz="2200" i="1" dirty="0">
                <a:solidFill>
                  <a:srgbClr val="000090"/>
                </a:solidFill>
                <a:latin typeface="Palatino"/>
                <a:cs typeface="Palatino"/>
              </a:rPr>
              <a:t>growth</a:t>
            </a:r>
            <a:endParaRPr lang="en-US" sz="2200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</a:pPr>
            <a:r>
              <a:rPr lang="en-US" sz="2200" dirty="0">
                <a:latin typeface="Palatino"/>
                <a:cs typeface="Palatino"/>
              </a:rPr>
              <a:t>disposer (de</a:t>
            </a:r>
            <a:r>
              <a:rPr lang="en-US" sz="2200" dirty="0" smtClean="0">
                <a:latin typeface="Palatino"/>
                <a:cs typeface="Palatino"/>
              </a:rPr>
              <a:t>)  </a:t>
            </a:r>
            <a:r>
              <a:rPr lang="en-US" sz="2200" i="1" dirty="0" smtClean="0">
                <a:solidFill>
                  <a:srgbClr val="000090"/>
                </a:solidFill>
                <a:latin typeface="Palatino"/>
                <a:cs typeface="Palatino"/>
              </a:rPr>
              <a:t>to arrange / </a:t>
            </a:r>
            <a:r>
              <a:rPr lang="en-US" sz="2200" i="1" dirty="0">
                <a:solidFill>
                  <a:srgbClr val="000090"/>
                </a:solidFill>
                <a:latin typeface="Palatino"/>
                <a:cs typeface="Palatino"/>
              </a:rPr>
              <a:t>to </a:t>
            </a:r>
            <a:r>
              <a:rPr lang="en-US" sz="2200" i="1" dirty="0" smtClean="0">
                <a:solidFill>
                  <a:srgbClr val="000090"/>
                </a:solidFill>
                <a:latin typeface="Palatino"/>
                <a:cs typeface="Palatino"/>
              </a:rPr>
              <a:t>			have</a:t>
            </a:r>
            <a:endParaRPr lang="en-US" sz="2200" dirty="0">
              <a:solidFill>
                <a:srgbClr val="000090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8967" y="1652347"/>
            <a:ext cx="4406563" cy="5018234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>
                <a:latin typeface="Palatino"/>
                <a:cs typeface="Palatino"/>
              </a:rPr>
              <a:t>un </a:t>
            </a:r>
            <a:r>
              <a:rPr lang="en-US" dirty="0" err="1">
                <a:latin typeface="Palatino"/>
                <a:cs typeface="Palatino"/>
              </a:rPr>
              <a:t>dispositif</a:t>
            </a:r>
            <a:r>
              <a:rPr lang="en-US" dirty="0">
                <a:latin typeface="Palatino"/>
                <a:cs typeface="Palatino"/>
              </a:rPr>
              <a:t>	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a device/plan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err="1">
                <a:latin typeface="Palatino"/>
                <a:cs typeface="Palatino"/>
              </a:rPr>
              <a:t>effectuer</a:t>
            </a:r>
            <a:r>
              <a:rPr lang="en-US" dirty="0">
                <a:latin typeface="Palatino"/>
                <a:cs typeface="Palatino"/>
              </a:rPr>
              <a:t>	</a:t>
            </a:r>
            <a:r>
              <a:rPr lang="en-US" dirty="0" smtClean="0">
                <a:latin typeface="Palatino"/>
                <a:cs typeface="Palatino"/>
              </a:rPr>
              <a:t>  </a:t>
            </a:r>
            <a:r>
              <a:rPr lang="en-US" i="1" dirty="0" smtClean="0">
                <a:solidFill>
                  <a:srgbClr val="000090"/>
                </a:solidFill>
                <a:latin typeface="Palatino"/>
                <a:cs typeface="Palatino"/>
              </a:rPr>
              <a:t>to 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carry out/execute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err="1">
                <a:latin typeface="Palatino"/>
                <a:cs typeface="Palatino"/>
              </a:rPr>
              <a:t>efficace</a:t>
            </a:r>
            <a:r>
              <a:rPr lang="en-US" dirty="0">
                <a:latin typeface="Palatino"/>
                <a:cs typeface="Palatino"/>
              </a:rPr>
              <a:t>	</a:t>
            </a:r>
            <a:r>
              <a:rPr lang="en-US" dirty="0" smtClean="0"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90"/>
                </a:solidFill>
                <a:latin typeface="Palatino"/>
                <a:cs typeface="Palatino"/>
              </a:rPr>
              <a:t>effective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err="1">
                <a:latin typeface="Palatino"/>
                <a:cs typeface="Palatino"/>
              </a:rPr>
              <a:t>équivaloir</a:t>
            </a:r>
            <a:r>
              <a:rPr lang="en-US" dirty="0">
                <a:latin typeface="Palatino"/>
                <a:cs typeface="Palatino"/>
              </a:rPr>
              <a:t>	</a:t>
            </a:r>
            <a:r>
              <a:rPr lang="en-US" dirty="0" smtClean="0"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90"/>
                </a:solidFill>
                <a:latin typeface="Palatino"/>
                <a:cs typeface="Palatino"/>
              </a:rPr>
              <a:t>to 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amount to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err="1">
                <a:latin typeface="Palatino"/>
                <a:cs typeface="Palatino"/>
              </a:rPr>
              <a:t>être</a:t>
            </a:r>
            <a:r>
              <a:rPr lang="en-US" dirty="0">
                <a:latin typeface="Palatino"/>
                <a:cs typeface="Palatino"/>
              </a:rPr>
              <a:t> en tête	</a:t>
            </a:r>
            <a:r>
              <a:rPr lang="en-US" dirty="0" smtClean="0">
                <a:latin typeface="Palatino"/>
                <a:cs typeface="Palatino"/>
              </a:rPr>
              <a:t>        </a:t>
            </a:r>
            <a:r>
              <a:rPr lang="en-US" i="1" dirty="0" smtClean="0">
                <a:solidFill>
                  <a:srgbClr val="000090"/>
                </a:solidFill>
                <a:latin typeface="Palatino"/>
                <a:cs typeface="Palatino"/>
              </a:rPr>
              <a:t>to 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be in the lead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>
                <a:latin typeface="Palatino"/>
                <a:cs typeface="Palatino"/>
              </a:rPr>
              <a:t>faire bon usage	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to make good </a:t>
            </a:r>
            <a:r>
              <a:rPr lang="en-US" i="1" dirty="0" smtClean="0">
                <a:solidFill>
                  <a:srgbClr val="000090"/>
                </a:solidFill>
                <a:latin typeface="Palatino"/>
                <a:cs typeface="Palatino"/>
              </a:rPr>
              <a:t>			use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err="1">
                <a:latin typeface="Palatino"/>
                <a:cs typeface="Palatino"/>
              </a:rPr>
              <a:t>hélas</a:t>
            </a:r>
            <a:r>
              <a:rPr lang="en-US" dirty="0">
                <a:latin typeface="Palatino"/>
                <a:cs typeface="Palatino"/>
              </a:rPr>
              <a:t>	 </a:t>
            </a:r>
            <a:r>
              <a:rPr lang="en-US" dirty="0" smtClean="0">
                <a:latin typeface="Palatino"/>
                <a:cs typeface="Palatino"/>
              </a:rPr>
              <a:t>     </a:t>
            </a:r>
            <a:r>
              <a:rPr lang="en-US" i="1" dirty="0" smtClean="0">
                <a:solidFill>
                  <a:srgbClr val="000090"/>
                </a:solidFill>
                <a:latin typeface="Palatino"/>
                <a:cs typeface="Palatino"/>
              </a:rPr>
              <a:t>regrettably (alas)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>
                <a:latin typeface="Palatino"/>
                <a:cs typeface="Palatino"/>
              </a:rPr>
              <a:t>les </a:t>
            </a:r>
            <a:r>
              <a:rPr lang="en-US" dirty="0" err="1">
                <a:latin typeface="Palatino"/>
                <a:cs typeface="Palatino"/>
              </a:rPr>
              <a:t>ondes</a:t>
            </a:r>
            <a:r>
              <a:rPr lang="en-US" dirty="0">
                <a:latin typeface="Palatino"/>
                <a:cs typeface="Palatino"/>
              </a:rPr>
              <a:t>	</a:t>
            </a:r>
            <a:r>
              <a:rPr lang="en-US" dirty="0" smtClean="0"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90"/>
                </a:solidFill>
                <a:latin typeface="Palatino"/>
                <a:cs typeface="Palatino"/>
              </a:rPr>
              <a:t>sound 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waves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err="1">
                <a:latin typeface="Palatino"/>
                <a:cs typeface="Palatino"/>
              </a:rPr>
              <a:t>une</a:t>
            </a:r>
            <a:r>
              <a:rPr lang="en-US" dirty="0">
                <a:latin typeface="Palatino"/>
                <a:cs typeface="Palatino"/>
              </a:rPr>
              <a:t> ONG	</a:t>
            </a:r>
            <a:r>
              <a:rPr lang="en-US" dirty="0" smtClean="0"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90"/>
                </a:solidFill>
                <a:latin typeface="Palatino"/>
                <a:cs typeface="Palatino"/>
              </a:rPr>
              <a:t>a </a:t>
            </a:r>
            <a:r>
              <a:rPr lang="en-US" i="1" dirty="0">
                <a:solidFill>
                  <a:srgbClr val="000090"/>
                </a:solidFill>
                <a:latin typeface="Palatino"/>
                <a:cs typeface="Palatino"/>
              </a:rPr>
              <a:t>private </a:t>
            </a:r>
            <a:r>
              <a:rPr lang="en-US" i="1" dirty="0" smtClean="0">
                <a:solidFill>
                  <a:srgbClr val="000090"/>
                </a:solidFill>
                <a:latin typeface="Palatino"/>
                <a:cs typeface="Palatino"/>
              </a:rPr>
              <a:t>		organization (NGO)</a:t>
            </a:r>
            <a:endParaRPr lang="en-US" dirty="0">
              <a:solidFill>
                <a:srgbClr val="000090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431420774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809" y="40341"/>
            <a:ext cx="8614217" cy="124481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quatorze</a:t>
            </a:r>
            <a:r>
              <a:rPr lang="en-US" sz="2400" dirty="0">
                <a:latin typeface="Palatino Linotype"/>
                <a:cs typeface="Palatino Linotype"/>
              </a:rPr>
              <a:t>:  6/11 – 9/11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lundi</a:t>
            </a:r>
            <a:r>
              <a:rPr lang="en-US" sz="2400" dirty="0">
                <a:latin typeface="Palatino Linotype"/>
                <a:cs typeface="Palatino Linotype"/>
              </a:rPr>
              <a:t>, le six </a:t>
            </a:r>
            <a:r>
              <a:rPr lang="en-US" sz="2400" dirty="0" err="1">
                <a:latin typeface="Palatino Linotype"/>
                <a:cs typeface="Palatino Linotype"/>
              </a:rPr>
              <a:t>novembre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80395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80395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35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36907</TotalTime>
  <Words>1567</Words>
  <Application>Microsoft Macintosh PowerPoint</Application>
  <PresentationFormat>On-screen Show (4:3)</PresentationFormat>
  <Paragraphs>496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Infusion</vt:lpstr>
      <vt:lpstr>Français AP</vt:lpstr>
      <vt:lpstr>la semaine numéro treize:  30/10 – 3/11 nous sommes mercredi, le premier novembre deux mille dix-sept</vt:lpstr>
      <vt:lpstr>la semaine numéro treize:  30/10 – 3/11 nous sommes mercredi, le premier novembre deux mille dix-sept</vt:lpstr>
      <vt:lpstr>la semaine numéro treize:  30/10 – 3/11 nous sommes jeudi, le deux novembre deux mille dix-sept</vt:lpstr>
      <vt:lpstr>la semaine numéro treize:  30/10 – 3/11 nous sommes jeudi, le deux novembre deux mille dix-sept</vt:lpstr>
      <vt:lpstr>la semaine numéro treize:  30/10 – 3/11 nous sommes vendredi, le trois novembre deux mille dix-sept</vt:lpstr>
      <vt:lpstr>la semaine numéro treize:  30/10 – 3/11 nous sommes vendredi, le trois novembre deux mille dix-sept</vt:lpstr>
      <vt:lpstr>la semaine numéro quatorze:  6/11 – 9/11 nous sommes lundi, le six novembre deux mille dix-sept</vt:lpstr>
      <vt:lpstr>la semaine numéro quatorze:  6/11 – 9/11 nous sommes lundi, le six novembre deux mille dix-sept</vt:lpstr>
      <vt:lpstr>la semaine numéro quatorze:  6/11 – 9/11 nous sommes mardi, le sept novembre deux mille dix-sept</vt:lpstr>
      <vt:lpstr>la semaine numéro quatorze:  6/11 – 9/11 nous sommes mardi, le sept novembre deux mille dix-sept</vt:lpstr>
      <vt:lpstr>la semaine numéro quatorze:  6/11 – 9/11 nous sommes mercredi, le huit novembre deux mille dix-sept</vt:lpstr>
      <vt:lpstr>la semaine numéro quatorze:  6/11 – 9/11 nous sommes mercredi, le huit novembre deux mille dix-sept</vt:lpstr>
      <vt:lpstr>la semaine numéro quatorze:  6/11 – 9/11 nous sommes jeudi, le neuf novembre deux mille dix-sept</vt:lpstr>
      <vt:lpstr>la semaine numéro quatorze:  6/11 – 9/11 nous sommes jeudi, le neuf novembre deux mille dix-sept</vt:lpstr>
      <vt:lpstr>la semaine numéro quinze:  13/11 – 17/11 nous sommes lundi, le treize novembre deux mille dix-sept</vt:lpstr>
      <vt:lpstr>la semaine numéro quinze:  13/11 – 17/11 nous sommes lundi, le treize novembre deux mille dix-sept</vt:lpstr>
      <vt:lpstr>la semaine numéro quinze:  13/11 – 17/11 nous sommes mardi, le quatorze novembre deux mille dix-sept</vt:lpstr>
      <vt:lpstr>la semaine numéro quinze:  13/11 – 17/11 nous sommes mardi, le quatorze novembre deux mille dix-sept</vt:lpstr>
      <vt:lpstr>la semaine numéro quinze:  13/11 – 17/11 nous sommes mercredi, le quinze novembre deux mille dix-sept</vt:lpstr>
      <vt:lpstr>la semaine numéro quinze:  13/11 – 17/11 nous sommes mercredi, le quinze novembre deux mille dix-sept</vt:lpstr>
      <vt:lpstr>la semaine numéro quinze:  13/11 – 17/11 nous sommes jeudi, le seize novembre deux mille dix-sept</vt:lpstr>
      <vt:lpstr>la semaine numéro quinze:  13/11 – 17/11 nous sommes jeudi, le seize novembre deux mille dix-sept</vt:lpstr>
      <vt:lpstr>la semaine numéro quinze:  13/11 – 17/11 nous sommes vendredi, le dix-sept novembre deux mille dix-sept</vt:lpstr>
      <vt:lpstr>la semaine numéro quinze:  13/11 – 17/11 nous sommes vendredi, le dix-sept novembre deux mille dix-sept</vt:lpstr>
      <vt:lpstr>la semaine numéro seize:  27/11 – 12/1 nous sommes lundi, le vingt-sept novembre deux mille dix-sept</vt:lpstr>
      <vt:lpstr>la semaine numéro seize:  27/11 – 12/1 nous sommes lundi, le vingt-sept novembre deux mille dix-sept</vt:lpstr>
      <vt:lpstr>la semaine numéro seize:  27/11 – 12/1 nous sommes mardi, le vingt-huit novembre deux mille dix-sept</vt:lpstr>
      <vt:lpstr>la semaine numéro seize:  27/11 – 1/12 nous sommes mardi, le vingt-huit novembre deux mille dix-sept</vt:lpstr>
      <vt:lpstr>la semaine numéro seize:  27/11 – 12/1 nous sommes mardi, le vingt-huit novembre deux mille dix-sept</vt:lpstr>
      <vt:lpstr>la semaine numéro seize:  27/11 – 1/12 nous sommes mercredi, le vingt-neuf novembre deux mille dix-sept</vt:lpstr>
      <vt:lpstr>la semaine numéro seize:  27/11 – 1/12 nous sommes mercredi, le vingt-neuf novembre deux mille dix-sept</vt:lpstr>
      <vt:lpstr>la semaine numéro seize:  27/11 – 1/12 nous sommes jeudi, le trente novembre deux mille dix-sept</vt:lpstr>
      <vt:lpstr>la semaine numéro seize:  27/11 – 1/12 nous sommes jeudi, le trente novembre deux mille dix-sept</vt:lpstr>
      <vt:lpstr>la semaine numéro seize:  27/11 – 1/12 nous sommes jeudi, le trente novembre deux mille dix-sept</vt:lpstr>
      <vt:lpstr>la semaine numéro seize:  28/11 – 2/12 nous sommes lundi, le vingt-huit novembre deux mille seize</vt:lpstr>
      <vt:lpstr>la semaine numéro seize:  28/11 – 2/12 nous sommes mercredi, le trente novembre deux mille seize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Thiesmeyer</dc:creator>
  <cp:lastModifiedBy>Tara Thiesmeyer</cp:lastModifiedBy>
  <cp:revision>171</cp:revision>
  <cp:lastPrinted>2017-11-26T13:13:06Z</cp:lastPrinted>
  <dcterms:created xsi:type="dcterms:W3CDTF">2015-11-09T04:30:18Z</dcterms:created>
  <dcterms:modified xsi:type="dcterms:W3CDTF">2017-11-26T13:13:19Z</dcterms:modified>
</cp:coreProperties>
</file>