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71" r:id="rId4"/>
    <p:sldId id="258" r:id="rId5"/>
    <p:sldId id="266" r:id="rId6"/>
    <p:sldId id="272" r:id="rId7"/>
    <p:sldId id="267" r:id="rId8"/>
    <p:sldId id="259" r:id="rId9"/>
    <p:sldId id="273" r:id="rId10"/>
    <p:sldId id="260" r:id="rId11"/>
    <p:sldId id="274" r:id="rId12"/>
    <p:sldId id="261" r:id="rId13"/>
    <p:sldId id="275" r:id="rId14"/>
    <p:sldId id="262" r:id="rId15"/>
    <p:sldId id="276" r:id="rId16"/>
    <p:sldId id="277" r:id="rId17"/>
    <p:sldId id="264" r:id="rId18"/>
    <p:sldId id="265" r:id="rId19"/>
    <p:sldId id="282" r:id="rId20"/>
    <p:sldId id="283" r:id="rId21"/>
    <p:sldId id="279" r:id="rId22"/>
    <p:sldId id="278" r:id="rId23"/>
    <p:sldId id="280" r:id="rId24"/>
    <p:sldId id="281" r:id="rId25"/>
    <p:sldId id="284" r:id="rId26"/>
    <p:sldId id="268" r:id="rId27"/>
    <p:sldId id="269" r:id="rId28"/>
    <p:sldId id="270" r:id="rId29"/>
    <p:sldId id="26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7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BE978A5-CD8D-364F-B4C2-9D65CC920C03}" type="datetimeFigureOut">
              <a:rPr lang="en-US" smtClean="0"/>
              <a:t>12/13/17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D6BAFE5-75DD-8E4B-9D37-12CBD4F5CA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alatino"/>
                <a:cs typeface="Palatino"/>
              </a:rPr>
              <a:t>Français</a:t>
            </a:r>
            <a:r>
              <a:rPr lang="en-US" dirty="0" smtClean="0">
                <a:latin typeface="Palatino"/>
                <a:cs typeface="Palatino"/>
              </a:rPr>
              <a:t> 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Palatino"/>
                <a:cs typeface="Palatino"/>
              </a:rPr>
              <a:t>le </a:t>
            </a:r>
            <a:r>
              <a:rPr lang="en-US" dirty="0" err="1">
                <a:latin typeface="Palatino"/>
                <a:cs typeface="Palatino"/>
              </a:rPr>
              <a:t>mois</a:t>
            </a:r>
            <a:r>
              <a:rPr lang="en-US" dirty="0">
                <a:latin typeface="Palatino"/>
                <a:cs typeface="Palatino"/>
              </a:rPr>
              <a:t> de </a:t>
            </a:r>
            <a:r>
              <a:rPr lang="en-US" dirty="0" err="1" smtClean="0">
                <a:latin typeface="Palatino"/>
                <a:cs typeface="Palatino"/>
              </a:rPr>
              <a:t>décembre</a:t>
            </a:r>
            <a:endParaRPr lang="en-US" dirty="0">
              <a:latin typeface="Palatino"/>
              <a:cs typeface="Palatin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1"/>
            <a:ext cx="8721322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jeudi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sept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08" y="1591149"/>
            <a:ext cx="4069950" cy="504883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annonce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 ad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publicité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advertising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agence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publicité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ad agency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marque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brand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coût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cost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produit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product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faire la promotion de		        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promote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échantillon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sample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2" y="1591149"/>
            <a:ext cx="4284158" cy="50488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finances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finance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bourse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stock exchange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obligation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bond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marché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baissier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“bear  	    market,” falling market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marché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haussier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“bull  	     market,” rising market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portefeuille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diversifié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diversified portfolio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gestion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risques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	 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risk management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30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6" y="40341"/>
            <a:ext cx="8828425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1"/>
            <a:ext cx="8828426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vendredi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huit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6" y="1591148"/>
            <a:ext cx="4330060" cy="497233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l’économie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the economy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coût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la vie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cost of living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l’emploi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(m)</a:t>
            </a:r>
            <a:r>
              <a:rPr lang="en-US" sz="2200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employment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crise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financière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mondiale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global financial crisis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gouvernement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government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retraite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la pension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pension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secteur</a:t>
            </a: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public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public sector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augmenter les </a:t>
            </a:r>
            <a:r>
              <a:rPr lang="en-US" sz="22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impôts</a:t>
            </a:r>
            <a:r>
              <a:rPr lang="en-US" sz="220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raise 			        taxes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071" y="1591148"/>
            <a:ext cx="4360661" cy="497233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ralentissement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récession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	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recession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l’état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droit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primauté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droit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rule of law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sous-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emploi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		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underemployment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taxe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valeur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ajoutée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(TVA)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value-added tax (VAT)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léchéance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du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contrat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expiration 	 	 date of the contract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voudrais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faire un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retrait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 would like to make a withdrawal.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3034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6" y="40341"/>
            <a:ext cx="8828425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7580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4"/>
            <a:ext cx="3566160" cy="475806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2"/>
            <a:ext cx="8782524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</a:t>
            </a:r>
            <a:r>
              <a:rPr lang="en-US" sz="2400" b="1" dirty="0" smtClean="0">
                <a:latin typeface="Palatino Linotype"/>
                <a:cs typeface="Palatino Linotype"/>
              </a:rPr>
              <a:t>-</a:t>
            </a:r>
            <a:r>
              <a:rPr lang="en-US" sz="2400" b="1" dirty="0" err="1" smtClean="0">
                <a:latin typeface="Palatino Linotype"/>
                <a:cs typeface="Palatino Linotype"/>
              </a:rPr>
              <a:t>huit</a:t>
            </a:r>
            <a:r>
              <a:rPr lang="en-US" sz="2400" dirty="0" smtClean="0">
                <a:latin typeface="Palatino Linotype"/>
                <a:cs typeface="Palatino Linotype"/>
              </a:rPr>
              <a:t>:  11/</a:t>
            </a:r>
            <a:r>
              <a:rPr lang="en-US" sz="2400" dirty="0">
                <a:latin typeface="Palatino Linotype"/>
                <a:cs typeface="Palatino Linotype"/>
              </a:rPr>
              <a:t>12 – </a:t>
            </a:r>
            <a:r>
              <a:rPr lang="en-US" sz="2400" dirty="0" smtClean="0">
                <a:latin typeface="Palatino Linotype"/>
                <a:cs typeface="Palatino Linotype"/>
              </a:rPr>
              <a:t>15/</a:t>
            </a:r>
            <a:r>
              <a:rPr lang="en-US" sz="2400" dirty="0">
                <a:latin typeface="Palatino Linotype"/>
                <a:cs typeface="Palatino Linotype"/>
              </a:rPr>
              <a:t>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onze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4" y="1621747"/>
            <a:ext cx="5064489" cy="5064134"/>
          </a:xfrm>
        </p:spPr>
        <p:txBody>
          <a:bodyPr numCol="2">
            <a:noAutofit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2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sz="22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sz="22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sz="2200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sz="2200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200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fois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allumer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améliorer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augmenter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courant(e)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croire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d'abord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écologique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en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effet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envers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environ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éteindre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éviter</a:t>
            </a:r>
            <a:endParaRPr lang="en-US" sz="2200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gratuit</a:t>
            </a:r>
            <a:endParaRPr lang="en-US" sz="2200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plupart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voie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 err="1">
                <a:solidFill>
                  <a:srgbClr val="000000"/>
                </a:solidFill>
                <a:latin typeface="Palatino Linotype"/>
                <a:cs typeface="Palatino Linotype"/>
              </a:rPr>
              <a:t>laïc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choix</a:t>
            </a:r>
            <a:endParaRPr lang="en-US" sz="22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1700" y="1621747"/>
            <a:ext cx="3519130" cy="5064134"/>
          </a:xfrm>
        </p:spPr>
        <p:txBody>
          <a:bodyPr numCol="1"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croissance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lutte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maternelle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nécessité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l'apprentissage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l'éclairage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(m)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l'effet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serre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(m)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l'enseignement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propos (de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chômage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44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1"/>
            <a:ext cx="8782524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onze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8" y="40341"/>
            <a:ext cx="8767222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mardi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douze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6" y="1606447"/>
            <a:ext cx="5707110" cy="5002936"/>
          </a:xfrm>
        </p:spPr>
        <p:txBody>
          <a:bodyPr numCol="2"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  <a:endParaRPr lang="en-US" i="1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collège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début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droit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gaz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lycée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pétrole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scrutin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travail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lever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néfaste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obligatoire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rendre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renouvelable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s'empirer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s'établir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battre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utile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0716" y="1606447"/>
            <a:ext cx="3060113" cy="5002936"/>
          </a:xfrm>
        </p:spPr>
        <p:txBody>
          <a:bodyPr numCol="1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développer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loi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mineur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réseau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social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soulèvement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taux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utilisateur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étape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explication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relation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979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341"/>
            <a:ext cx="8686800" cy="11836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douze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68753"/>
            <a:ext cx="4279900" cy="51987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Mettez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verbes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entre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parenthèses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au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antérieur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(se laver)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salle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bain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aller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au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cinéma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rentrer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Je/J’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monter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les valises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d’aller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au travail.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Nous (manger)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arriverez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(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choisir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 son dessert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avant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son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dîner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468753"/>
            <a:ext cx="4318000" cy="5198748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serez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lavés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irez</a:t>
            </a:r>
            <a:r>
              <a:rPr lang="is-IS" sz="230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à la salle de bain.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Tu </a:t>
            </a:r>
            <a:r>
              <a:rPr lang="is-I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seras allé </a:t>
            </a: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au cinéma avant de rentrer.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J’</a:t>
            </a:r>
            <a:r>
              <a:rPr lang="is-I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aurai</a:t>
            </a: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is-I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monté</a:t>
            </a:r>
            <a:r>
              <a:rPr lang="is-I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les valises avant d’aller au travail.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Nous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aurons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mangé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sz="23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arriverez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Il 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aura </a:t>
            </a:r>
            <a:r>
              <a:rPr lang="en-US" sz="23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choisi</a:t>
            </a:r>
            <a:r>
              <a:rPr lang="en-US" sz="23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son dessert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avant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son </a:t>
            </a:r>
            <a:r>
              <a:rPr lang="en-US" sz="23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dîner</a:t>
            </a:r>
            <a:r>
              <a:rPr lang="en-US" sz="23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sz="23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015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1"/>
            <a:ext cx="8767224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mercredi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treize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5" y="1591148"/>
            <a:ext cx="4299459" cy="51253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atténuer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au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cas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où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chaque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dès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dès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diminuer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empêcher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en raison de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espérer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470" y="1591149"/>
            <a:ext cx="4330060" cy="512533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cadre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déboisement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tiers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lorsque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marcher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mettre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œuvre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mettre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l'accent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nuire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parmi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24853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43727" cy="10709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38153"/>
            <a:ext cx="4363832" cy="52324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gronde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gronde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votre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cahier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 prof.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au prof.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écoute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(Chantal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écoute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J’aime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’aime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fais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Palatino Linotype"/>
                <a:cs typeface="Palatino Linotype"/>
              </a:rPr>
              <a:t>mes</a:t>
            </a:r>
            <a:r>
              <a:rPr lang="en-US" dirty="0">
                <a:solidFill>
                  <a:srgbClr val="FF0000"/>
                </a:solidFill>
                <a:latin typeface="Palatino Linotype"/>
                <a:cs typeface="Palatino Linotype"/>
              </a:rPr>
              <a:t> devoirs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>
                <a:solidFill>
                  <a:srgbClr val="FF0000"/>
                </a:solidFill>
                <a:latin typeface="Palatino Linotype"/>
                <a:cs typeface="Palatino Linotype"/>
              </a:rPr>
              <a:t>les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fais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68305" y="1438153"/>
            <a:ext cx="4239103" cy="52324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sz="24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sz="24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Direct Object Pronouns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le, la, nous,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les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Replaces the direct object of the verb.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J’écris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la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lettre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ma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400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’écris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ma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ammène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(Jean et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cinéma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</a:t>
            </a:r>
            <a:r>
              <a:rPr lang="en-US" sz="2400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nous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ammène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au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cinéma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99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12" y="40342"/>
            <a:ext cx="8660118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premier </a:t>
            </a:r>
            <a:r>
              <a:rPr lang="en-US" sz="2300" dirty="0" err="1">
                <a:latin typeface="Palatino Linotype"/>
                <a:cs typeface="Palatino Linotype"/>
              </a:rPr>
              <a:t>décembre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7" y="1621747"/>
            <a:ext cx="4406561" cy="5125332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”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Qui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assiste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réunion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?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Who is attending the meeting?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chef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boss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PDG (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président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directeur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général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CEO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directeur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financier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CFO</a:t>
            </a:r>
          </a:p>
          <a:p>
            <a:pPr>
              <a:spcBef>
                <a:spcPts val="8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consultant, 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conseiller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	 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consultant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168" y="1621747"/>
            <a:ext cx="4360662" cy="51253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gestionnaire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projet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project manager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conseiller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financier		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financial advisor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l’analyste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analyst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concepteur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sites internet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web designer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le/la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secrétaire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secretary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réceptionniste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receptionist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264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0"/>
            <a:ext cx="8813125" cy="11015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68752"/>
            <a:ext cx="4333230" cy="52171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offrez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cadeaux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aux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enfants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leur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offrez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cadeaux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rend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Jean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nous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rend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livres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apportons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un gateau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Chantal et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apportons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un gateau.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toi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parle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68305" y="1468752"/>
            <a:ext cx="4360662" cy="521712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Dans</a:t>
            </a:r>
            <a:r>
              <a:rPr lang="en-US" sz="24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section </a:t>
            </a:r>
            <a:r>
              <a:rPr lang="en-US" sz="2400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grammaire</a:t>
            </a:r>
            <a:r>
              <a:rPr lang="en-US" sz="2400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Indirect Object Pronouns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te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lui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nous,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vous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leur</a:t>
            </a:r>
            <a:endParaRPr lang="en-US" sz="2400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Replaces the indirect object of the verb (usually after a preposition).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J’écris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lettre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ma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mère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 </a:t>
            </a:r>
            <a:r>
              <a:rPr lang="en-US" sz="2400" b="1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lui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écris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la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lettre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devoirs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à</a:t>
            </a:r>
            <a:r>
              <a:rPr lang="en-US" sz="2400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moi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me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donnes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tes</a:t>
            </a:r>
            <a:r>
              <a:rPr lang="en-US" sz="2400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devoirs.</a:t>
            </a:r>
            <a:endParaRPr lang="en-US" sz="2400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4888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8" y="40341"/>
            <a:ext cx="875192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treize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2"/>
            <a:ext cx="8782524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jeudi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quatorze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6" y="1591148"/>
            <a:ext cx="4190016" cy="512533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Cherchez les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définitions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des mots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suivants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chose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maladie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unir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veiller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veuillez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accepter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gaspillage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moyen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réchauffement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climatique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69" y="1591148"/>
            <a:ext cx="4375961" cy="512533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prie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formule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 politesse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maîtrise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rentrée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sachant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suivre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conseil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millier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moins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endParaRPr lang="en-US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plusieurs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réduire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6001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8" y="40341"/>
            <a:ext cx="8736622" cy="11836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jeudi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quatorze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7886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7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40342"/>
            <a:ext cx="8843726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vendredi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quinze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7" y="1560549"/>
            <a:ext cx="4314759" cy="5155931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Conditionnel</a:t>
            </a:r>
            <a:endParaRPr lang="en-US" b="1" dirty="0" smtClean="0">
              <a:solidFill>
                <a:srgbClr val="00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le radical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(stem): -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er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and </a:t>
            </a:r>
            <a:r>
              <a:rPr lang="mr-IN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–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ir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verbs, the infinitive is the stem; -re verbs, drop the E from the infinitive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terminaisons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(endings):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ions,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(same as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imparfait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memorize the irregular stems (same as the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futur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simple)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used to mean “would, could, should,” etc., if a condition were met.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471" y="1560549"/>
            <a:ext cx="4421862" cy="5155931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speak)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finish)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finir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 marL="0" indent="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b="1" dirty="0" err="1" smtClean="0">
                <a:solidFill>
                  <a:srgbClr val="FF6600"/>
                </a:solidFill>
                <a:latin typeface="Palatino Linotype"/>
                <a:cs typeface="Palatino Linotyp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(to take)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je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	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nous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ions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iez</a:t>
            </a:r>
            <a:endParaRPr lang="en-US" dirty="0" smtClean="0">
              <a:solidFill>
                <a:srgbClr val="FF0000"/>
              </a:solidFill>
              <a:latin typeface="Palatino Linotype"/>
              <a:cs typeface="Palatino Linotype"/>
            </a:endParaRP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ait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ils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prendr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</a:rPr>
              <a:t>aient</a:t>
            </a:r>
            <a:endParaRPr lang="en-US" dirty="0">
              <a:solidFill>
                <a:srgbClr val="FF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479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2295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vendredi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quinze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07" y="1591149"/>
            <a:ext cx="4559568" cy="504883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1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If/Then Clauses </a:t>
            </a:r>
            <a:r>
              <a:rPr lang="en-US" b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(«Si»)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Si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imparfait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conditionnel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j’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allais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pr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ésent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Si je 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vais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Quand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+ </a:t>
            </a:r>
            <a:r>
              <a:rPr lang="en-US" b="1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ea typeface="Wingdings"/>
                <a:cs typeface="Palatino Linotype"/>
                <a:sym typeface="Wingdings"/>
              </a:rPr>
              <a:t>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futur</a:t>
            </a:r>
            <a:endParaRPr lang="en-US" dirty="0" smtClean="0">
              <a:solidFill>
                <a:schemeClr val="tx1"/>
              </a:solidFill>
              <a:latin typeface="Palatino Linotype"/>
              <a:cs typeface="Palatino Linotype"/>
              <a:sym typeface="Wingdings"/>
            </a:endParaRP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Quand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j’</a:t>
            </a:r>
            <a:r>
              <a:rPr lang="en-US" b="1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irai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 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cinéma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, je </a:t>
            </a:r>
            <a:r>
              <a:rPr lang="en-US" dirty="0" err="1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regarderai</a:t>
            </a:r>
            <a:r>
              <a:rPr lang="en-US" dirty="0" smtClean="0">
                <a:solidFill>
                  <a:srgbClr val="FF0000"/>
                </a:solidFill>
                <a:latin typeface="Palatino Linotype"/>
                <a:cs typeface="Palatino Linotype"/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  <a:sym typeface="Wingdings"/>
              </a:rPr>
              <a:t>un film.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2082" y="1591149"/>
            <a:ext cx="4008748" cy="50488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Irregular stems for conditional and future tenses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aur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être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faire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venir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viendr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devoir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devr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pourr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savoir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saur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connaître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connaitr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vouloir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voudr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recevoir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recevr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</a:t>
            </a:r>
            <a:endParaRPr lang="en-US" dirty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7692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08" y="40342"/>
            <a:ext cx="8706022" cy="12601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:  11/12 – 15/12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</a:t>
            </a:r>
            <a:r>
              <a:rPr lang="en-US" sz="2300" dirty="0" err="1">
                <a:latin typeface="Palatino Linotype"/>
                <a:cs typeface="Palatino Linotype"/>
              </a:rPr>
              <a:t>quinze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décembre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489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07" y="40341"/>
            <a:ext cx="8797823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</a:t>
            </a:r>
            <a:r>
              <a:rPr lang="en-US" sz="2400" b="1" dirty="0" smtClean="0">
                <a:latin typeface="Palatino Linotype"/>
                <a:cs typeface="Palatino Linotype"/>
              </a:rPr>
              <a:t>-</a:t>
            </a:r>
            <a:r>
              <a:rPr lang="en-US" sz="2400" b="1" dirty="0" err="1" smtClean="0">
                <a:latin typeface="Palatino Linotype"/>
                <a:cs typeface="Palatino Linotype"/>
              </a:rPr>
              <a:t>neuf</a:t>
            </a:r>
            <a:r>
              <a:rPr lang="en-US" sz="2400" dirty="0" smtClean="0">
                <a:latin typeface="Palatino Linotype"/>
                <a:cs typeface="Palatino Linotype"/>
              </a:rPr>
              <a:t>:  18/</a:t>
            </a:r>
            <a:r>
              <a:rPr lang="en-US" sz="2400" dirty="0">
                <a:latin typeface="Palatino Linotype"/>
                <a:cs typeface="Palatino Linotype"/>
              </a:rPr>
              <a:t>12 – </a:t>
            </a:r>
            <a:r>
              <a:rPr lang="en-US" sz="2400" dirty="0" smtClean="0">
                <a:latin typeface="Palatino Linotype"/>
                <a:cs typeface="Palatino Linotype"/>
              </a:rPr>
              <a:t>21/</a:t>
            </a:r>
            <a:r>
              <a:rPr lang="en-US" sz="2400" dirty="0">
                <a:latin typeface="Palatino Linotype"/>
                <a:cs typeface="Palatino Linotype"/>
              </a:rPr>
              <a:t>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smtClean="0">
                <a:latin typeface="Palatino Linotype"/>
                <a:cs typeface="Palatino Linotype"/>
              </a:rPr>
              <a:t>dix-</a:t>
            </a:r>
            <a:r>
              <a:rPr lang="en-US" sz="2400" dirty="0" err="1" smtClean="0">
                <a:latin typeface="Palatino Linotype"/>
                <a:cs typeface="Palatino Linotype"/>
              </a:rPr>
              <a:t>huit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948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3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2"/>
            <a:ext cx="8782524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neuf</a:t>
            </a:r>
            <a:r>
              <a:rPr lang="en-US" sz="2400" dirty="0">
                <a:latin typeface="Palatino Linotype"/>
                <a:cs typeface="Palatino Linotype"/>
              </a:rPr>
              <a:t>:  18/12 – 21/12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dix-</a:t>
            </a:r>
            <a:r>
              <a:rPr lang="en-US" sz="2400" dirty="0" err="1">
                <a:latin typeface="Palatino Linotype"/>
                <a:cs typeface="Palatino Linotype"/>
              </a:rPr>
              <a:t>huit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1012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40341"/>
            <a:ext cx="8297021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"/>
                <a:cs typeface="Palatino"/>
              </a:rPr>
              <a:t>la </a:t>
            </a:r>
            <a:r>
              <a:rPr lang="en-US" sz="2400" dirty="0" err="1">
                <a:latin typeface="Palatino"/>
                <a:cs typeface="Palatino"/>
              </a:rPr>
              <a:t>semaine</a:t>
            </a:r>
            <a:r>
              <a:rPr lang="en-US" sz="2400" dirty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numéro</a:t>
            </a:r>
            <a:r>
              <a:rPr lang="en-US" sz="2400" dirty="0">
                <a:latin typeface="Palatino"/>
                <a:cs typeface="Palatino"/>
              </a:rPr>
              <a:t> dix-</a:t>
            </a:r>
            <a:r>
              <a:rPr lang="en-US" sz="2400" dirty="0" err="1">
                <a:latin typeface="Palatino"/>
                <a:cs typeface="Palatino"/>
              </a:rPr>
              <a:t>sept</a:t>
            </a:r>
            <a:r>
              <a:rPr lang="en-US" sz="2400" dirty="0">
                <a:latin typeface="Palatino"/>
                <a:cs typeface="Palatino"/>
              </a:rPr>
              <a:t>:  5/12 – 9/12</a:t>
            </a:r>
            <a:br>
              <a:rPr lang="en-US" sz="2400" dirty="0">
                <a:latin typeface="Palatino"/>
                <a:cs typeface="Palatino"/>
              </a:rPr>
            </a:br>
            <a:r>
              <a:rPr lang="en-US" sz="2400" dirty="0" smtClean="0">
                <a:latin typeface="Palatino"/>
                <a:cs typeface="Palatino"/>
              </a:rPr>
              <a:t>nous </a:t>
            </a:r>
            <a:r>
              <a:rPr lang="en-US" sz="2400" dirty="0" err="1" smtClean="0">
                <a:latin typeface="Palatino"/>
                <a:cs typeface="Palatino"/>
              </a:rPr>
              <a:t>sommes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vendredi</a:t>
            </a:r>
            <a:r>
              <a:rPr lang="en-US" sz="2400" dirty="0" smtClean="0">
                <a:latin typeface="Palatino"/>
                <a:cs typeface="Palatino"/>
              </a:rPr>
              <a:t>, le </a:t>
            </a:r>
            <a:r>
              <a:rPr lang="en-US" sz="2400" dirty="0" err="1" smtClean="0">
                <a:latin typeface="Palatino"/>
                <a:cs typeface="Palatino"/>
              </a:rPr>
              <a:t>neuf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 smtClean="0">
                <a:latin typeface="Palatino"/>
                <a:cs typeface="Palatino"/>
              </a:rPr>
              <a:t>décembre</a:t>
            </a:r>
            <a:r>
              <a:rPr lang="en-US" sz="2400" dirty="0" smtClean="0">
                <a:latin typeface="Palatino"/>
                <a:cs typeface="Palatino"/>
              </a:rPr>
              <a:t> </a:t>
            </a:r>
            <a:r>
              <a:rPr lang="en-US" sz="2400" dirty="0" err="1">
                <a:latin typeface="Palatino"/>
                <a:cs typeface="Palatino"/>
              </a:rPr>
              <a:t>deux</a:t>
            </a:r>
            <a:r>
              <a:rPr lang="en-US" sz="2400" dirty="0">
                <a:latin typeface="Palatino"/>
                <a:cs typeface="Palatino"/>
              </a:rPr>
              <a:t> mille seize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774825"/>
            <a:ext cx="3964622" cy="48037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Sur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une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feuille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mobile,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un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paragraphe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(en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français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) au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sujet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cours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français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jusqu’à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moment. 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Est-ce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espérances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pour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que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vous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iriez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apprendre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ce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semestre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ont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été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satisfaites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?</a:t>
            </a:r>
          </a:p>
          <a:p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Écrivez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votre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nom en haut de la page et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mettez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-la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sur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"/>
                <a:cs typeface="Palatino"/>
              </a:rPr>
              <a:t>mon</a:t>
            </a:r>
            <a:r>
              <a:rPr lang="en-US" dirty="0">
                <a:solidFill>
                  <a:schemeClr val="tx1"/>
                </a:solidFill>
                <a:latin typeface="Palatino"/>
                <a:cs typeface="Palatino"/>
              </a:rPr>
              <a:t> bureau</a:t>
            </a:r>
            <a:r>
              <a:rPr lang="en-US" dirty="0" smtClean="0">
                <a:solidFill>
                  <a:schemeClr val="tx1"/>
                </a:solidFill>
                <a:latin typeface="Palatino"/>
                <a:cs typeface="Palatino"/>
              </a:rPr>
              <a:t>.</a:t>
            </a:r>
            <a:endParaRPr lang="en-US" dirty="0">
              <a:solidFill>
                <a:schemeClr val="tx1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03775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Palatino"/>
                <a:cs typeface="Palatino"/>
              </a:rPr>
              <a:t>Révisez</a:t>
            </a: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 le </a:t>
            </a:r>
            <a:r>
              <a:rPr lang="en-US" sz="2800" dirty="0" err="1" smtClean="0">
                <a:solidFill>
                  <a:srgbClr val="000000"/>
                </a:solidFill>
                <a:latin typeface="Palatino"/>
                <a:cs typeface="Palatino"/>
              </a:rPr>
              <a:t>vocabulaire</a:t>
            </a: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 du </a:t>
            </a:r>
            <a:r>
              <a:rPr lang="en-US" sz="2800" dirty="0" err="1" smtClean="0">
                <a:solidFill>
                  <a:srgbClr val="000000"/>
                </a:solidFill>
                <a:latin typeface="Palatino"/>
                <a:cs typeface="Palatino"/>
              </a:rPr>
              <a:t>semestre</a:t>
            </a: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 pour </a:t>
            </a:r>
            <a:r>
              <a:rPr lang="en-US" sz="2800" dirty="0" err="1" smtClean="0">
                <a:solidFill>
                  <a:srgbClr val="000000"/>
                </a:solidFill>
                <a:latin typeface="Palatino"/>
                <a:cs typeface="Palatino"/>
              </a:rPr>
              <a:t>l’examen</a:t>
            </a: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 de </a:t>
            </a:r>
            <a:r>
              <a:rPr lang="en-US" sz="2800" dirty="0" err="1" smtClean="0">
                <a:solidFill>
                  <a:srgbClr val="000000"/>
                </a:solidFill>
                <a:latin typeface="Palatino"/>
                <a:cs typeface="Palatino"/>
              </a:rPr>
              <a:t>vendredi</a:t>
            </a:r>
            <a:r>
              <a:rPr lang="en-US" sz="2800" dirty="0" smtClean="0">
                <a:solidFill>
                  <a:srgbClr val="000000"/>
                </a:solidFill>
                <a:latin typeface="Palatino"/>
                <a:cs typeface="Palatino"/>
              </a:rPr>
              <a:t>.</a:t>
            </a:r>
            <a:endParaRPr lang="en-US" sz="28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6856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6" y="40341"/>
            <a:ext cx="8813125" cy="11683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seize</a:t>
            </a:r>
            <a:r>
              <a:rPr lang="en-US" sz="2400" dirty="0">
                <a:latin typeface="Palatino Linotype"/>
                <a:cs typeface="Palatino Linotype"/>
              </a:rPr>
              <a:t>:  27/11 – 1/12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300" dirty="0">
                <a:latin typeface="Palatino Linotype"/>
                <a:cs typeface="Palatino Linotype"/>
              </a:rPr>
              <a:t>nous </a:t>
            </a:r>
            <a:r>
              <a:rPr lang="en-US" sz="2300" dirty="0" err="1">
                <a:latin typeface="Palatino Linotype"/>
                <a:cs typeface="Palatino Linotype"/>
              </a:rPr>
              <a:t>sommes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b="1" dirty="0" err="1">
                <a:latin typeface="Palatino Linotype"/>
                <a:cs typeface="Palatino Linotype"/>
              </a:rPr>
              <a:t>vendredi</a:t>
            </a:r>
            <a:r>
              <a:rPr lang="en-US" sz="2300" dirty="0">
                <a:latin typeface="Palatino Linotype"/>
                <a:cs typeface="Palatino Linotype"/>
              </a:rPr>
              <a:t>, le premier </a:t>
            </a:r>
            <a:r>
              <a:rPr lang="en-US" sz="2300" dirty="0" err="1">
                <a:latin typeface="Palatino Linotype"/>
                <a:cs typeface="Palatino Linotype"/>
              </a:rPr>
              <a:t>décembre</a:t>
            </a:r>
            <a:r>
              <a:rPr lang="en-US" sz="2300" dirty="0">
                <a:latin typeface="Palatino Linotype"/>
                <a:cs typeface="Palatino Linotype"/>
              </a:rPr>
              <a:t> </a:t>
            </a:r>
            <a:r>
              <a:rPr lang="en-US" sz="2300" dirty="0" err="1">
                <a:latin typeface="Palatino Linotype"/>
                <a:cs typeface="Palatino Linotype"/>
              </a:rPr>
              <a:t>deux</a:t>
            </a:r>
            <a:r>
              <a:rPr lang="en-US" sz="2300" dirty="0">
                <a:latin typeface="Palatino Linotype"/>
                <a:cs typeface="Palatino Linotype"/>
              </a:rPr>
              <a:t> mille dix-</a:t>
            </a:r>
            <a:r>
              <a:rPr lang="en-US" sz="2300" dirty="0" err="1">
                <a:latin typeface="Palatino Linotype"/>
                <a:cs typeface="Palatino Linotype"/>
              </a:rPr>
              <a:t>sept</a:t>
            </a:r>
            <a:endParaRPr lang="en-US" sz="2300" dirty="0">
              <a:latin typeface="Palatino Linotype"/>
              <a:cs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5" y="1560549"/>
            <a:ext cx="4314759" cy="49876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0771" y="1560549"/>
            <a:ext cx="4360659" cy="49876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1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05" y="40341"/>
            <a:ext cx="8843727" cy="12448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smtClean="0">
                <a:latin typeface="Palatino Linotype"/>
                <a:cs typeface="Palatino Linotype"/>
              </a:rPr>
              <a:t>dix-</a:t>
            </a:r>
            <a:r>
              <a:rPr lang="en-US" sz="2400" b="1" dirty="0" err="1" smtClean="0">
                <a:latin typeface="Palatino Linotype"/>
                <a:cs typeface="Palatino Linotype"/>
              </a:rPr>
              <a:t>sept</a:t>
            </a:r>
            <a:r>
              <a:rPr lang="en-US" sz="2400" dirty="0" smtClean="0">
                <a:latin typeface="Palatino Linotype"/>
                <a:cs typeface="Palatino Linotype"/>
              </a:rPr>
              <a:t>:  4/12 </a:t>
            </a:r>
            <a:r>
              <a:rPr lang="en-US" sz="2400" dirty="0">
                <a:latin typeface="Palatino Linotype"/>
                <a:cs typeface="Palatino Linotype"/>
              </a:rPr>
              <a:t>– </a:t>
            </a:r>
            <a:r>
              <a:rPr lang="en-US" sz="2400" dirty="0" smtClean="0">
                <a:latin typeface="Palatino Linotype"/>
                <a:cs typeface="Palatino Linotype"/>
              </a:rPr>
              <a:t>8/</a:t>
            </a:r>
            <a:r>
              <a:rPr lang="en-US" sz="2400" dirty="0">
                <a:latin typeface="Palatino Linotype"/>
                <a:cs typeface="Palatino Linotype"/>
              </a:rPr>
              <a:t>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lundi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quatre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05" y="1514650"/>
            <a:ext cx="4391263" cy="518653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banque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bank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compte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banque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bank 			      account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carte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bancaire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bank card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relevé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compte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bank 		 	  statement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chèque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check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carnet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chèques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checkbook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déposer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verser</a:t>
            </a:r>
            <a:r>
              <a:rPr lang="en-US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deposit</a:t>
            </a:r>
            <a:endParaRPr lang="en-US" i="1" dirty="0" smtClean="0">
              <a:solidFill>
                <a:schemeClr val="tx1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273" y="1514650"/>
            <a:ext cx="4314760" cy="51865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banque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en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ligne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e-banking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intérêts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interest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prêt		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loan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l’argent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(m)	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money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compte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d’épargne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savings 			     account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retirer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l’argent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withdraw money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faire un </a:t>
            </a:r>
            <a:r>
              <a:rPr lang="en-US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chèque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write a 			check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billet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banque</a:t>
            </a: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  currency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3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14" y="40342"/>
            <a:ext cx="8338808" cy="1214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lundi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quatre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575849"/>
            <a:ext cx="4104322" cy="50662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Choisissez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la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forme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correcte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(PC </a:t>
            </a:r>
            <a:r>
              <a:rPr lang="en-US" i="1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ou</a:t>
            </a:r>
            <a:r>
              <a:rPr lang="en-US" i="1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IP) 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du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verbe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 entre 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parenthèses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Elle (</a:t>
            </a:r>
            <a:r>
              <a:rPr lang="en-US" i="1" dirty="0">
                <a:solidFill>
                  <a:srgbClr val="000000"/>
                </a:solidFill>
                <a:latin typeface="Palatino Linotype"/>
                <a:cs typeface="Palatino Linotype"/>
              </a:rPr>
              <a:t>manger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 son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dîner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parce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qu’elle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avait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faim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Jean-Marc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regarder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 la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télé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sœur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arrivée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fini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devoirs pendant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 prof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parler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Agnès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-Laure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être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 petite,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elle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était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méchante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J’avais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mal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tête,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alors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je/j’ (</a:t>
            </a:r>
            <a:r>
              <a:rPr lang="en-US" i="1" dirty="0" err="1">
                <a:solidFill>
                  <a:srgbClr val="000000"/>
                </a:solidFill>
                <a:latin typeface="Palatino Linotype"/>
                <a:cs typeface="Palatino Linotype"/>
              </a:rPr>
              <a:t>téléphoner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) au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médecin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575849"/>
            <a:ext cx="4110766" cy="5066251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Elle 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a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mangé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son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dîner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parce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qu’elle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avait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faim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Jean-Marc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regardait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télé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sa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sœur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est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Palatino Linotype"/>
                <a:cs typeface="Palatino Linotype"/>
              </a:rPr>
              <a:t>arrivée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Vous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avez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fini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vos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devoirs pendant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le prof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parlait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Quand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Agnès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-Laure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était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petite,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elle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était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méchante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J’avais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mal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à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la tête,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alors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j’ai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Palatino Linotype"/>
                <a:cs typeface="Palatino Linotype"/>
              </a:rPr>
              <a:t>téléphoné</a:t>
            </a:r>
            <a:r>
              <a:rPr lang="en-US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solidFill>
                  <a:srgbClr val="000000"/>
                </a:solidFill>
                <a:latin typeface="Palatino Linotype"/>
                <a:cs typeface="Palatino Linotype"/>
              </a:rPr>
              <a:t>au </a:t>
            </a:r>
            <a:r>
              <a:rPr lang="en-US" dirty="0" err="1">
                <a:solidFill>
                  <a:srgbClr val="000000"/>
                </a:solidFill>
                <a:latin typeface="Palatino Linotype"/>
                <a:cs typeface="Palatino Linotype"/>
              </a:rPr>
              <a:t>médecin</a:t>
            </a: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.</a:t>
            </a:r>
            <a:endParaRPr lang="en-US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7203660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2"/>
            <a:ext cx="8706021" cy="12601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mardi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err="1" smtClean="0">
                <a:latin typeface="Palatino Linotype"/>
                <a:cs typeface="Palatino Linotype"/>
              </a:rPr>
              <a:t>cinq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08" y="1591149"/>
            <a:ext cx="4330060" cy="512533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les affaires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business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faire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faillite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go bankrupt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conseil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administratif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  	 	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board of directors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succursale</a:t>
            </a:r>
            <a:r>
              <a:rPr lang="en-US" sz="2200" dirty="0">
                <a:solidFill>
                  <a:srgbClr val="000000"/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branch office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l’entreprise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 (f), 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société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a business, a company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consommateur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(trice)			             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consumer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le client(e)	 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customer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la </a:t>
            </a:r>
            <a:r>
              <a:rPr lang="en-US" sz="2200" dirty="0" err="1" smtClean="0">
                <a:solidFill>
                  <a:srgbClr val="000000"/>
                </a:solidFill>
                <a:latin typeface="Palatino Linotype"/>
                <a:cs typeface="Palatino Linotype"/>
              </a:rPr>
              <a:t>dette</a:t>
            </a:r>
            <a:r>
              <a:rPr lang="en-US" sz="2200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debt</a:t>
            </a:r>
            <a:endParaRPr lang="en-US" sz="2200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3" y="1591149"/>
            <a:ext cx="4153695" cy="51253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prise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décisions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decision making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développement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	       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development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marché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intérieur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              		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domestic market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faire 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projet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budget	 	       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draft a budget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revenus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bénéfices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          	 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earnings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détournement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fonds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	     	 	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embezzlement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5658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12" y="40342"/>
            <a:ext cx="8400010" cy="11989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mardi</a:t>
            </a:r>
            <a:r>
              <a:rPr lang="en-US" sz="2400" dirty="0">
                <a:latin typeface="Palatino Linotype"/>
                <a:cs typeface="Palatino Linotype"/>
              </a:rPr>
              <a:t>, le </a:t>
            </a:r>
            <a:r>
              <a:rPr lang="en-US" sz="2400" dirty="0" err="1">
                <a:latin typeface="Palatino Linotype"/>
                <a:cs typeface="Palatino Linotype"/>
              </a:rPr>
              <a:t>cinq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6447"/>
            <a:ext cx="4205922" cy="501025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Mettez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verbe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entre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parenthèses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au passé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composé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Je/J’ (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porter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un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pantalon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Tu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manger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des fraises.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Nous (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partir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en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vacances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Vous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monter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l’escalier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Il (</a:t>
            </a:r>
            <a:r>
              <a:rPr lang="en-US" i="1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se laver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les mains.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descendre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) 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rez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-de-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chaussée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606447"/>
            <a:ext cx="4174266" cy="501025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alatino Linotype"/>
                <a:cs typeface="Palatino Linotype"/>
              </a:rPr>
              <a:t>1. 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J’ai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porté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un </a:t>
            </a:r>
            <a:r>
              <a:rPr lang="en-US" dirty="0" err="1">
                <a:latin typeface="Palatino Linotype"/>
                <a:cs typeface="Palatino Linotype"/>
              </a:rPr>
              <a:t>pantalon</a:t>
            </a:r>
            <a:r>
              <a:rPr lang="en-US" dirty="0">
                <a:latin typeface="Palatino Linotype"/>
                <a:cs typeface="Palatino Linotype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Palatino Linotype"/>
                <a:cs typeface="Palatino Linotype"/>
              </a:rPr>
              <a:t>2.  </a:t>
            </a:r>
            <a:r>
              <a:rPr lang="en-US" dirty="0" err="1" smtClean="0">
                <a:latin typeface="Palatino Linotype"/>
                <a:cs typeface="Palatino Linotype"/>
              </a:rPr>
              <a:t>Tu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as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mangé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des fraises.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Palatino Linotype"/>
                <a:cs typeface="Palatino Linotype"/>
              </a:rPr>
              <a:t>3.  Nous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sommes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partis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en </a:t>
            </a:r>
            <a:r>
              <a:rPr lang="en-US" dirty="0" err="1">
                <a:latin typeface="Palatino Linotype"/>
                <a:cs typeface="Palatino Linotype"/>
              </a:rPr>
              <a:t>vacances</a:t>
            </a:r>
            <a:r>
              <a:rPr lang="en-US" dirty="0">
                <a:latin typeface="Palatino Linotype"/>
                <a:cs typeface="Palatino Linotype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Palatino Linotype"/>
                <a:cs typeface="Palatino Linotype"/>
              </a:rPr>
              <a:t>4.  </a:t>
            </a:r>
            <a:r>
              <a:rPr lang="en-US" dirty="0" err="1" smtClean="0">
                <a:latin typeface="Palatino Linotype"/>
                <a:cs typeface="Palatino Linotype"/>
              </a:rPr>
              <a:t>Vous</a:t>
            </a:r>
            <a:r>
              <a:rPr lang="en-US" dirty="0" smtClean="0"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avez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monté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>
                <a:latin typeface="Palatino Linotype"/>
                <a:cs typeface="Palatino Linotype"/>
              </a:rPr>
              <a:t>l’escalier</a:t>
            </a:r>
            <a:r>
              <a:rPr lang="en-US" dirty="0" smtClean="0">
                <a:latin typeface="Palatino Linotype"/>
                <a:cs typeface="Palatino Linotype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Palatino Linotype"/>
                <a:cs typeface="Palatino Linotype"/>
              </a:rPr>
              <a:t>(</a:t>
            </a:r>
            <a:r>
              <a:rPr lang="en-US" i="1" dirty="0" err="1" smtClean="0">
                <a:latin typeface="Palatino Linotype"/>
                <a:cs typeface="Palatino Linotype"/>
              </a:rPr>
              <a:t>Mais</a:t>
            </a:r>
            <a:r>
              <a:rPr lang="en-US" i="1" dirty="0" smtClean="0">
                <a:latin typeface="Palatino Linotype"/>
                <a:cs typeface="Palatino Linotype"/>
              </a:rPr>
              <a:t>, </a:t>
            </a:r>
            <a:r>
              <a:rPr lang="en-US" i="1" dirty="0" err="1" smtClean="0">
                <a:latin typeface="Palatino Linotype"/>
                <a:cs typeface="Palatino Linotype"/>
              </a:rPr>
              <a:t>vous</a:t>
            </a:r>
            <a:r>
              <a:rPr lang="en-US" i="1" dirty="0" smtClean="0"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êtes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montés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i="1" dirty="0" err="1" smtClean="0">
                <a:latin typeface="Palatino Linotype"/>
                <a:cs typeface="Palatino Linotype"/>
              </a:rPr>
              <a:t>dans</a:t>
            </a:r>
            <a:r>
              <a:rPr lang="en-US" i="1" dirty="0" smtClean="0">
                <a:latin typeface="Palatino Linotype"/>
                <a:cs typeface="Palatino Linotype"/>
              </a:rPr>
              <a:t>       </a:t>
            </a:r>
            <a:r>
              <a:rPr lang="en-US" i="1" dirty="0" err="1" smtClean="0">
                <a:latin typeface="Palatino Linotype"/>
                <a:cs typeface="Palatino Linotype"/>
              </a:rPr>
              <a:t>l’ascenseur</a:t>
            </a:r>
            <a:r>
              <a:rPr lang="en-US" dirty="0" smtClean="0">
                <a:latin typeface="Palatino Linotype"/>
                <a:cs typeface="Palatino Linotype"/>
              </a:rPr>
              <a:t>.)</a:t>
            </a:r>
            <a:endParaRPr lang="en-US" dirty="0">
              <a:latin typeface="Palatino Linotype"/>
              <a:cs typeface="Palatino Linotype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Palatino Linotype"/>
                <a:cs typeface="Palatino Linotype"/>
              </a:rPr>
              <a:t>5.  Il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s’est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lavé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les mains.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6. 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Elles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sont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rgbClr val="9039A3"/>
                </a:solidFill>
                <a:latin typeface="Palatino Linotype"/>
                <a:cs typeface="Palatino Linotype"/>
              </a:rPr>
              <a:t>descendues</a:t>
            </a:r>
            <a:r>
              <a:rPr lang="en-US" dirty="0" smtClean="0">
                <a:solidFill>
                  <a:srgbClr val="9039A3"/>
                </a:solidFill>
                <a:latin typeface="Palatino Linotype"/>
                <a:cs typeface="Palatino Linotype"/>
              </a:rPr>
              <a:t> </a:t>
            </a:r>
            <a:r>
              <a:rPr lang="en-US" dirty="0">
                <a:latin typeface="Palatino Linotype"/>
                <a:cs typeface="Palatino Linotype"/>
              </a:rPr>
              <a:t>au </a:t>
            </a:r>
            <a:r>
              <a:rPr lang="en-US" dirty="0" err="1">
                <a:latin typeface="Palatino Linotype"/>
                <a:cs typeface="Palatino Linotype"/>
              </a:rPr>
              <a:t>rez</a:t>
            </a:r>
            <a:r>
              <a:rPr lang="en-US" dirty="0">
                <a:latin typeface="Palatino Linotype"/>
                <a:cs typeface="Palatino Linotype"/>
              </a:rPr>
              <a:t>-de-</a:t>
            </a:r>
            <a:r>
              <a:rPr lang="en-US" dirty="0" err="1">
                <a:latin typeface="Palatino Linotype"/>
                <a:cs typeface="Palatino Linotype"/>
              </a:rPr>
              <a:t>chaussée</a:t>
            </a:r>
            <a:r>
              <a:rPr lang="en-US" dirty="0" smtClean="0">
                <a:latin typeface="Palatino Linotype"/>
                <a:cs typeface="Palatino Linotype"/>
              </a:rPr>
              <a:t>.</a:t>
            </a:r>
            <a:endParaRPr lang="en-US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8019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08" y="40341"/>
            <a:ext cx="8736622" cy="14119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 smtClean="0">
                <a:latin typeface="Palatino Linotype"/>
                <a:cs typeface="Palatino Linotype"/>
              </a:rPr>
              <a:t>mercredi</a:t>
            </a:r>
            <a:r>
              <a:rPr lang="en-US" sz="2400" dirty="0" smtClean="0">
                <a:latin typeface="Palatino Linotype"/>
                <a:cs typeface="Palatino Linotype"/>
              </a:rPr>
              <a:t>, </a:t>
            </a:r>
            <a:r>
              <a:rPr lang="en-US" sz="2400" dirty="0">
                <a:latin typeface="Palatino Linotype"/>
                <a:cs typeface="Palatino Linotype"/>
              </a:rPr>
              <a:t>le </a:t>
            </a:r>
            <a:r>
              <a:rPr lang="en-US" sz="2400" dirty="0" smtClean="0">
                <a:latin typeface="Palatino Linotype"/>
                <a:cs typeface="Palatino Linotype"/>
              </a:rPr>
              <a:t>six </a:t>
            </a:r>
            <a:r>
              <a:rPr lang="en-US" sz="2400" dirty="0" err="1" smtClean="0">
                <a:latin typeface="Palatino Linotype"/>
                <a:cs typeface="Palatino Linotype"/>
              </a:rPr>
              <a:t>décembre</a:t>
            </a:r>
            <a:r>
              <a:rPr lang="en-US" sz="2400" dirty="0" smtClean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907" y="1591149"/>
            <a:ext cx="4284157" cy="50029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0000FF"/>
                </a:solidFill>
                <a:latin typeface="Palatino Linotype"/>
                <a:cs typeface="Palatino Linotype"/>
              </a:rPr>
              <a:t>“Les mots du jour”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marché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libre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free market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marché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mondial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global 			   market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biens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(m)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goods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progresser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se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développer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croître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grow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croissance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growth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qualités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dirigeant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	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leadership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gestion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management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2" y="1591149"/>
            <a:ext cx="4284158" cy="50029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la fusion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merger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l’organigramme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(m)	  	        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organizational chart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prix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price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produire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to produce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compte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résultat</a:t>
            </a:r>
            <a:r>
              <a:rPr lang="en-US" dirty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profit 	            and loss statement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salaire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salary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les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impôts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 (m)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taxes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en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gros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wholesale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au </a:t>
            </a:r>
            <a:r>
              <a:rPr lang="en-US" dirty="0" err="1" smtClean="0">
                <a:solidFill>
                  <a:schemeClr val="tx1"/>
                </a:solidFill>
                <a:latin typeface="Palatino Linotype"/>
                <a:cs typeface="Palatino Linotype"/>
              </a:rPr>
              <a:t>détail</a:t>
            </a:r>
            <a:r>
              <a:rPr lang="en-US" dirty="0" smtClean="0">
                <a:solidFill>
                  <a:schemeClr val="tx1"/>
                </a:solidFill>
                <a:latin typeface="Palatino Linotype"/>
                <a:cs typeface="Palatino Linotype"/>
              </a:rPr>
              <a:t>		</a:t>
            </a:r>
            <a:r>
              <a:rPr lang="en-US" i="1" dirty="0" smtClean="0">
                <a:solidFill>
                  <a:srgbClr val="0000FF"/>
                </a:solidFill>
                <a:latin typeface="Palatino Linotype"/>
                <a:cs typeface="Palatino Linotype"/>
              </a:rPr>
              <a:t>retail</a:t>
            </a:r>
            <a:endParaRPr lang="en-US" i="1" dirty="0">
              <a:solidFill>
                <a:srgbClr val="0000FF"/>
              </a:solidFill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233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8" y="40342"/>
            <a:ext cx="8721322" cy="12754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alatino Linotype"/>
                <a:cs typeface="Palatino Linotype"/>
              </a:rPr>
              <a:t>la </a:t>
            </a:r>
            <a:r>
              <a:rPr lang="en-US" sz="2400" dirty="0" err="1">
                <a:latin typeface="Palatino Linotype"/>
                <a:cs typeface="Palatino Linotype"/>
              </a:rPr>
              <a:t>semaine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numéro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>
                <a:latin typeface="Palatino Linotype"/>
                <a:cs typeface="Palatino Linotype"/>
              </a:rPr>
              <a:t>dix-</a:t>
            </a:r>
            <a:r>
              <a:rPr lang="en-US" sz="2400" b="1" dirty="0" err="1">
                <a:latin typeface="Palatino Linotype"/>
                <a:cs typeface="Palatino Linotype"/>
              </a:rPr>
              <a:t>sept</a:t>
            </a:r>
            <a:r>
              <a:rPr lang="en-US" sz="2400" dirty="0">
                <a:latin typeface="Palatino Linotype"/>
                <a:cs typeface="Palatino Linotype"/>
              </a:rPr>
              <a:t>:  4/12 – 8/12</a:t>
            </a:r>
            <a:br>
              <a:rPr lang="en-US" sz="2400" dirty="0">
                <a:latin typeface="Palatino Linotype"/>
                <a:cs typeface="Palatino Linotype"/>
              </a:rPr>
            </a:br>
            <a:r>
              <a:rPr lang="en-US" sz="2400" dirty="0">
                <a:latin typeface="Palatino Linotype"/>
                <a:cs typeface="Palatino Linotype"/>
              </a:rPr>
              <a:t>nous </a:t>
            </a:r>
            <a:r>
              <a:rPr lang="en-US" sz="2400" dirty="0" err="1">
                <a:latin typeface="Palatino Linotype"/>
                <a:cs typeface="Palatino Linotype"/>
              </a:rPr>
              <a:t>sommes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b="1" dirty="0" err="1">
                <a:latin typeface="Palatino Linotype"/>
                <a:cs typeface="Palatino Linotype"/>
              </a:rPr>
              <a:t>mercredi</a:t>
            </a:r>
            <a:r>
              <a:rPr lang="en-US" sz="2400" dirty="0">
                <a:latin typeface="Palatino Linotype"/>
                <a:cs typeface="Palatino Linotype"/>
              </a:rPr>
              <a:t>, le six </a:t>
            </a:r>
            <a:r>
              <a:rPr lang="en-US" sz="2400" dirty="0" err="1">
                <a:latin typeface="Palatino Linotype"/>
                <a:cs typeface="Palatino Linotype"/>
              </a:rPr>
              <a:t>décembre</a:t>
            </a:r>
            <a:r>
              <a:rPr lang="en-US" sz="2400" dirty="0">
                <a:latin typeface="Palatino Linotype"/>
                <a:cs typeface="Palatino Linotype"/>
              </a:rPr>
              <a:t> </a:t>
            </a:r>
            <a:r>
              <a:rPr lang="en-US" sz="2400" dirty="0" err="1">
                <a:latin typeface="Palatino Linotype"/>
                <a:cs typeface="Palatino Linotype"/>
              </a:rPr>
              <a:t>deux</a:t>
            </a:r>
            <a:r>
              <a:rPr lang="en-US" sz="2400" dirty="0">
                <a:latin typeface="Palatino Linotype"/>
                <a:cs typeface="Palatino Linotype"/>
              </a:rPr>
              <a:t> mille dix-</a:t>
            </a:r>
            <a:r>
              <a:rPr lang="en-US" sz="2400" dirty="0" err="1">
                <a:latin typeface="Palatino Linotype"/>
                <a:cs typeface="Palatino Linotype"/>
              </a:rPr>
              <a:t>sept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8192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4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31063</TotalTime>
  <Words>1497</Words>
  <Application>Microsoft Macintosh PowerPoint</Application>
  <PresentationFormat>On-screen Show (4:3)</PresentationFormat>
  <Paragraphs>329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Infusion</vt:lpstr>
      <vt:lpstr>Français AP</vt:lpstr>
      <vt:lpstr>la semaine numéro seize:  27/11 – 1/12 nous sommes vendredi, le premier décembre deux mille dix-sept</vt:lpstr>
      <vt:lpstr>la semaine numéro seize:  27/11 – 1/12 nous sommes vendredi, le premier décembre deux mille dix-sept</vt:lpstr>
      <vt:lpstr>la semaine numéro dix-sept:  4/12 – 8/12 nous sommes lundi, le quatre décembre deux mille dix-sept</vt:lpstr>
      <vt:lpstr>la semaine numéro dix-sept:  4/12 – 8/12 nous sommes lundi, le quatre décembre deux mille dix-sept</vt:lpstr>
      <vt:lpstr>la semaine numéro dix-sept:  4/12 – 8/12 nous sommes mardi, le cinq décembre deux mille dix-sept</vt:lpstr>
      <vt:lpstr>la semaine numéro dix-sept:  4/12 – 8/12 nous sommes mardi, le cinq décembre deux mille dix-sept</vt:lpstr>
      <vt:lpstr>la semaine numéro dix-sept:  4/12 – 8/12 nous sommes mercredi, le six décembre deux mille dix-sept</vt:lpstr>
      <vt:lpstr>la semaine numéro dix-sept:  4/12 – 8/12 nous sommes mercredi, le six décembre deux mille dix-sept</vt:lpstr>
      <vt:lpstr>la semaine numéro dix-sept:  4/12 – 8/12 nous sommes jeudi, le sept décembre deux mille dix-sept</vt:lpstr>
      <vt:lpstr>la semaine numéro dix-sept:  4/12 – 8/12 nous sommes jeudi, le sept décembre deux mille dix-sept</vt:lpstr>
      <vt:lpstr>la semaine numéro dix-sept:  4/12 – 8/12 nous sommes vendredi, le huit décembre deux mille dix-sept</vt:lpstr>
      <vt:lpstr>la semaine numéro dix-sept:  4/12 – 8/12 nous sommes vendredi, le huit décembre deux mille dix-sept</vt:lpstr>
      <vt:lpstr>la semaine numéro dix-huit:  11/12 – 15/12 nous sommes lundi, le onze décembre deux mille dix-sept</vt:lpstr>
      <vt:lpstr>la semaine numéro dix-huit:  11/12 – 15/12 nous sommes lundi, le onze décembre deux mille dix-sept</vt:lpstr>
      <vt:lpstr>la semaine numéro dix-huit:  11/12 – 15/12 nous sommes mardi, le douze décembre deux mille dix-sept</vt:lpstr>
      <vt:lpstr>la semaine numéro dix-huit:  11/12 – 15/12 nous sommes mardi, le douze décembre deux mille dix-sept</vt:lpstr>
      <vt:lpstr>la semaine numéro dix-huit:  11/12 – 15/12 nous sommes mercredi, le treize décembre deux mille dix-sept</vt:lpstr>
      <vt:lpstr>la semaine numéro dix-huit:  11/12 – 15/12 nous sommes mercredi, le treize décembre deux mille dix-sept</vt:lpstr>
      <vt:lpstr>la semaine numéro dix-huit:  11/12 – 15/12 nous sommes mercredi, le treize décembre deux mille dix-sept</vt:lpstr>
      <vt:lpstr>la semaine numéro dix-huit:  11/12 – 15/12 nous sommes mercredi, le treize décembre deux mille dix-sept</vt:lpstr>
      <vt:lpstr>la semaine numéro dix-huit:  11/12 – 15/12 nous sommes jeudi, le quatorze décembre deux mille dix-sept</vt:lpstr>
      <vt:lpstr>la semaine numéro dix-huit:  11/12 – 15/12 nous sommes jeudi, le quatorze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la semaine numéro dix-huit:  11/12 – 15/12 nous sommes vendredi, le quinze décembre deux mille dix-sept</vt:lpstr>
      <vt:lpstr>la semaine numéro dix-neuf:  18/12 – 21/12 nous sommes lundi, le dix-huit décembre deux mille dix-sept</vt:lpstr>
      <vt:lpstr>la semaine numéro dix-neuf:  18/12 – 21/12 nous sommes lundi, le dix-huit décembre deux mille dix-sept</vt:lpstr>
      <vt:lpstr>la semaine numéro dix-sept:  5/12 – 9/12 nous sommes vendredi, le neuf décembre deux mille seize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3 Honors Warm-Ups</dc:title>
  <dc:creator>Tara Thiesmeyer</dc:creator>
  <cp:lastModifiedBy>Tara Thiesmeyer</cp:lastModifiedBy>
  <cp:revision>100</cp:revision>
  <cp:lastPrinted>2017-12-15T06:54:06Z</cp:lastPrinted>
  <dcterms:created xsi:type="dcterms:W3CDTF">2015-11-29T06:57:32Z</dcterms:created>
  <dcterms:modified xsi:type="dcterms:W3CDTF">2017-12-15T06:58:22Z</dcterms:modified>
</cp:coreProperties>
</file>