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7" r:id="rId4"/>
    <p:sldId id="259" r:id="rId5"/>
    <p:sldId id="277" r:id="rId6"/>
    <p:sldId id="298" r:id="rId7"/>
    <p:sldId id="260" r:id="rId8"/>
    <p:sldId id="261" r:id="rId9"/>
    <p:sldId id="262" r:id="rId10"/>
    <p:sldId id="299" r:id="rId11"/>
    <p:sldId id="263" r:id="rId12"/>
    <p:sldId id="264" r:id="rId13"/>
    <p:sldId id="258" r:id="rId14"/>
    <p:sldId id="265" r:id="rId15"/>
    <p:sldId id="266" r:id="rId16"/>
    <p:sldId id="267" r:id="rId17"/>
    <p:sldId id="278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AP </a:t>
            </a:r>
            <a:r>
              <a:rPr lang="en-US" dirty="0">
                <a:latin typeface="Palatino"/>
                <a:cs typeface="Palatino"/>
              </a:rPr>
              <a:t/>
            </a:r>
            <a:br>
              <a:rPr lang="en-US" dirty="0">
                <a:latin typeface="Palatino"/>
                <a:cs typeface="Palatino"/>
              </a:rPr>
            </a:br>
            <a:r>
              <a:rPr lang="en-US" sz="5400" i="1" dirty="0" smtClean="0">
                <a:latin typeface="Palatino"/>
                <a:cs typeface="Palatino"/>
              </a:rPr>
              <a:t>Pour Commencer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le </a:t>
            </a:r>
            <a:r>
              <a:rPr lang="en-US" dirty="0" err="1">
                <a:latin typeface="Palatino"/>
                <a:cs typeface="Palatino"/>
              </a:rPr>
              <a:t>mois</a:t>
            </a:r>
            <a:r>
              <a:rPr lang="en-US" dirty="0">
                <a:latin typeface="Palatino"/>
                <a:cs typeface="Palatino"/>
              </a:rPr>
              <a:t> </a:t>
            </a:r>
            <a:r>
              <a:rPr lang="en-US" dirty="0" err="1" smtClean="0">
                <a:latin typeface="Palatino"/>
                <a:cs typeface="Palatino"/>
              </a:rPr>
              <a:t>d’avril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3542206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six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9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384708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onze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50" y="1635125"/>
            <a:ext cx="42545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dictionnaire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dictionary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l’encyclopédie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(f)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encyclopedia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l’hébdomadaire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weekly </a:t>
            </a: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mensuel	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monthly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quotidian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daily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coquille	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shell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les jeux (m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nautiques 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water sports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635125"/>
            <a:ext cx="4091716" cy="49530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marée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tide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sable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sand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vague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wave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glacière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cooler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hache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ax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lanterne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lantern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sac à dos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backpack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sac de couchage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sleeping 			bag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2660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16" y="40341"/>
            <a:ext cx="8231704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79061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509244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douze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855" y="1664315"/>
            <a:ext cx="4359016" cy="496374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la </a:t>
            </a:r>
            <a:r>
              <a:rPr lang="en-US" sz="2200" dirty="0" err="1">
                <a:latin typeface="Palatino Linotype"/>
                <a:cs typeface="Palatino Linotype"/>
              </a:rPr>
              <a:t>danse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dance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un danseur / </a:t>
            </a:r>
            <a:r>
              <a:rPr lang="en-US" sz="2200" dirty="0" err="1">
                <a:latin typeface="Palatino Linotype"/>
                <a:cs typeface="Palatino Linotype"/>
              </a:rPr>
              <a:t>une</a:t>
            </a:r>
            <a:r>
              <a:rPr lang="en-US" sz="2200" dirty="0">
                <a:latin typeface="Palatino Linotype"/>
                <a:cs typeface="Palatino Linotype"/>
              </a:rPr>
              <a:t> danseuse	</a:t>
            </a:r>
            <a:r>
              <a:rPr lang="en-US" sz="2200" dirty="0" smtClean="0">
                <a:latin typeface="Palatino Linotype"/>
                <a:cs typeface="Palatino Linotype"/>
              </a:rPr>
              <a:t>		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dancer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/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ballerina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l'orchestre</a:t>
            </a:r>
            <a:r>
              <a:rPr lang="en-US" sz="2200" dirty="0">
                <a:latin typeface="Palatino Linotype"/>
                <a:cs typeface="Palatino Linotype"/>
              </a:rPr>
              <a:t> (m.)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orchestra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le chef </a:t>
            </a:r>
            <a:r>
              <a:rPr lang="en-US" sz="2200" dirty="0" err="1">
                <a:latin typeface="Palatino Linotype"/>
                <a:cs typeface="Palatino Linotype"/>
              </a:rPr>
              <a:t>d'orchestre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conductor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jouer</a:t>
            </a:r>
            <a:r>
              <a:rPr lang="en-US" sz="2200" dirty="0">
                <a:latin typeface="Palatino Linotype"/>
                <a:cs typeface="Palatino Linotype"/>
              </a:rPr>
              <a:t> du piano, du </a:t>
            </a:r>
            <a:r>
              <a:rPr lang="en-US" sz="2200" dirty="0" err="1">
                <a:latin typeface="Palatino Linotype"/>
                <a:cs typeface="Palatino Linotype"/>
              </a:rPr>
              <a:t>violon</a:t>
            </a:r>
            <a:r>
              <a:rPr lang="en-US" sz="2200" dirty="0">
                <a:latin typeface="Palatino Linotype"/>
                <a:cs typeface="Palatino Linotype"/>
              </a:rPr>
              <a:t>, du saxophone, de la </a:t>
            </a:r>
            <a:r>
              <a:rPr lang="en-US" sz="2200" dirty="0" err="1">
                <a:latin typeface="Palatino Linotype"/>
                <a:cs typeface="Palatino Linotype"/>
              </a:rPr>
              <a:t>guitare</a:t>
            </a:r>
            <a:r>
              <a:rPr lang="en-US" sz="2200" dirty="0">
                <a:latin typeface="Palatino Linotype"/>
                <a:cs typeface="Palatino Linotype"/>
              </a:rPr>
              <a:t>, de la </a:t>
            </a:r>
            <a:r>
              <a:rPr lang="en-US" sz="2200" dirty="0" err="1">
                <a:latin typeface="Palatino Linotype"/>
                <a:cs typeface="Palatino Linotype"/>
              </a:rPr>
              <a:t>flûte</a:t>
            </a:r>
            <a:r>
              <a:rPr lang="en-US" sz="2200" dirty="0">
                <a:latin typeface="Palatino Linotype"/>
                <a:cs typeface="Palatino Linotype"/>
              </a:rPr>
              <a:t>, de la </a:t>
            </a:r>
            <a:r>
              <a:rPr lang="en-US" sz="2200" dirty="0" err="1">
                <a:latin typeface="Palatino Linotype"/>
                <a:cs typeface="Palatino Linotype"/>
              </a:rPr>
              <a:t>batterie</a:t>
            </a:r>
            <a:endParaRPr lang="en-US" sz="2200" dirty="0"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play the piano, the violin, the saxophone, the guitar, the flute, the drums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latin typeface="Palatino Linotype"/>
                <a:cs typeface="Palatino Linotype"/>
              </a:rPr>
              <a:t>compositeur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composer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un(e) </a:t>
            </a:r>
            <a:r>
              <a:rPr lang="en-US" sz="2200" dirty="0" err="1">
                <a:latin typeface="Palatino Linotype"/>
                <a:cs typeface="Palatino Linotype"/>
              </a:rPr>
              <a:t>musicien</a:t>
            </a:r>
            <a:r>
              <a:rPr lang="en-US" sz="2200" dirty="0">
                <a:latin typeface="Palatino Linotype"/>
                <a:cs typeface="Palatino Linotype"/>
              </a:rPr>
              <a:t>(ne)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musician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656" y="1664315"/>
            <a:ext cx="4233502" cy="4963747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un(e) </a:t>
            </a:r>
            <a:r>
              <a:rPr lang="en-US" sz="2200" dirty="0" err="1">
                <a:latin typeface="Palatino Linotype"/>
                <a:cs typeface="Palatino Linotype"/>
              </a:rPr>
              <a:t>chanteur</a:t>
            </a:r>
            <a:r>
              <a:rPr lang="en-US" sz="2200" dirty="0">
                <a:latin typeface="Palatino Linotype"/>
                <a:cs typeface="Palatino Linotype"/>
              </a:rPr>
              <a:t>(</a:t>
            </a:r>
            <a:r>
              <a:rPr lang="en-US" sz="2200" dirty="0" err="1">
                <a:latin typeface="Palatino Linotype"/>
                <a:cs typeface="Palatino Linotype"/>
              </a:rPr>
              <a:t>euse</a:t>
            </a:r>
            <a:r>
              <a:rPr lang="en-US" sz="2200" dirty="0">
                <a:latin typeface="Palatino Linotype"/>
                <a:cs typeface="Palatino Linotype"/>
              </a:rPr>
              <a:t>)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a singer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l'harmonie</a:t>
            </a:r>
            <a:r>
              <a:rPr lang="en-US" sz="2200" dirty="0">
                <a:latin typeface="Palatino Linotype"/>
                <a:cs typeface="Palatino Linotype"/>
              </a:rPr>
              <a:t> (f)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harmony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subventionner</a:t>
            </a:r>
            <a:r>
              <a:rPr lang="en-US" sz="2200" dirty="0">
                <a:latin typeface="Palatino Linotype"/>
                <a:cs typeface="Palatino Linotype"/>
              </a:rPr>
              <a:t>	 </a:t>
            </a:r>
            <a:r>
              <a:rPr lang="en-US" sz="2200" dirty="0" smtClean="0">
                <a:latin typeface="Palatino Linotype"/>
                <a:cs typeface="Palatino Linotype"/>
              </a:rPr>
              <a:t>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subsidize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latin typeface="Palatino Linotype"/>
                <a:cs typeface="Palatino Linotype"/>
              </a:rPr>
              <a:t>patrimoine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patrimony 		(national heritage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)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les beaux arts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arts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divertissant</a:t>
            </a:r>
            <a:r>
              <a:rPr lang="en-US" sz="2200" dirty="0">
                <a:latin typeface="Palatino Linotype"/>
                <a:cs typeface="Palatino Linotype"/>
              </a:rPr>
              <a:t>(e)	</a:t>
            </a:r>
            <a:r>
              <a:rPr lang="en-US" sz="2200" dirty="0" smtClean="0">
                <a:latin typeface="Palatino Linotype"/>
                <a:cs typeface="Palatino Linotype"/>
              </a:rPr>
              <a:t>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entertaining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émouvant</a:t>
            </a:r>
            <a:r>
              <a:rPr lang="en-US" sz="2200" dirty="0">
                <a:latin typeface="Palatino Linotype"/>
                <a:cs typeface="Palatino Linotype"/>
              </a:rPr>
              <a:t>(e)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moving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inspirer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inspire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057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dix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5" y="40341"/>
            <a:ext cx="8486587" cy="12296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75" y="1616195"/>
            <a:ext cx="4185147" cy="502174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Conjugez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verbe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Palatino Linotype"/>
                <a:cs typeface="Palatino Linotype"/>
              </a:rPr>
              <a:t>être</a:t>
            </a:r>
            <a:r>
              <a:rPr lang="en-US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présent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, le passé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composé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l’imparfait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, 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futur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simple, 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conditionnel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du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présent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, et le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subjonctif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pour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les six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sujets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présent</a:t>
            </a:r>
            <a:endParaRPr lang="en-US" i="1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suis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sommes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es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êtes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sont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le passé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composé</a:t>
            </a:r>
            <a:endParaRPr lang="en-US" i="1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j’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ai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avons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été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as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été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avez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été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ont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été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431" y="1616195"/>
            <a:ext cx="4286081" cy="502174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l’imparfait</a:t>
            </a:r>
            <a:endParaRPr lang="en-US" i="1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j’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étais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étions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étais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étiez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était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étaient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futur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 simple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serai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serons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seras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serez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sera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seront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conditionnel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 du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présent</a:t>
            </a:r>
            <a:endParaRPr lang="en-US" i="1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serais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	nous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serions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serais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seriez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serait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ils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seraient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subjonctif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 (du </a:t>
            </a:r>
            <a:r>
              <a:rPr lang="en-US" i="1" dirty="0" err="1">
                <a:solidFill>
                  <a:schemeClr val="tx1"/>
                </a:solidFill>
                <a:latin typeface="Palatino Linotype"/>
                <a:cs typeface="Palatino Linotype"/>
              </a:rPr>
              <a:t>présent</a:t>
            </a:r>
            <a:r>
              <a:rPr lang="en-US" i="1" dirty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je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sois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nous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soyons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sois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soyez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qu’il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soit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qu’ils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soient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977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63" y="40341"/>
            <a:ext cx="8463907" cy="12595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seize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i="1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563" y="1635117"/>
            <a:ext cx="4248101" cy="5007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 smtClean="0">
                <a:latin typeface="Palatino Linotype"/>
                <a:cs typeface="Palatino Linotype"/>
              </a:rPr>
              <a:t>refléter</a:t>
            </a:r>
            <a:r>
              <a:rPr lang="en-US" sz="2200" dirty="0" smtClean="0">
                <a:latin typeface="Palatino Linotype"/>
                <a:cs typeface="Palatino Linotype"/>
              </a:rPr>
              <a:t> </a:t>
            </a:r>
            <a:r>
              <a:rPr lang="en-US" sz="2200" dirty="0">
                <a:latin typeface="Palatino Linotype"/>
                <a:cs typeface="Palatino Linotype"/>
              </a:rPr>
              <a:t>(boot verb)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reflect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sz="2200" dirty="0">
                <a:latin typeface="Palatino Linotype"/>
                <a:cs typeface="Palatino Linotype"/>
              </a:rPr>
              <a:t>beau/</a:t>
            </a:r>
            <a:r>
              <a:rPr lang="en-US" sz="2200" dirty="0" err="1">
                <a:latin typeface="Palatino Linotype"/>
                <a:cs typeface="Palatino Linotype"/>
              </a:rPr>
              <a:t>bel</a:t>
            </a:r>
            <a:r>
              <a:rPr lang="en-US" sz="2200" dirty="0">
                <a:latin typeface="Palatino Linotype"/>
                <a:cs typeface="Palatino Linotype"/>
              </a:rPr>
              <a:t>/belle/beaux/</a:t>
            </a:r>
            <a:r>
              <a:rPr lang="en-US" sz="2200" dirty="0" smtClean="0">
                <a:latin typeface="Palatino Linotype"/>
                <a:cs typeface="Palatino Linotype"/>
              </a:rPr>
              <a:t>belles      	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beautiful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sz="2200" dirty="0">
                <a:latin typeface="Palatino Linotype"/>
                <a:cs typeface="Palatino Linotype"/>
              </a:rPr>
              <a:t>laid	</a:t>
            </a:r>
            <a:r>
              <a:rPr lang="en-US" sz="2200" dirty="0" smtClean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ugly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abstrait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abstract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concret</a:t>
            </a:r>
            <a:r>
              <a:rPr lang="en-US" sz="2200" dirty="0">
                <a:latin typeface="Palatino Linotype"/>
                <a:cs typeface="Palatino Linotype"/>
              </a:rPr>
              <a:t>/ </a:t>
            </a:r>
            <a:r>
              <a:rPr lang="en-US" sz="2200" dirty="0" err="1">
                <a:latin typeface="Palatino Linotype"/>
                <a:cs typeface="Palatino Linotype"/>
              </a:rPr>
              <a:t>concrète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concrete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Palatino Linotype"/>
                <a:cs typeface="Palatino Linotype"/>
              </a:rPr>
              <a:t>impressionniste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impressionist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surréaliste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surreal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853" y="1635117"/>
            <a:ext cx="4371531" cy="50075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latin typeface="Palatino Linotype"/>
                <a:cs typeface="Palatino Linotype"/>
              </a:rPr>
              <a:t>la </a:t>
            </a:r>
            <a:r>
              <a:rPr lang="en-US" sz="2200" dirty="0" err="1">
                <a:latin typeface="Palatino Linotype"/>
                <a:cs typeface="Palatino Linotype"/>
              </a:rPr>
              <a:t>beauté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beauty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le beau	</a:t>
            </a:r>
            <a:r>
              <a:rPr lang="en-US" sz="2200" dirty="0" smtClean="0">
                <a:latin typeface="Palatino Linotype"/>
                <a:cs typeface="Palatino Linotype"/>
              </a:rPr>
              <a:t> 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concept of beauty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les </a:t>
            </a:r>
            <a:r>
              <a:rPr lang="en-US" sz="2200" dirty="0" err="1">
                <a:latin typeface="Palatino Linotype"/>
                <a:cs typeface="Palatino Linotype"/>
              </a:rPr>
              <a:t>critères</a:t>
            </a:r>
            <a:r>
              <a:rPr lang="en-US" sz="2200" dirty="0">
                <a:latin typeface="Palatino Linotype"/>
                <a:cs typeface="Palatino Linotype"/>
              </a:rPr>
              <a:t> de la </a:t>
            </a:r>
            <a:r>
              <a:rPr lang="en-US" sz="2200" dirty="0" err="1" smtClean="0">
                <a:latin typeface="Palatino Linotype"/>
                <a:cs typeface="Palatino Linotype"/>
              </a:rPr>
              <a:t>beauté</a:t>
            </a:r>
            <a:r>
              <a:rPr lang="en-US" sz="2200" dirty="0"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latin typeface="Palatino Linotype"/>
                <a:cs typeface="Palatino Linotype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			     criteria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of beauty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exprimer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express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les arts </a:t>
            </a:r>
            <a:r>
              <a:rPr lang="en-US" sz="2200" dirty="0" err="1">
                <a:latin typeface="Palatino Linotype"/>
                <a:cs typeface="Palatino Linotype"/>
              </a:rPr>
              <a:t>plastiques</a:t>
            </a:r>
            <a:r>
              <a:rPr lang="en-US" sz="2200" dirty="0">
                <a:latin typeface="Palatino Linotype"/>
                <a:cs typeface="Palatino Linotype"/>
              </a:rPr>
              <a:t>	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sculpture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   painting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textiles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, design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éclatant</a:t>
            </a:r>
            <a:r>
              <a:rPr lang="en-US" sz="2200" dirty="0"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vibrant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apaisant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soothing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 Linotype"/>
                <a:cs typeface="Palatino Linotype"/>
              </a:rPr>
              <a:t>l'esthétique</a:t>
            </a:r>
            <a:r>
              <a:rPr lang="en-US" sz="2200" dirty="0"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aesthetics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latin typeface="Palatino Linotype"/>
                <a:cs typeface="Palatino Linotype"/>
              </a:rPr>
              <a:t>la composition	 </a:t>
            </a:r>
            <a:r>
              <a:rPr lang="en-US" sz="2200" dirty="0" smtClean="0">
                <a:latin typeface="Palatino Linotype"/>
                <a:cs typeface="Palatino Linotype"/>
              </a:rPr>
              <a:t>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composition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53546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onze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815" y="40341"/>
            <a:ext cx="8231703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49" y="1619250"/>
            <a:ext cx="4206875" cy="498474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fr-FR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tente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tent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brosse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brush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les ciseaux (m </a:t>
            </a:r>
            <a:r>
              <a:rPr lang="fr-FR" dirty="0" err="1">
                <a:solidFill>
                  <a:srgbClr val="000000"/>
                </a:solidFill>
                <a:latin typeface="Palatino Linotype"/>
                <a:cs typeface="Palatino Linotype"/>
              </a:rPr>
              <a:t>pl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scissors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la coupe de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cheveux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haircut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peigne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comb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permanente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permanent 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poudre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powder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2625" y="1619250"/>
            <a:ext cx="4381500" cy="498474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sechoir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à cheveux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blow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dryer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shampooing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shampoo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l’écran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screen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metteur en scène	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director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producteur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producer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sous-titres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subtitles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tourner un film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shoot a film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vedette	 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star (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celebrity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)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993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761" y="1591319"/>
            <a:ext cx="4175109" cy="5007544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être</a:t>
            </a:r>
            <a:r>
              <a:rPr lang="en-US" sz="2200" dirty="0">
                <a:latin typeface="Palatino"/>
                <a:cs typeface="Palatino"/>
              </a:rPr>
              <a:t> en </a:t>
            </a:r>
            <a:r>
              <a:rPr lang="en-US" sz="2200" dirty="0" err="1">
                <a:latin typeface="Palatino"/>
                <a:cs typeface="Palatino"/>
              </a:rPr>
              <a:t>avance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be early / ahead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être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d'accord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be in agreement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être</a:t>
            </a:r>
            <a:r>
              <a:rPr lang="en-US" sz="2200" dirty="0">
                <a:latin typeface="Palatino"/>
                <a:cs typeface="Palatino"/>
              </a:rPr>
              <a:t> de retour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be back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être</a:t>
            </a:r>
            <a:r>
              <a:rPr lang="en-US" sz="2200" dirty="0">
                <a:latin typeface="Palatino"/>
                <a:cs typeface="Palatino"/>
              </a:rPr>
              <a:t> en train de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be in the process of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être</a:t>
            </a:r>
            <a:r>
              <a:rPr lang="en-US" sz="2200" dirty="0">
                <a:latin typeface="Palatino"/>
                <a:cs typeface="Palatino"/>
              </a:rPr>
              <a:t> de	</a:t>
            </a:r>
            <a:r>
              <a:rPr lang="en-US" sz="2200" dirty="0" smtClean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be from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>
                <a:latin typeface="Palatino"/>
                <a:cs typeface="Palatino"/>
              </a:rPr>
              <a:t>on </a:t>
            </a:r>
            <a:r>
              <a:rPr lang="en-US" sz="2200" dirty="0" err="1">
                <a:latin typeface="Palatino"/>
                <a:cs typeface="Palatino"/>
              </a:rPr>
              <a:t>est</a:t>
            </a:r>
            <a:r>
              <a:rPr lang="en-US" sz="2200" dirty="0">
                <a:latin typeface="Palatino"/>
                <a:cs typeface="Palatino"/>
              </a:rPr>
              <a:t> / nous </a:t>
            </a:r>
            <a:r>
              <a:rPr lang="en-US" sz="2200" dirty="0" err="1">
                <a:latin typeface="Palatino"/>
                <a:cs typeface="Palatino"/>
              </a:rPr>
              <a:t>sommes</a:t>
            </a:r>
            <a:r>
              <a:rPr lang="en-US" sz="2200" dirty="0">
                <a:latin typeface="Palatino"/>
                <a:cs typeface="Palatino"/>
              </a:rPr>
              <a:t>...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Today's date is...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Ce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n'est</a:t>
            </a:r>
            <a:r>
              <a:rPr lang="en-US" sz="2200" dirty="0">
                <a:latin typeface="Palatino"/>
                <a:cs typeface="Palatino"/>
              </a:rPr>
              <a:t> pas grave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It doesn't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matter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, no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problem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253" y="1591319"/>
            <a:ext cx="4303301" cy="50075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100" dirty="0" err="1">
                <a:latin typeface="Palatino"/>
                <a:cs typeface="Palatino"/>
              </a:rPr>
              <a:t>Ce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n'est</a:t>
            </a:r>
            <a:r>
              <a:rPr lang="en-US" sz="2100" dirty="0">
                <a:latin typeface="Palatino"/>
                <a:cs typeface="Palatino"/>
              </a:rPr>
              <a:t> pas </a:t>
            </a:r>
            <a:r>
              <a:rPr lang="en-US" sz="2100" dirty="0" err="1">
                <a:latin typeface="Palatino"/>
                <a:cs typeface="Palatino"/>
              </a:rPr>
              <a:t>vrai</a:t>
            </a:r>
            <a:r>
              <a:rPr lang="en-US" sz="2100" dirty="0">
                <a:latin typeface="Palatino"/>
                <a:cs typeface="Palatino"/>
              </a:rPr>
              <a:t>!	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No 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way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!  You're 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kidding!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 err="1">
                <a:latin typeface="Palatino"/>
                <a:cs typeface="Palatino"/>
              </a:rPr>
              <a:t>C'est</a:t>
            </a:r>
            <a:r>
              <a:rPr lang="en-US" sz="2100" dirty="0">
                <a:latin typeface="Palatino"/>
                <a:cs typeface="Palatino"/>
              </a:rPr>
              <a:t> la vie!	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That's life!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 err="1">
                <a:latin typeface="Palatino"/>
                <a:cs typeface="Palatino"/>
              </a:rPr>
              <a:t>ça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m'est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égal</a:t>
            </a:r>
            <a:r>
              <a:rPr lang="en-US" sz="2100" dirty="0">
                <a:latin typeface="Palatino"/>
                <a:cs typeface="Palatino"/>
              </a:rPr>
              <a:t>	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It's all the same to me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 err="1">
                <a:latin typeface="Palatino"/>
                <a:cs typeface="Palatino"/>
              </a:rPr>
              <a:t>C'est</a:t>
            </a:r>
            <a:r>
              <a:rPr lang="en-US" sz="2100" dirty="0">
                <a:latin typeface="Palatino"/>
                <a:cs typeface="Palatino"/>
              </a:rPr>
              <a:t>-</a:t>
            </a:r>
            <a:r>
              <a:rPr lang="en-US" sz="2100" dirty="0" err="1">
                <a:latin typeface="Palatino"/>
                <a:cs typeface="Palatino"/>
              </a:rPr>
              <a:t>à</a:t>
            </a:r>
            <a:r>
              <a:rPr lang="en-US" sz="2100" dirty="0">
                <a:latin typeface="Palatino"/>
                <a:cs typeface="Palatino"/>
              </a:rPr>
              <a:t>-dire	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T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hat 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is to say / I mean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 err="1">
                <a:latin typeface="Palatino"/>
                <a:cs typeface="Palatino"/>
              </a:rPr>
              <a:t>Ce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n'est</a:t>
            </a:r>
            <a:r>
              <a:rPr lang="en-US" sz="2100" dirty="0">
                <a:latin typeface="Palatino"/>
                <a:cs typeface="Palatino"/>
              </a:rPr>
              <a:t> pas la </a:t>
            </a:r>
            <a:r>
              <a:rPr lang="en-US" sz="2100" dirty="0" err="1">
                <a:latin typeface="Palatino"/>
                <a:cs typeface="Palatino"/>
              </a:rPr>
              <a:t>mer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à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 smtClean="0">
                <a:latin typeface="Palatino"/>
                <a:cs typeface="Palatino"/>
              </a:rPr>
              <a:t>boire</a:t>
            </a:r>
            <a:r>
              <a:rPr lang="en-US" sz="2100" dirty="0" smtClean="0">
                <a:latin typeface="Palatino"/>
                <a:cs typeface="Palatino"/>
              </a:rPr>
              <a:t>  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It's 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not hard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 err="1">
                <a:latin typeface="Palatino"/>
                <a:cs typeface="Palatino"/>
              </a:rPr>
              <a:t>Ce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err="1">
                <a:latin typeface="Palatino"/>
                <a:cs typeface="Palatino"/>
              </a:rPr>
              <a:t>n'est</a:t>
            </a:r>
            <a:r>
              <a:rPr lang="en-US" sz="2100" dirty="0">
                <a:latin typeface="Palatino"/>
                <a:cs typeface="Palatino"/>
              </a:rPr>
              <a:t> pas de la </a:t>
            </a:r>
            <a:r>
              <a:rPr lang="en-US" sz="2100" dirty="0" err="1" smtClean="0">
                <a:latin typeface="Palatino"/>
                <a:cs typeface="Palatino"/>
              </a:rPr>
              <a:t>tarte</a:t>
            </a:r>
            <a:r>
              <a:rPr lang="en-US" sz="2100" dirty="0">
                <a:latin typeface="Palatino"/>
                <a:cs typeface="Palatino"/>
              </a:rPr>
              <a:t> </a:t>
            </a:r>
            <a:r>
              <a:rPr lang="en-US" sz="2100" dirty="0" smtClean="0">
                <a:latin typeface="Palatino"/>
                <a:cs typeface="Palatino"/>
              </a:rPr>
              <a:t> 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It's 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not easy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>
                <a:latin typeface="Palatino"/>
                <a:cs typeface="Palatino"/>
              </a:rPr>
              <a:t>Impossible </a:t>
            </a:r>
            <a:r>
              <a:rPr lang="en-US" sz="2100" dirty="0" err="1">
                <a:latin typeface="Palatino"/>
                <a:cs typeface="Palatino"/>
              </a:rPr>
              <a:t>n'est</a:t>
            </a:r>
            <a:r>
              <a:rPr lang="en-US" sz="2100" dirty="0">
                <a:latin typeface="Palatino"/>
                <a:cs typeface="Palatino"/>
              </a:rPr>
              <a:t> pas </a:t>
            </a:r>
            <a:r>
              <a:rPr lang="en-US" sz="2100" dirty="0" err="1">
                <a:latin typeface="Palatino"/>
                <a:cs typeface="Palatino"/>
              </a:rPr>
              <a:t>français</a:t>
            </a:r>
            <a:r>
              <a:rPr lang="en-US" sz="2100" dirty="0">
                <a:latin typeface="Palatino"/>
                <a:cs typeface="Palatino"/>
              </a:rPr>
              <a:t>	</a:t>
            </a:r>
            <a:r>
              <a:rPr lang="en-US" sz="2100" dirty="0" smtClean="0">
                <a:latin typeface="Palatino"/>
                <a:cs typeface="Palatino"/>
              </a:rPr>
              <a:t> 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There 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is no such thing as can't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 err="1">
                <a:latin typeface="Palatino"/>
                <a:cs typeface="Palatino"/>
              </a:rPr>
              <a:t>N'est-ce</a:t>
            </a:r>
            <a:r>
              <a:rPr lang="en-US" sz="2100" dirty="0">
                <a:latin typeface="Palatino"/>
                <a:cs typeface="Palatino"/>
              </a:rPr>
              <a:t> pas?	</a:t>
            </a:r>
            <a:r>
              <a:rPr lang="en-US" sz="2100" dirty="0" smtClean="0">
                <a:latin typeface="Palatino"/>
                <a:cs typeface="Palatino"/>
              </a:rPr>
              <a:t>   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Right</a:t>
            </a:r>
            <a:r>
              <a:rPr lang="en-US" sz="2100" i="1" dirty="0">
                <a:solidFill>
                  <a:srgbClr val="0000FF"/>
                </a:solidFill>
                <a:latin typeface="Palatino"/>
                <a:cs typeface="Palatino"/>
              </a:rPr>
              <a:t>?/ isn't that so</a:t>
            </a:r>
            <a:r>
              <a:rPr lang="en-US" sz="2100" i="1" dirty="0" smtClean="0">
                <a:solidFill>
                  <a:srgbClr val="0000FF"/>
                </a:solidFill>
                <a:latin typeface="Palatino"/>
                <a:cs typeface="Palatino"/>
              </a:rPr>
              <a:t>?</a:t>
            </a:r>
            <a:endParaRPr lang="en-US" sz="21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2979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14" y="40341"/>
            <a:ext cx="8308207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douze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40342"/>
            <a:ext cx="8572499" cy="12147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875" y="1651001"/>
            <a:ext cx="422275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fr-FR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l’arbre (m)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tree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canon, la gorge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canyon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chute d’eau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waterfall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désert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desert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l’étang (m)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pond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falaise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cliff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fleuve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river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651001"/>
            <a:ext cx="4191000" cy="4953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forêt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forest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l’île (f)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island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jungle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jungle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lac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lake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montagne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mountain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l’océan (m)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ocean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plateau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plateau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vallée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valley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1248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treize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14" y="40341"/>
            <a:ext cx="8369408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dix-</a:t>
            </a:r>
            <a:r>
              <a:rPr lang="en-US" sz="2400" dirty="0" err="1">
                <a:latin typeface="Palatino Linotype"/>
                <a:cs typeface="Palatino Linotype"/>
              </a:rPr>
              <a:t>neuf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1" y="1635125"/>
            <a:ext cx="4238624" cy="498475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déclarer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declare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douane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customs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douanier/ la douanière 	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    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customs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officer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fouiller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search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passeport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passport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visa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visa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l’antigel (m)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antifreeze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635125"/>
            <a:ext cx="4318000" cy="498475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l’automobiliste (m/f)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driver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carte routière	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road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map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l’essence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(f)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gasoline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faire 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plein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fill the 			gas tank</a:t>
            </a: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garage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garage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le/la garagiste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garage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owner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, 		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mechanic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l’huile (f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 moteur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motor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oil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panne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breakdown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9635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11" y="40341"/>
            <a:ext cx="8522414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b="1" dirty="0">
                <a:latin typeface="Palatino"/>
                <a:cs typeface="Palatino"/>
              </a:rPr>
              <a:t>-et-un</a:t>
            </a:r>
            <a:r>
              <a:rPr lang="en-US" sz="2400" dirty="0">
                <a:latin typeface="Palatino"/>
                <a:cs typeface="Palatino"/>
              </a:rPr>
              <a:t>:  10/4 – 14/4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quatorze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384708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b="1" dirty="0">
                <a:latin typeface="Palatino Linotype"/>
                <a:cs typeface="Palatino Linotype"/>
              </a:rPr>
              <a:t>-et-un</a:t>
            </a:r>
            <a:r>
              <a:rPr lang="en-US" sz="2400" dirty="0">
                <a:latin typeface="Palatino Linotype"/>
                <a:cs typeface="Palatino Linotype"/>
              </a:rPr>
              <a:t>:  16/4 – 20/4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50" y="1651000"/>
            <a:ext cx="4143375" cy="493712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l'arrivée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arrival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beau + infinitive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despite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+ infinitive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besoin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de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need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confiance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en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trust in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du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charme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have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charm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envie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de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want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horreur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de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detest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5625" y="1651000"/>
            <a:ext cx="4508499" cy="493712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(de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seem, to appear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le mal de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be seasick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l'heure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know the time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lieu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/en/au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take place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l'intention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de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intend/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  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plan to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mal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have a pain in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peur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(de)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be afraid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des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bagages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luggage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8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1"/>
            <a:ext cx="8369409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416" y="40341"/>
            <a:ext cx="8277605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vingt-trois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875" y="1635125"/>
            <a:ext cx="4254500" cy="496887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climatisation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air 			           conditioning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départ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departure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disponible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available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du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côté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couloir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aisle side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du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côté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fenêtre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window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side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parcourir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travel through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paysage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scenery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635125"/>
            <a:ext cx="4238625" cy="496887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rêver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de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dream of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méfier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de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to distrust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plaindre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complain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about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tromper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(de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be mistaken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siège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seat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s'occuper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de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take care of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trajet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trip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vol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direct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direct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flight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97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384708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2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40341"/>
            <a:ext cx="8629519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vingt-quatre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4809" y="1635125"/>
            <a:ext cx="4247816" cy="493712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1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panne</a:t>
            </a:r>
            <a:r>
              <a:rPr lang="fr-FR" sz="21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1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breakdown</a:t>
            </a:r>
            <a:endParaRPr lang="en-US" sz="21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pompe</a:t>
            </a:r>
            <a:r>
              <a:rPr lang="fr-FR" sz="21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1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gas</a:t>
            </a:r>
            <a:r>
              <a:rPr lang="fr-FR" sz="21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1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pump</a:t>
            </a:r>
            <a:endParaRPr lang="en-US" sz="21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le/la pompiste</a:t>
            </a:r>
            <a:r>
              <a:rPr lang="fr-FR" sz="21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1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gas</a:t>
            </a:r>
            <a:r>
              <a:rPr lang="fr-FR" sz="21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station 			attendant</a:t>
            </a:r>
            <a:endParaRPr lang="en-US" sz="21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réservoir d’essence</a:t>
            </a:r>
            <a:r>
              <a:rPr lang="fr-FR" sz="21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fr-FR" sz="21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gas</a:t>
            </a:r>
            <a:r>
              <a:rPr lang="fr-FR" sz="21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tank</a:t>
            </a:r>
            <a:endParaRPr lang="en-US" sz="21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sans plomb</a:t>
            </a:r>
            <a:r>
              <a:rPr lang="fr-FR" sz="21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1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unleaded</a:t>
            </a:r>
            <a:endParaRPr lang="en-US" sz="21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service de dépannage  </a:t>
            </a:r>
            <a:r>
              <a:rPr lang="fr-FR" sz="21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towing</a:t>
            </a:r>
            <a:r>
              <a:rPr lang="fr-FR" sz="21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       service</a:t>
            </a:r>
            <a:endParaRPr lang="en-US" sz="21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1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service d’entretien      </a:t>
            </a:r>
            <a:r>
              <a:rPr lang="fr-FR" sz="21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repair</a:t>
            </a:r>
            <a:r>
              <a:rPr lang="fr-FR" sz="21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      service</a:t>
            </a:r>
            <a:endParaRPr lang="en-US" sz="21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635125"/>
            <a:ext cx="4254703" cy="49371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l’autobus (m)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bus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camion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truck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camionette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van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caravane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trailer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camper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carburant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fuel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l’annuaire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 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téléphonique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phone book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l’appel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phone call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l’appel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en PCV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collect call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bip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sonore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beep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9585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40341"/>
            <a:ext cx="845669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851" y="1591427"/>
            <a:ext cx="4373043" cy="498325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dirty="0">
                <a:solidFill>
                  <a:srgbClr val="000000"/>
                </a:solidFill>
                <a:latin typeface="Palatino"/>
                <a:cs typeface="Palatino"/>
              </a:rPr>
              <a:t>Les mots du </a:t>
            </a:r>
            <a:r>
              <a:rPr lang="en-US" sz="2200" b="1" dirty="0" smtClean="0">
                <a:solidFill>
                  <a:srgbClr val="000000"/>
                </a:solidFill>
                <a:latin typeface="Palatino"/>
                <a:cs typeface="Palatino"/>
              </a:rPr>
              <a:t>jour </a:t>
            </a:r>
            <a:r>
              <a:rPr lang="en-US" sz="2200" b="1" dirty="0" smtClean="0">
                <a:solidFill>
                  <a:srgbClr val="FF0000"/>
                </a:solidFill>
                <a:latin typeface="Palatino"/>
                <a:cs typeface="Palatino"/>
              </a:rPr>
              <a:t>REVUE</a:t>
            </a:r>
            <a:r>
              <a:rPr lang="en-US" sz="2200" b="1" dirty="0" smtClean="0">
                <a:solidFill>
                  <a:srgbClr val="000000"/>
                </a:solidFill>
                <a:latin typeface="Palatino"/>
                <a:cs typeface="Palatino"/>
              </a:rPr>
              <a:t>:</a:t>
            </a:r>
            <a:endParaRPr lang="en-US" sz="2200" b="1" dirty="0">
              <a:solidFill>
                <a:srgbClr val="000000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destination de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for the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           destination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of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aller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-retour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 round trip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Allô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?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Hello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?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appeler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/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téléphoner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call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Au revoir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Good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bye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Celui-là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that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one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C'est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____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l'appareil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.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___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is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calling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.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9895" y="1591427"/>
            <a:ext cx="4421274" cy="4983251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C'est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de la part de qui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?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Who 			is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calling?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décrocher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pick up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faire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ce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qu'on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peut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do what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one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can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Il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peut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y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avoir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There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may be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Il se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peut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     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It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is possible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Je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n'en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peux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plus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I've had it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Je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n'y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peux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rien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There's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    	  nothing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I can do about it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Je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vous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le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passe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.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I’m 		           transferring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your call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.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96737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10" y="40341"/>
            <a:ext cx="8583616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dix-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3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40342"/>
            <a:ext cx="8667750" cy="1244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vingt-cinq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49" y="1651000"/>
            <a:ext cx="4270375" cy="496887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cabine téléphonique 			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telephone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booth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cadran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dial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composer un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numéro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			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dial a number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décrocher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pick up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l’indicatif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téléphonique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area code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raccrocher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hang up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récepteur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receiver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651000"/>
            <a:ext cx="4186967" cy="496887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répondeur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answering 			machine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répondre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answer</a:t>
            </a: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sonner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ring</a:t>
            </a: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télécarte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phone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card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télécopie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fax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tonalité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dial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tone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tonalité occupé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busy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signal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baladeur	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personal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stereo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(Walkman)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22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7" y="40341"/>
            <a:ext cx="8859026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</a:t>
            </a:r>
            <a:r>
              <a:rPr lang="en-US" sz="2400" dirty="0">
                <a:latin typeface="Palatino Linotype"/>
                <a:cs typeface="Palatino Linotype"/>
              </a:rPr>
              <a:t>-six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875" y="1619250"/>
            <a:ext cx="4349750" cy="5000625"/>
          </a:xfrm>
        </p:spPr>
        <p:txBody>
          <a:bodyPr>
            <a:noAutofit/>
          </a:bodyPr>
          <a:lstStyle/>
          <a:p>
            <a:pPr marL="0" indent="0">
              <a:spcBef>
                <a:spcPts val="1400"/>
              </a:spcBef>
              <a:spcAft>
                <a:spcPts val="12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4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chaine stéréo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stereo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4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disque compact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CD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4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jeu vidéo	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video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game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4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lecteur des disques compacts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CD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player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4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tourne-disque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record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player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4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autos (f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</a:t>
            </a:r>
            <a:r>
              <a:rPr lang="fr-FR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tamponneuses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bumper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cars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4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carrousel	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merry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go round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619250"/>
            <a:ext cx="4107591" cy="500062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fête foraine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carnival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flipper	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pinball machine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foire		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fair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grande roue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Ferris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wheel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manège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merry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go round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montagnes (f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russes		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roller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coaster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palais de glace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fun house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popcorn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popcorn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0245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6" y="40341"/>
            <a:ext cx="8843726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trente-deux</a:t>
            </a:r>
            <a:r>
              <a:rPr lang="en-US" sz="2400" dirty="0">
                <a:latin typeface="Palatino"/>
                <a:cs typeface="Palatino"/>
              </a:rPr>
              <a:t>:  17/4 – 21/4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-et-un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8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40341"/>
            <a:ext cx="8715376" cy="11848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trente-deux</a:t>
            </a:r>
            <a:r>
              <a:rPr lang="en-US" sz="2400" dirty="0">
                <a:latin typeface="Palatino Linotype"/>
                <a:cs typeface="Palatino Linotype"/>
              </a:rPr>
              <a:t>:  23/4 – 27/4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vingt-sept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49" y="1635125"/>
            <a:ext cx="4302125" cy="50165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fr-FR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applaudir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clap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l'arrière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plan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background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trac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be nervous 		         (stage fright)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le billet / le ticket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ticket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comédie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musicale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musical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un court-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métrage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short film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crier	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yell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1" y="1635125"/>
            <a:ext cx="4302124" cy="50165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débutant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beginner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décor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scenery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l’éclairage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m)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lighting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plein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air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outdoors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faire la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queue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wait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in line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gros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plan	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a close up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incarner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embody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intrigue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plot</a:t>
            </a:r>
            <a:endParaRPr lang="en-US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2654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12" y="40341"/>
            <a:ext cx="846121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2"/>
            <a:ext cx="8491814" cy="1244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trente-trois</a:t>
            </a:r>
            <a:r>
              <a:rPr lang="en-US" sz="2400" dirty="0">
                <a:latin typeface="Palatino Linotype"/>
                <a:cs typeface="Palatino Linotype"/>
              </a:rPr>
              <a:t>:  30/4 – 4/5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49" y="1452282"/>
            <a:ext cx="4544283" cy="5151719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jouer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guichets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fermés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sold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out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metteur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en scène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director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(for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    a play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)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obtenir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/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réserver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des tickets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obtain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tickets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les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personnages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principaux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main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characters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pièce de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théâtre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play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chemeClr val="tx1"/>
                </a:solidFill>
                <a:latin typeface="Palatino Linotype"/>
                <a:cs typeface="Palatino Linotype"/>
              </a:rPr>
              <a:t>pleurer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cry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un rappel	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flashback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651001"/>
            <a:ext cx="4202841" cy="49529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réalisateur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director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réalisation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production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représentation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performance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représenter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represent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dérouler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happen / take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place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siffler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whistle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spectateur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watcher /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audience </a:t>
            </a: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member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la troupe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cast</a:t>
            </a:r>
            <a:endParaRPr lang="en-US" sz="2200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0226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1"/>
            <a:ext cx="8415311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vingt-cinq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8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1"/>
            <a:ext cx="844591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trente-trois</a:t>
            </a:r>
            <a:r>
              <a:rPr lang="en-US" sz="2400" dirty="0">
                <a:latin typeface="Palatino Linotype"/>
                <a:cs typeface="Palatino Linotype"/>
              </a:rPr>
              <a:t>:  30/4 – 4/5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premier </a:t>
            </a:r>
            <a:r>
              <a:rPr lang="en-US" sz="2400" dirty="0" err="1">
                <a:latin typeface="Palatino Linotype"/>
                <a:cs typeface="Palatino Linotype"/>
              </a:rPr>
              <a:t>mai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612" y="1651000"/>
            <a:ext cx="4021710" cy="4937125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tours (m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rides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arroser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water</a:t>
            </a:r>
          </a:p>
          <a:p>
            <a:pPr>
              <a:spcBef>
                <a:spcPts val="1800"/>
              </a:spcBef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bosquet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shrubbery</a:t>
            </a: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creuser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dig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gazon	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lawn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jardinier/la jardinière		  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gardener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pelle	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shovel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1" y="1651000"/>
            <a:ext cx="4333874" cy="493712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pelouse		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lawn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planter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plant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tondeuse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lawn mower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bande dessinée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comic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strip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bulletin météorologique 		 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weather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report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fr-FR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courier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du cœur	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advice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column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gros titre		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headline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imprimer		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print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021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trois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4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12" y="40341"/>
            <a:ext cx="8491813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mercredi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</a:t>
            </a:r>
            <a:r>
              <a:rPr lang="en-US" sz="2400" dirty="0">
                <a:latin typeface="Palatino"/>
                <a:cs typeface="Palatino"/>
              </a:rPr>
              <a:t>-six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6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43061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trente-trois</a:t>
            </a:r>
            <a:r>
              <a:rPr lang="en-US" sz="2400" dirty="0">
                <a:latin typeface="Palatino Linotype"/>
                <a:cs typeface="Palatino Linotype"/>
              </a:rPr>
              <a:t>:  30/4 – 4/5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mai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51" y="1452283"/>
            <a:ext cx="4365624" cy="524696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fr-FR" sz="2200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journal hebdomadaire			  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weekly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newspaper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journal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quotidien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daily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newspaper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le/la journaliste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newspaper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writer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,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columnist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nécrologie	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obituraries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page sportive	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sports page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petites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announces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(f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		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     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classified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ads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rédacteur/ la rédactrice  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			 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editor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74" y="1452283"/>
            <a:ext cx="4365626" cy="524696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reporter		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reporter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l’art (m)/ le métier	 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crafts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cartes (f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pl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à jouer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playing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			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cards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couture		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sewing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peinture		     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painting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fr-FR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philatelie</a:t>
            </a:r>
            <a:r>
              <a:rPr lang="fr-FR" sz="2200" dirty="0">
                <a:solidFill>
                  <a:srgbClr val="000000"/>
                </a:solidFill>
                <a:latin typeface="Palatino Linotype"/>
                <a:cs typeface="Palatino Linotype"/>
              </a:rPr>
              <a:t>	 </a:t>
            </a: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stamp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collecting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tricot		  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knitting</a:t>
            </a:r>
            <a:endParaRPr lang="en-US" sz="2200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FR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l’antibiotique (m)	  </a:t>
            </a:r>
            <a:r>
              <a:rPr lang="fr-FR" sz="2200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antibiotic</a:t>
            </a:r>
            <a:r>
              <a:rPr lang="fr-FR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25596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1"/>
            <a:ext cx="840001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jeudi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vingt-sept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7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08" y="40341"/>
            <a:ext cx="864482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trente-trois</a:t>
            </a:r>
            <a:r>
              <a:rPr lang="en-US" sz="2400" dirty="0">
                <a:latin typeface="Palatino Linotype"/>
                <a:cs typeface="Palatino Linotype"/>
              </a:rPr>
              <a:t>:  30/4 – 4/5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trois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mai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08" y="1613647"/>
            <a:ext cx="4128814" cy="503797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l’aspirine (f)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aspirin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cachet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tablet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comprimé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pill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crème solaire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sunblock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croix verte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green cross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dosage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dosage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goutte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drop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613647"/>
            <a:ext cx="4318203" cy="503797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médicament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medication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l’ordonnance (f)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prescription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pansement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bandage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pastille	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tablet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/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lozenge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pharmacien/ la pharmacienne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pharmacist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préscrire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prescribe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remède</a:t>
            </a:r>
            <a:r>
              <a:rPr lang="fr-FR" dirty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remedy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vitamines (f </a:t>
            </a:r>
            <a:r>
              <a:rPr lang="fr-FR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pl</a:t>
            </a:r>
            <a:r>
              <a:rPr lang="fr-FR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vitamins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3546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10" y="40341"/>
            <a:ext cx="8568316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trente-trois</a:t>
            </a:r>
            <a:r>
              <a:rPr lang="en-US" sz="2400" dirty="0">
                <a:latin typeface="Palatino"/>
                <a:cs typeface="Palatino"/>
              </a:rPr>
              <a:t>:  24/4 – 28/4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vendredi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vingt-huit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4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1" y="40341"/>
            <a:ext cx="8553015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400" i="1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658" y="1635117"/>
            <a:ext cx="4330613" cy="4992945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soit</a:t>
            </a:r>
            <a:r>
              <a:rPr lang="en-US" sz="2200" dirty="0">
                <a:latin typeface="Palatino"/>
                <a:cs typeface="Palatino"/>
              </a:rPr>
              <a:t>...</a:t>
            </a:r>
            <a:r>
              <a:rPr lang="en-US" sz="2200" dirty="0" err="1">
                <a:latin typeface="Palatino"/>
                <a:cs typeface="Palatino"/>
              </a:rPr>
              <a:t>soit</a:t>
            </a:r>
            <a:r>
              <a:rPr lang="en-US" sz="2200" dirty="0">
                <a:latin typeface="Palatino"/>
                <a:cs typeface="Palatino"/>
              </a:rPr>
              <a:t>...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either... or...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bilingue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bilingual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à</a:t>
            </a:r>
            <a:r>
              <a:rPr lang="en-US" sz="2200" dirty="0">
                <a:latin typeface="Palatino"/>
                <a:cs typeface="Palatino"/>
              </a:rPr>
              <a:t> mi-temps/ </a:t>
            </a:r>
            <a:r>
              <a:rPr lang="en-US" sz="2200" dirty="0" err="1">
                <a:latin typeface="Palatino"/>
                <a:cs typeface="Palatino"/>
              </a:rPr>
              <a:t>à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plein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smtClean="0">
                <a:latin typeface="Palatino"/>
                <a:cs typeface="Palatino"/>
              </a:rPr>
              <a:t>temps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part time / full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time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être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diplômé</a:t>
            </a:r>
            <a:r>
              <a:rPr lang="en-US" sz="2200" dirty="0">
                <a:latin typeface="Palatino"/>
                <a:cs typeface="Palatino"/>
              </a:rPr>
              <a:t>(e) (de)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have a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         diploma (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from)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embaucher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hire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entrevue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an interview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>
                <a:latin typeface="Palatino"/>
                <a:cs typeface="Palatino"/>
              </a:rPr>
              <a:t>poser </a:t>
            </a:r>
            <a:r>
              <a:rPr lang="en-US" sz="2200" dirty="0" err="1">
                <a:latin typeface="Palatino"/>
                <a:cs typeface="Palatino"/>
              </a:rPr>
              <a:t>sa</a:t>
            </a:r>
            <a:r>
              <a:rPr lang="en-US" sz="2200" dirty="0">
                <a:latin typeface="Palatino"/>
                <a:cs typeface="Palatino"/>
              </a:rPr>
              <a:t> candidature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 apply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for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6271" y="1635117"/>
            <a:ext cx="4490699" cy="499294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carrière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 career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latin typeface="Palatino"/>
                <a:cs typeface="Palatino"/>
              </a:rPr>
              <a:t>un poste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 job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latin typeface="Palatino"/>
                <a:cs typeface="Palatino"/>
              </a:rPr>
              <a:t>un </a:t>
            </a:r>
            <a:r>
              <a:rPr lang="en-US" sz="2200" dirty="0" err="1">
                <a:latin typeface="Palatino"/>
                <a:cs typeface="Palatino"/>
              </a:rPr>
              <a:t>salaire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 salary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demande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d'emploi</a:t>
            </a:r>
            <a:r>
              <a:rPr lang="en-US" sz="2200" dirty="0" smtClean="0">
                <a:latin typeface="Palatino"/>
                <a:cs typeface="Palatino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job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application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>
                <a:latin typeface="Palatino"/>
                <a:cs typeface="Palatino"/>
              </a:rPr>
              <a:t>entreprise</a:t>
            </a:r>
            <a:r>
              <a:rPr lang="en-US" sz="2200" dirty="0">
                <a:latin typeface="Palatino"/>
                <a:cs typeface="Palatino"/>
              </a:rPr>
              <a:t>, </a:t>
            </a: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err="1" smtClean="0">
                <a:latin typeface="Palatino"/>
                <a:cs typeface="Palatino"/>
              </a:rPr>
              <a:t>firme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dirty="0" smtClean="0">
                <a:latin typeface="Palatino"/>
                <a:cs typeface="Palatino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company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une</a:t>
            </a:r>
            <a:r>
              <a:rPr lang="en-US" sz="2200" dirty="0">
                <a:latin typeface="Palatino"/>
                <a:cs typeface="Palatino"/>
              </a:rPr>
              <a:t> petite </a:t>
            </a:r>
            <a:r>
              <a:rPr lang="en-US" sz="2200" dirty="0" err="1">
                <a:latin typeface="Palatino"/>
                <a:cs typeface="Palatino"/>
              </a:rPr>
              <a:t>annonce</a:t>
            </a:r>
            <a:r>
              <a:rPr lang="en-US" sz="2200" dirty="0"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 want ad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latin typeface="Palatino"/>
                <a:cs typeface="Palatino"/>
              </a:rPr>
              <a:t>un curriculum vitae/ </a:t>
            </a:r>
            <a:r>
              <a:rPr lang="en-US" sz="2200" dirty="0" smtClean="0">
                <a:latin typeface="Palatino"/>
                <a:cs typeface="Palatino"/>
              </a:rPr>
              <a:t>CV  </a:t>
            </a:r>
            <a:r>
              <a:rPr lang="en-US" sz="2200" dirty="0">
                <a:latin typeface="Palatino"/>
                <a:cs typeface="Palatino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 résumé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>
                <a:latin typeface="Palatino"/>
                <a:cs typeface="Palatino"/>
              </a:rPr>
              <a:t>Métro</a:t>
            </a:r>
            <a:r>
              <a:rPr lang="en-US" sz="2200" dirty="0">
                <a:latin typeface="Palatino"/>
                <a:cs typeface="Palatino"/>
              </a:rPr>
              <a:t>, </a:t>
            </a:r>
            <a:r>
              <a:rPr lang="en-US" sz="2200" dirty="0" err="1">
                <a:latin typeface="Palatino"/>
                <a:cs typeface="Palatino"/>
              </a:rPr>
              <a:t>boulot</a:t>
            </a:r>
            <a:r>
              <a:rPr lang="en-US" sz="2200" dirty="0">
                <a:latin typeface="Palatino"/>
                <a:cs typeface="Palatino"/>
              </a:rPr>
              <a:t>, </a:t>
            </a:r>
            <a:r>
              <a:rPr lang="en-US" sz="2200" dirty="0" smtClean="0">
                <a:latin typeface="Palatino"/>
                <a:cs typeface="Palatino"/>
              </a:rPr>
              <a:t>dodo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work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, work, work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!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7511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48" y="40341"/>
            <a:ext cx="845669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3/4 – 7/4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mardi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quatre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928" y="1655727"/>
            <a:ext cx="4573606" cy="491895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dirty="0">
                <a:solidFill>
                  <a:srgbClr val="000000"/>
                </a:solidFill>
                <a:latin typeface="Palatino"/>
                <a:cs typeface="Palatino"/>
              </a:rPr>
              <a:t>Les mots du jour </a:t>
            </a:r>
            <a:r>
              <a:rPr lang="en-US" sz="2200" b="1" dirty="0">
                <a:solidFill>
                  <a:srgbClr val="FF0000"/>
                </a:solidFill>
                <a:latin typeface="Palatino"/>
                <a:cs typeface="Palatino"/>
              </a:rPr>
              <a:t>REVUE</a:t>
            </a:r>
            <a:r>
              <a:rPr lang="en-US" sz="2200" b="1" dirty="0">
                <a:solidFill>
                  <a:srgbClr val="000000"/>
                </a:solidFill>
                <a:latin typeface="Palatino"/>
                <a:cs typeface="Palatino"/>
              </a:rPr>
              <a:t>:</a:t>
            </a:r>
          </a:p>
          <a:p>
            <a:pPr>
              <a:spcBef>
                <a:spcPts val="1000"/>
              </a:spcBef>
            </a:pP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Lequel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est-ce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?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which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one is it?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La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ligne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est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occupée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The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line is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	busy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.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Merci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bien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thank you very much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Ne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quittez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pas.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Please hold.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numéro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téléphone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phone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number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passer un coup de </a:t>
            </a:r>
            <a:r>
              <a:rPr lang="en-US" sz="2200" dirty="0" err="1" smtClean="0">
                <a:solidFill>
                  <a:srgbClr val="000000"/>
                </a:solidFill>
                <a:latin typeface="Palatino"/>
                <a:cs typeface="Palatino"/>
              </a:rPr>
              <a:t>fil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make a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      phone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call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0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peut-être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maybe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655727"/>
            <a:ext cx="4156402" cy="4918951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Pourrais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-je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parler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Could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I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			  speak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to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Pourriez-vous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Could you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Pouvez-vous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Can you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Puis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-je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May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I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raccrocher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hang up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un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répondeur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téléphonique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 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     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an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answering machine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Si </a:t>
            </a: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oui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If </a:t>
            </a:r>
            <a:r>
              <a:rPr lang="en-US" sz="2200" i="1" dirty="0">
                <a:solidFill>
                  <a:srgbClr val="0000FF"/>
                </a:solidFill>
                <a:latin typeface="Palatino"/>
                <a:cs typeface="Palatino"/>
              </a:rPr>
              <a:t>so,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solidFill>
                  <a:srgbClr val="000000"/>
                </a:solidFill>
                <a:latin typeface="Palatino"/>
                <a:cs typeface="Palatino"/>
              </a:rPr>
              <a:t>sonner</a:t>
            </a:r>
            <a:r>
              <a:rPr lang="en-US" sz="2200" dirty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Palatino"/>
                <a:cs typeface="Palatino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"/>
                <a:cs typeface="Palatino"/>
              </a:rPr>
              <a:t>to ring</a:t>
            </a:r>
            <a:endParaRPr lang="en-US" sz="22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44467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14" y="40341"/>
            <a:ext cx="8430610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neuf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250" y="1635125"/>
            <a:ext cx="4136072" cy="495300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nourriture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food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l’œuf (m)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egg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pain grillé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toast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pâté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pâté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petit four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small cake, pastry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petit pain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roll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plat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dish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635125"/>
            <a:ext cx="4202841" cy="4953000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poivre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pepper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potage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soup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pourboire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tip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repas léger         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light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meal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sel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salt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serviette de table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napkin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soucoupe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saucer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sucrier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sugar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bowl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1213553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115" y="40341"/>
            <a:ext cx="8277605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trente</a:t>
            </a:r>
            <a:r>
              <a:rPr lang="en-US" sz="2400" dirty="0">
                <a:latin typeface="Palatino"/>
                <a:cs typeface="Palatino"/>
              </a:rPr>
              <a:t>:  9/4 – 13/4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>
                <a:latin typeface="Palatino"/>
                <a:cs typeface="Palatino"/>
              </a:rPr>
              <a:t>nous </a:t>
            </a:r>
            <a:r>
              <a:rPr lang="en-US" sz="2400" dirty="0" err="1">
                <a:latin typeface="Palatino"/>
                <a:cs typeface="Palatino"/>
              </a:rPr>
              <a:t>sommes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b="1" dirty="0" err="1">
                <a:latin typeface="Palatino"/>
                <a:cs typeface="Palatino"/>
              </a:rPr>
              <a:t>lundi</a:t>
            </a:r>
            <a:r>
              <a:rPr lang="en-US" sz="2400" dirty="0">
                <a:latin typeface="Palatino"/>
                <a:cs typeface="Palatino"/>
              </a:rPr>
              <a:t>, le </a:t>
            </a:r>
            <a:r>
              <a:rPr lang="en-US" sz="2400" dirty="0" err="1">
                <a:latin typeface="Palatino"/>
                <a:cs typeface="Palatino"/>
              </a:rPr>
              <a:t>neuf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avril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dix-</a:t>
            </a:r>
            <a:r>
              <a:rPr lang="en-US" sz="2400" dirty="0" err="1">
                <a:latin typeface="Palatino"/>
                <a:cs typeface="Palatino"/>
              </a:rPr>
              <a:t>huit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trente</a:t>
            </a:r>
            <a:r>
              <a:rPr lang="en-US" sz="2400" dirty="0">
                <a:latin typeface="Palatino Linotype"/>
                <a:cs typeface="Palatino Linotype"/>
              </a:rPr>
              <a:t>:  9/4 – 13/4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dix </a:t>
            </a:r>
            <a:r>
              <a:rPr lang="en-US" sz="2400" dirty="0" err="1">
                <a:latin typeface="Palatino Linotype"/>
                <a:cs typeface="Palatino Linotype"/>
              </a:rPr>
              <a:t>avril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500" y="1619251"/>
            <a:ext cx="4040822" cy="498474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b="1" i="1" dirty="0">
                <a:solidFill>
                  <a:srgbClr val="0000FF"/>
                </a:solidFill>
                <a:latin typeface="Palatino Linotype"/>
                <a:cs typeface="Palatino Linotype"/>
              </a:rPr>
              <a:t>Les mots du jour: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tasse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cup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verre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glass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accélérer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speed up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s’arrêter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stop</a:t>
            </a:r>
          </a:p>
          <a:p>
            <a:pPr>
              <a:spcBef>
                <a:spcPts val="1800"/>
              </a:spcBef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céder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yield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code de la route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rules of 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road</a:t>
            </a:r>
          </a:p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dépasser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pass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619251"/>
            <a:ext cx="4091716" cy="498475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rampe	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ramp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tunnel	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tunnel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voie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lane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sauce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sauce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saucisse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sausage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l’atlas (m)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atlas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catalogue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catalog</a:t>
            </a:r>
            <a:endParaRPr lang="en-US" i="1" dirty="0" smtClean="0">
              <a:solidFill>
                <a:srgbClr val="0000FF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critique</a:t>
            </a:r>
            <a:r>
              <a:rPr lang="fr-FR" dirty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fr-FR" i="1" dirty="0" err="1" smtClean="0">
                <a:solidFill>
                  <a:srgbClr val="0000FF"/>
                </a:solidFill>
                <a:latin typeface="Palatino Linotype"/>
                <a:cs typeface="Palatino Linotype"/>
              </a:rPr>
              <a:t>criticism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8828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36092</TotalTime>
  <Words>941</Words>
  <Application>Microsoft Macintosh PowerPoint</Application>
  <PresentationFormat>On-screen Show (4:3)</PresentationFormat>
  <Paragraphs>426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Infusion</vt:lpstr>
      <vt:lpstr>Français AP  Pour Commencer</vt:lpstr>
      <vt:lpstr>la semaine numéro trente:  3/4 – 7/4 nous sommes lundi, le trois avril deux mille dix-sept</vt:lpstr>
      <vt:lpstr>la semaine numéro trente:  3/4 – 7/4 nous sommes lundi, le trois avril deux mille dix-sept</vt:lpstr>
      <vt:lpstr>la semaine numéro trente:  3/4 – 7/4 nous sommes lundi, le trois avril deux mille dix-sept</vt:lpstr>
      <vt:lpstr>la semaine numéro trente:  3/4 – 7/4 nous sommes mardi, le quatre avril deux mille dix-sept</vt:lpstr>
      <vt:lpstr>la semaine numéro trente:  3/4 – 7/4 nous sommes mardi, le quatre avril deux mille dix-sept</vt:lpstr>
      <vt:lpstr>la semaine numéro trente:  9/4 – 13/4 nous sommes lundi, le neuf avril deux mille dix-huit</vt:lpstr>
      <vt:lpstr>la semaine numéro trente:  9/4 – 13/4 nous sommes lundi, le neuf avril deux mille dix-huit</vt:lpstr>
      <vt:lpstr>la semaine numéro trente:  9/4 – 13/4 nous sommes mardi, le dix avril deux mille dix-huit</vt:lpstr>
      <vt:lpstr>la semaine numéro trente:  3/4 – 7/4 nous sommes jeudi, le six avril deux mille dix-sept</vt:lpstr>
      <vt:lpstr>la semaine numéro trente:  9/4 – 13/4 nous sommes mercredi, le onze avril deux mille dix-huit</vt:lpstr>
      <vt:lpstr>la semaine numéro trente:  3/4 – 7/4 nous sommes vendredi, le sept avril deux mille dix-sept</vt:lpstr>
      <vt:lpstr>la semaine numéro trente:  9/4 – 13/4 nous sommes jeudi, le douze avril deux mille dix-huit</vt:lpstr>
      <vt:lpstr>la semaine numéro trente-et-un:  10/4 – 14/4 nous sommes lundi, le dix avril deux mille dix-sept</vt:lpstr>
      <vt:lpstr>la semaine numéro trente:  9/4 – 13/4 nous sommes vendredi, le treize avril deux mille dix-huit</vt:lpstr>
      <vt:lpstr>la semaine numéro trente-et-un:  10/4 – 14/4 nous sommes mardi, le onze avril deux mille dix-sept</vt:lpstr>
      <vt:lpstr>la semaine numéro trente-et-un:  16/4 – 20/4 nous sommes lundi, le seize avril deux mille dix-huit</vt:lpstr>
      <vt:lpstr>la semaine numéro trente-et-un:  10/4 – 14/4 nous sommes mardi, le onze avril deux mille dix-sept</vt:lpstr>
      <vt:lpstr>la semaine numéro trente-et-un:  16/4 – 20/4 nous sommes mardi, le dix-sept avril deux mille dix-huit</vt:lpstr>
      <vt:lpstr>la semaine numéro trente-et-un:  10/4 – 14/4 nous sommes mercredi, le douze avril deux mille dix-sept</vt:lpstr>
      <vt:lpstr>la semaine numéro trente-et-un:  16/4 – 20/4 nous sommes mercredi, le dix-huit avril deux mille dix-huit</vt:lpstr>
      <vt:lpstr>la semaine numéro trente-et-un:  10/4 – 14/4 nous sommes jeudi, le treize avril deux mille dix-sept</vt:lpstr>
      <vt:lpstr>la semaine numéro trente-et-un:  16/4 – 20/4 nous sommes jeudi, le dix-neuf avril deux mille dix-huit</vt:lpstr>
      <vt:lpstr>la semaine numéro trente-et-un:  10/4 – 14/4 nous sommes vendredi, le quatorze avril deux mille dix-sept</vt:lpstr>
      <vt:lpstr>la semaine numéro trente-et-un:  16/4 – 20/4 nous sommes vendredi, le vingt avril deux mille dix-huit</vt:lpstr>
      <vt:lpstr>la semaine numéro trente-deux:  17/4 – 21/4 nous sommes lundi, le dix-sept avril deux mille dix-sept</vt:lpstr>
      <vt:lpstr>la semaine numéro trente-deux:  23/4 – 27/4 nous sommes lundi, le vingt-trois avril deux mille dix-huit</vt:lpstr>
      <vt:lpstr>la semaine numéro trente-deux:  17/4 – 21/4 nous sommes mardi, le dix-huit avril deux mille dix-sept</vt:lpstr>
      <vt:lpstr>la semaine numéro trente-deux:  23/4 – 27/4 nous sommes mardi, le vingt-quatre avril deux mille dix-huit</vt:lpstr>
      <vt:lpstr>la semaine numéro trente-deux:  17/4 – 21/4 nous sommes mercredi, le dix-neuf avril deux mille dix-sept</vt:lpstr>
      <vt:lpstr>la semaine numéro trente-deux:  23/4 – 27/4 nous sommes mercredi, le vingt-cinq avril deux mille dix-huit</vt:lpstr>
      <vt:lpstr>la semaine numéro trente-deux:  17/4 – 21/4 nous sommes jeudi, le vingt avril deux mille dix-sept</vt:lpstr>
      <vt:lpstr>la semaine numéro trente-deux:  23/4 – 27/4 nous sommes jeudi, le vingt-six avril deux mille dix-huit</vt:lpstr>
      <vt:lpstr>la semaine numéro trente-deux:  17/4 – 21/4 nous sommes vendredi, le vingt-et-un avril deux mille dix-sept</vt:lpstr>
      <vt:lpstr>la semaine numéro trente-deux:  23/4 – 27/4 nous sommes vendredi, le vingt-sept avril deux mille dix-huit</vt:lpstr>
      <vt:lpstr>la semaine numéro trente-trois:  24/4 – 28/4 nous sommes lundi, le vingt-quatre avril deux mille dix-sept</vt:lpstr>
      <vt:lpstr>la semaine numéro trente-trois:  30/4 – 4/5 nous sommes lundi, le trente avril deux mille dix-huit</vt:lpstr>
      <vt:lpstr>la semaine numéro trente-trois:  24/4 – 28/4 nous sommes mardi, le vingt-cinq avril deux mille dix-sept</vt:lpstr>
      <vt:lpstr>la semaine numéro trente-trois:  30/4 – 4/5 nous sommes mardi, le premier mai deux mille dix-huit</vt:lpstr>
      <vt:lpstr>la semaine numéro trente-trois:  24/4 – 28/4 nous sommes mercredi, le vingt-six avril deux mille dix-sept</vt:lpstr>
      <vt:lpstr>la semaine numéro trente-trois:  30/4 – 4/5 nous sommes mercredi, le deux mai deux mille dix-huit</vt:lpstr>
      <vt:lpstr>la semaine numéro trente-trois:  24/4 – 28/4 nous sommes jeudi, le vingt-sept avril deux mille dix-sept</vt:lpstr>
      <vt:lpstr>la semaine numéro trente-trois:  30/4 – 4/5 nous sommes jeudi, le trois mai deux mille dix-huit</vt:lpstr>
      <vt:lpstr>la semaine numéro trente-trois:  24/4 – 28/4 nous sommes vendredi, le vingt-huit avril deux mille dix-sept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AP  Warm-Ups</dc:title>
  <dc:creator>Tara Thiesmeyer</dc:creator>
  <cp:lastModifiedBy>Tara Thiesmeyer</cp:lastModifiedBy>
  <cp:revision>162</cp:revision>
  <cp:lastPrinted>2017-04-16T04:18:46Z</cp:lastPrinted>
  <dcterms:created xsi:type="dcterms:W3CDTF">2016-03-31T04:44:49Z</dcterms:created>
  <dcterms:modified xsi:type="dcterms:W3CDTF">2018-04-08T09:29:39Z</dcterms:modified>
</cp:coreProperties>
</file>